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13.jpeg" ContentType="image/jpeg"/>
  <Override PartName="/ppt/media/image9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19.gif" ContentType="image/gif"/>
  <Override PartName="/ppt/media/image1.png" ContentType="image/png"/>
  <Override PartName="/ppt/media/image7.jpeg" ContentType="image/jpeg"/>
  <Override PartName="/ppt/media/image14.png" ContentType="image/png"/>
  <Override PartName="/ppt/media/image6.jpeg" ContentType="image/jpeg"/>
  <Override PartName="/ppt/media/image5.jpeg" ContentType="image/jpeg"/>
  <Override PartName="/ppt/media/image2.png" ContentType="image/png"/>
  <Override PartName="/ppt/media/image15.png" ContentType="image/png"/>
  <Override PartName="/ppt/media/image18.jpeg" ContentType="image/jpeg"/>
  <Override PartName="/ppt/media/image17.jpeg" ContentType="image/jpeg"/>
  <Override PartName="/ppt/media/image3.png" ContentType="image/png"/>
  <Override PartName="/ppt/media/image16.jpeg" ContentType="image/jpeg"/>
  <Override PartName="/ppt/media/image1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360" y="3963240"/>
            <a:ext cx="270576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040" y="3963240"/>
            <a:ext cx="270576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360" y="3963240"/>
            <a:ext cx="270576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040" y="3963240"/>
            <a:ext cx="270576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16/09/13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F43D00-883D-4499-9714-E3413FA336D6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16/09/13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EF7137-A0C5-4E50-8EA7-07C7806C747F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gif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Safety Curtain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8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478960" y="1484640"/>
            <a:ext cx="4185360" cy="38757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24000" y="0"/>
            <a:ext cx="4809600" cy="673380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467640" y="1772640"/>
            <a:ext cx="2664000" cy="1370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National Kensington Bank Schema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441360"/>
            <a:ext cx="5495400" cy="597168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323640" y="2349000"/>
            <a:ext cx="2880000" cy="943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New Insurance Co Schema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Jochen’s Office, 11:50am</a:t>
            </a:r>
            <a:endParaRPr/>
          </a:p>
        </p:txBody>
      </p:sp>
      <p:pic>
        <p:nvPicPr>
          <p:cNvPr descr="" id="10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412640"/>
            <a:ext cx="2808000" cy="1944000"/>
          </a:xfrm>
          <a:prstGeom prst="rect">
            <a:avLst/>
          </a:prstGeom>
          <a:ln>
            <a:noFill/>
          </a:ln>
        </p:spPr>
      </p:pic>
      <p:pic>
        <p:nvPicPr>
          <p:cNvPr descr="" id="10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05480" y="1380960"/>
            <a:ext cx="2863080" cy="2612520"/>
          </a:xfrm>
          <a:prstGeom prst="rect">
            <a:avLst/>
          </a:prstGeom>
          <a:ln>
            <a:noFill/>
          </a:ln>
        </p:spPr>
      </p:pic>
      <p:pic>
        <p:nvPicPr>
          <p:cNvPr descr="" id="11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4000" y="3421440"/>
            <a:ext cx="2304000" cy="2952000"/>
          </a:xfrm>
          <a:prstGeom prst="rect">
            <a:avLst/>
          </a:prstGeom>
          <a:ln>
            <a:noFill/>
          </a:ln>
        </p:spPr>
      </p:pic>
      <p:pic>
        <p:nvPicPr>
          <p:cNvPr descr="" id="11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79840" y="1412640"/>
            <a:ext cx="1552320" cy="15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1" nodeType="tmRoot" restart="never">
          <p:childTnLst>
            <p:seq>
              <p:cTn dur="indefinite" id="72" nodeType="mainSeq">
                <p:childTnLst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77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78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250"/>
                            </p:stCondLst>
                            <p:childTnLst>
                              <p:par>
                                <p:cTn fill="hold" id="8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82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83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4">
                            <p:stCondLst>
                              <p:cond delay="500"/>
                            </p:stCondLst>
                            <p:childTnLst>
                              <p:par>
                                <p:cTn fill="hold" id="85" nodeType="after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87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88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89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250" id="9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Credits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115640" y="1700640"/>
            <a:ext cx="6912360" cy="2833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Jochen from the Boardroom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Jochen Joerg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Ken from Legacy Systems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Ken Tune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Adam from the Future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Adam Fowler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Digital Platform 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	</a:t>
            </a:r>
            <a:r>
              <a:rPr lang="en-GB">
                <a:solidFill>
                  <a:srgbClr val="000000"/>
                </a:solidFill>
                <a:latin typeface="Calibri"/>
              </a:rPr>
              <a:t>MarkLogic Corporation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This was an EMEA Production</a:t>
            </a:r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3640" y="422100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Team Kojak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*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Presents</a:t>
            </a:r>
            <a:endParaRPr/>
          </a:p>
        </p:txBody>
      </p:sp>
      <p:pic>
        <p:nvPicPr>
          <p:cNvPr descr="" id="8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43640" y="1710000"/>
            <a:ext cx="3447720" cy="28382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007640" y="5686560"/>
            <a:ext cx="7128360" cy="333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*Ko J(ochen) A(dam) K(en)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7640" y="2205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Three’ Your Data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15640" y="3573000"/>
            <a:ext cx="6984360" cy="369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3"/>
          <p:cNvSpPr/>
          <p:nvPr/>
        </p:nvSpPr>
        <p:spPr>
          <a:xfrm>
            <a:off x="611640" y="3942360"/>
            <a:ext cx="8208720" cy="699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Calibri"/>
              </a:rPr>
              <a:t>Unifying Your Databases Using Triples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7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8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67640" y="2637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Featuring ….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Jochen from the Boardroom</a:t>
            </a:r>
            <a:endParaRPr/>
          </a:p>
        </p:txBody>
      </p:sp>
      <p:pic>
        <p:nvPicPr>
          <p:cNvPr descr="" id="8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838160"/>
            <a:ext cx="4876560" cy="31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15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16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Ken from Legacy IT</a:t>
            </a:r>
            <a:endParaRPr/>
          </a:p>
        </p:txBody>
      </p:sp>
      <p:pic>
        <p:nvPicPr>
          <p:cNvPr descr="" id="9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143160" y="1643040"/>
            <a:ext cx="285732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23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24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Adam From the Future*</a:t>
            </a:r>
            <a:endParaRPr/>
          </a:p>
        </p:txBody>
      </p:sp>
      <p:pic>
        <p:nvPicPr>
          <p:cNvPr descr="" id="9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14640" y="1484640"/>
            <a:ext cx="4914720" cy="44845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755640" y="6165360"/>
            <a:ext cx="75603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*Or the Present, if you’re using MarkLogic 7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after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1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2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id="34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It’s an Ordinary Monday Morning …</a:t>
            </a:r>
            <a:endParaRPr/>
          </a:p>
        </p:txBody>
      </p:sp>
      <p:pic>
        <p:nvPicPr>
          <p:cNvPr descr=""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412640"/>
            <a:ext cx="3900960" cy="2544840"/>
          </a:xfrm>
          <a:prstGeom prst="rect">
            <a:avLst/>
          </a:prstGeom>
          <a:ln>
            <a:noFill/>
          </a:ln>
        </p:spPr>
      </p:pic>
      <p:pic>
        <p:nvPicPr>
          <p:cNvPr descr="" id="9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00" y="2493000"/>
            <a:ext cx="2857320" cy="35715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22120" y="4149000"/>
            <a:ext cx="468000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Jochen, CEO of National Kensington Bank has just acquired New Insurance Co.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243360" y="5301000"/>
            <a:ext cx="468000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There’s a job he’d like Ken to do for him by Monday lunchtime …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4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42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>
                            <p:stCondLst>
                              <p:cond delay="250"/>
                            </p:stCondLst>
                            <p:childTnLst>
                              <p:par>
                                <p:cTn fill="hold" id="44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46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47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500"/>
                            </p:stCondLst>
                            <p:childTnLst>
                              <p:par>
                                <p:cTn fill="hold" id="49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5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52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>
                            <p:stCondLst>
                              <p:cond delay="750"/>
                            </p:stCondLst>
                            <p:childTnLst>
                              <p:par>
                                <p:cTn fill="hold" id="54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56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57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Later that Morning …</a:t>
            </a:r>
            <a:endParaRPr/>
          </a:p>
        </p:txBody>
      </p:sp>
      <p:pic>
        <p:nvPicPr>
          <p:cNvPr descr="" id="10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1556640"/>
            <a:ext cx="3200040" cy="2919960"/>
          </a:xfrm>
          <a:prstGeom prst="rect">
            <a:avLst/>
          </a:prstGeom>
          <a:ln>
            <a:noFill/>
          </a:ln>
        </p:spPr>
      </p:pic>
      <p:pic>
        <p:nvPicPr>
          <p:cNvPr descr="" id="10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000" y="1643040"/>
            <a:ext cx="285732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8" nodeType="tmRoot" restart="never">
          <p:childTnLst>
            <p:seq>
              <p:cTn dur="indefinite" id="59" nodeType="mainSeq">
                <p:childTnLst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64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65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6">
                            <p:stCondLst>
                              <p:cond delay="250"/>
                            </p:stCondLst>
                            <p:childTnLst>
                              <p:par>
                                <p:cTn fill="hold" id="67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250" fill="hold" id="69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50" fill="hold" id="7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