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-576" y="8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77404D5-A40A-4309-BFD2-D134AB52CB4A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92B5BCE-14C7-4512-B20F-0D2E0941979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04D5-A40A-4309-BFD2-D134AB52CB4A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BCE-14C7-4512-B20F-0D2E09419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04D5-A40A-4309-BFD2-D134AB52CB4A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BCE-14C7-4512-B20F-0D2E09419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77404D5-A40A-4309-BFD2-D134AB52CB4A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92B5BCE-14C7-4512-B20F-0D2E094197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77404D5-A40A-4309-BFD2-D134AB52CB4A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92B5BCE-14C7-4512-B20F-0D2E0941979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04D5-A40A-4309-BFD2-D134AB52CB4A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BCE-14C7-4512-B20F-0D2E094197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04D5-A40A-4309-BFD2-D134AB52CB4A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BCE-14C7-4512-B20F-0D2E0941979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77404D5-A40A-4309-BFD2-D134AB52CB4A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2B5BCE-14C7-4512-B20F-0D2E094197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04D5-A40A-4309-BFD2-D134AB52CB4A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BCE-14C7-4512-B20F-0D2E09419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77404D5-A40A-4309-BFD2-D134AB52CB4A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92B5BCE-14C7-4512-B20F-0D2E0941979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77404D5-A40A-4309-BFD2-D134AB52CB4A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2B5BCE-14C7-4512-B20F-0D2E0941979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77404D5-A40A-4309-BFD2-D134AB52CB4A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92B5BCE-14C7-4512-B20F-0D2E094197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scontent.xx.fbcdn.net/hphotos-xpf1/v/t34.0-12/12167932_1653312484951568_1464402265_n.jpg?oh=010ed82648784b0ab193de47817b870b&amp;oe=561F96C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396" y="4724291"/>
            <a:ext cx="4800600" cy="605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mustafaqureshi\Desktop\unnam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33600"/>
            <a:ext cx="5334001" cy="147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29000" y="39624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listo MT" panose="02040603050505030304" pitchFamily="18" charset="0"/>
                <a:cs typeface="Times New Roman" panose="02020603050405020304" pitchFamily="18" charset="0"/>
              </a:rPr>
              <a:t>PREPARED BY:</a:t>
            </a:r>
            <a:endParaRPr lang="en-US" sz="2400" b="1" dirty="0">
              <a:latin typeface="Calisto MT" panose="020406030505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2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Purpos</a:t>
            </a:r>
            <a:r>
              <a:rPr lang="en-US" sz="3600" b="1" dirty="0"/>
              <a:t>e</a:t>
            </a:r>
          </a:p>
        </p:txBody>
      </p:sp>
      <p:pic>
        <p:nvPicPr>
          <p:cNvPr id="2050" name="Picture 2" descr="C:\Users\mustafaqureshi\Desktop\300-5-groupprojec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68818"/>
            <a:ext cx="3325812" cy="332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ustafaqureshi\Desktop\1860-1681-WEB-1024x68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62200"/>
            <a:ext cx="3767478" cy="323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8974" y="5912020"/>
            <a:ext cx="3932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 YOUR GROUP DOES NOT END UP LIKE THIS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592781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657600" y="3657600"/>
            <a:ext cx="1295400" cy="320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85951" y="5905154"/>
            <a:ext cx="324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LIKE THIS INSTEAD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6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HOW DOES IT  DO THAT?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46760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sz="2300" dirty="0" smtClean="0"/>
              <a:t>Using the </a:t>
            </a:r>
            <a:r>
              <a:rPr lang="en-US" sz="2300" b="1" dirty="0" smtClean="0"/>
              <a:t>PPID Algorithm.</a:t>
            </a:r>
          </a:p>
          <a:p>
            <a:r>
              <a:rPr lang="en-US" sz="2300" dirty="0" smtClean="0"/>
              <a:t>Registered Student has a profile with </a:t>
            </a:r>
            <a:r>
              <a:rPr lang="en-US" sz="2300" b="1" dirty="0" smtClean="0"/>
              <a:t>24 </a:t>
            </a:r>
            <a:r>
              <a:rPr lang="en-US" sz="2300" dirty="0" smtClean="0"/>
              <a:t>questions (</a:t>
            </a:r>
            <a:r>
              <a:rPr lang="en-US" sz="2300" b="1" dirty="0" smtClean="0"/>
              <a:t>12</a:t>
            </a:r>
            <a:r>
              <a:rPr lang="en-US" sz="2300" dirty="0" smtClean="0"/>
              <a:t> answered for </a:t>
            </a:r>
            <a:r>
              <a:rPr lang="en-US" sz="2300" i="1" dirty="0" smtClean="0"/>
              <a:t>themselves</a:t>
            </a:r>
            <a:r>
              <a:rPr lang="en-US" sz="2300" dirty="0" smtClean="0"/>
              <a:t> and </a:t>
            </a:r>
            <a:r>
              <a:rPr lang="en-US" sz="2300" b="1" dirty="0" smtClean="0"/>
              <a:t>12 </a:t>
            </a:r>
            <a:r>
              <a:rPr lang="en-US" sz="2300" dirty="0" smtClean="0"/>
              <a:t>answered for what they are </a:t>
            </a:r>
            <a:r>
              <a:rPr lang="en-US" sz="2300" i="1" dirty="0" smtClean="0"/>
              <a:t>looking for in a partner</a:t>
            </a:r>
            <a:r>
              <a:rPr lang="en-US" sz="2300" dirty="0" smtClean="0"/>
              <a:t>)</a:t>
            </a:r>
          </a:p>
          <a:p>
            <a:r>
              <a:rPr lang="en-US" sz="2300" dirty="0" smtClean="0"/>
              <a:t>Questions are subdivided into </a:t>
            </a:r>
            <a:r>
              <a:rPr lang="en-US" sz="2300" b="1" dirty="0" smtClean="0"/>
              <a:t>4 categories </a:t>
            </a:r>
            <a:r>
              <a:rPr lang="en-US" sz="2300" dirty="0" smtClean="0"/>
              <a:t>– </a:t>
            </a:r>
            <a:r>
              <a:rPr lang="en-US" sz="2300" b="1" i="1" dirty="0" smtClean="0"/>
              <a:t>personality, group, grades and miscellaneous</a:t>
            </a:r>
            <a:r>
              <a:rPr lang="en-US" sz="2300" dirty="0" smtClean="0"/>
              <a:t>.</a:t>
            </a:r>
          </a:p>
          <a:p>
            <a:r>
              <a:rPr lang="en-US" sz="2300" dirty="0"/>
              <a:t>Each question is answered within a range of </a:t>
            </a:r>
            <a:r>
              <a:rPr lang="en-US" sz="2300" b="1" dirty="0"/>
              <a:t>1 to 5 </a:t>
            </a:r>
            <a:r>
              <a:rPr lang="en-US" sz="2300" dirty="0"/>
              <a:t>(1 being lowest score and 5 being the highest</a:t>
            </a:r>
            <a:r>
              <a:rPr lang="en-US" sz="2300" dirty="0" smtClean="0"/>
              <a:t>)</a:t>
            </a:r>
          </a:p>
          <a:p>
            <a:r>
              <a:rPr lang="en-US" sz="2300" dirty="0" smtClean="0"/>
              <a:t>Administrator </a:t>
            </a:r>
            <a:r>
              <a:rPr lang="en-US" sz="2300" dirty="0"/>
              <a:t>ranks the </a:t>
            </a:r>
            <a:r>
              <a:rPr lang="en-US" sz="2300" dirty="0" smtClean="0"/>
              <a:t>categories </a:t>
            </a:r>
            <a:r>
              <a:rPr lang="en-US" sz="2300" dirty="0"/>
              <a:t>from </a:t>
            </a:r>
            <a:r>
              <a:rPr lang="en-US" sz="2300" b="1" dirty="0"/>
              <a:t>1 to 4 </a:t>
            </a:r>
            <a:r>
              <a:rPr lang="en-US" sz="2300" dirty="0"/>
              <a:t>and the PPID uses these ranking, in order, to group the students. </a:t>
            </a:r>
            <a:endParaRPr lang="en-US" sz="2300" dirty="0" smtClean="0"/>
          </a:p>
          <a:p>
            <a:r>
              <a:rPr lang="en-US" sz="2300" dirty="0" smtClean="0"/>
              <a:t>A total for the students own score and what they are looking for is calculated, based on how the questions are answered. </a:t>
            </a:r>
          </a:p>
        </p:txBody>
      </p:sp>
    </p:spTree>
    <p:extLst>
      <p:ext uri="{BB962C8B-B14F-4D97-AF65-F5344CB8AC3E}">
        <p14:creationId xmlns:p14="http://schemas.microsoft.com/office/powerpoint/2010/main" val="30310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IDEA BEHIND THE PPID ALGORITHM</a:t>
            </a: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149170"/>
              </p:ext>
            </p:extLst>
          </p:nvPr>
        </p:nvGraphicFramePr>
        <p:xfrm>
          <a:off x="228600" y="1600200"/>
          <a:ext cx="2743200" cy="1371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3563"/>
                <a:gridCol w="865237"/>
                <a:gridCol w="914400"/>
              </a:tblGrid>
              <a:tr h="4575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Student 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Personal Score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Partner Score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5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5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5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5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141804"/>
              </p:ext>
            </p:extLst>
          </p:nvPr>
        </p:nvGraphicFramePr>
        <p:xfrm>
          <a:off x="3048000" y="1600200"/>
          <a:ext cx="2743199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0600"/>
                <a:gridCol w="914400"/>
                <a:gridCol w="838199"/>
              </a:tblGrid>
              <a:tr h="4572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Student 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Personal Score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Partner Score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Set 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Set 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041217"/>
              </p:ext>
            </p:extLst>
          </p:nvPr>
        </p:nvGraphicFramePr>
        <p:xfrm>
          <a:off x="5867400" y="1600200"/>
          <a:ext cx="266700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/>
                <a:gridCol w="914400"/>
                <a:gridCol w="838200"/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Student 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Personal Score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Partner Score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882434"/>
              </p:ext>
            </p:extLst>
          </p:nvPr>
        </p:nvGraphicFramePr>
        <p:xfrm>
          <a:off x="228600" y="3276600"/>
          <a:ext cx="2743198" cy="1371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/>
                <a:gridCol w="914400"/>
                <a:gridCol w="914398"/>
              </a:tblGrid>
              <a:tr h="46961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Student 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Personal Score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Partner Score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54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54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54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54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262906"/>
              </p:ext>
            </p:extLst>
          </p:nvPr>
        </p:nvGraphicFramePr>
        <p:xfrm>
          <a:off x="3048000" y="3276600"/>
          <a:ext cx="2743201" cy="1371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26"/>
                <a:gridCol w="940526"/>
                <a:gridCol w="862149"/>
              </a:tblGrid>
              <a:tr h="4534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Student 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Personal Score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Partner Score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95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95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95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95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420171"/>
              </p:ext>
            </p:extLst>
          </p:nvPr>
        </p:nvGraphicFramePr>
        <p:xfrm>
          <a:off x="5867400" y="3276600"/>
          <a:ext cx="2667000" cy="13034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/>
                <a:gridCol w="914400"/>
                <a:gridCol w="838200"/>
              </a:tblGrid>
              <a:tr h="45719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Student 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Personal Score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Partner Score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5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5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5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5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491942"/>
              </p:ext>
            </p:extLst>
          </p:nvPr>
        </p:nvGraphicFramePr>
        <p:xfrm>
          <a:off x="228600" y="4876800"/>
          <a:ext cx="2743200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</a:tblGrid>
              <a:tr h="508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Student 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Personal Score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Partner Score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639521"/>
              </p:ext>
            </p:extLst>
          </p:nvPr>
        </p:nvGraphicFramePr>
        <p:xfrm>
          <a:off x="3048000" y="4876800"/>
          <a:ext cx="2743200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</a:tblGrid>
              <a:tr h="48233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Student 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Personal Score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Partner Score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04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04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04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04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0" y="1295400"/>
            <a:ext cx="31242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53199" y="1145745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Pref</a:t>
            </a:r>
            <a:r>
              <a:rPr lang="en-US" dirty="0" smtClean="0"/>
              <a:t>: 3, 2, 1 and 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600" y="2514600"/>
            <a:ext cx="27432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4800" y="10668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+-3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14550" y="2505789"/>
            <a:ext cx="762000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  8 - 14</a:t>
            </a:r>
            <a:endParaRPr lang="en-US" sz="1000" dirty="0"/>
          </a:p>
        </p:txBody>
      </p:sp>
      <p:sp>
        <p:nvSpPr>
          <p:cNvPr id="17" name="Oval 16"/>
          <p:cNvSpPr/>
          <p:nvPr/>
        </p:nvSpPr>
        <p:spPr>
          <a:xfrm>
            <a:off x="6781800" y="2514600"/>
            <a:ext cx="304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57650" y="2508250"/>
            <a:ext cx="304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43000" y="4191000"/>
            <a:ext cx="304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781800" y="4114800"/>
            <a:ext cx="304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68400" y="5867400"/>
            <a:ext cx="304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62400" y="5867400"/>
            <a:ext cx="304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72050" y="2490629"/>
            <a:ext cx="762000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  8 - 14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7696200" y="2499439"/>
            <a:ext cx="762000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  8 - 14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927600" y="5867400"/>
            <a:ext cx="762000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  8 - 14</a:t>
            </a:r>
            <a:endParaRPr lang="en-US" sz="1000" dirty="0"/>
          </a:p>
        </p:txBody>
      </p:sp>
      <p:sp>
        <p:nvSpPr>
          <p:cNvPr id="35" name="Oval 34"/>
          <p:cNvSpPr/>
          <p:nvPr/>
        </p:nvSpPr>
        <p:spPr>
          <a:xfrm>
            <a:off x="5734050" y="1515076"/>
            <a:ext cx="2952750" cy="1761523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33700" y="1460843"/>
            <a:ext cx="2952750" cy="1761523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23825" y="1460843"/>
            <a:ext cx="2952750" cy="1761523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886075" y="4800600"/>
            <a:ext cx="2952750" cy="1761523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391400" y="1219200"/>
            <a:ext cx="304800" cy="264126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28600" y="2286000"/>
            <a:ext cx="2743200" cy="204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133600" y="2244408"/>
            <a:ext cx="762000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 – 18 </a:t>
            </a:r>
            <a:endParaRPr lang="en-US" sz="1000" dirty="0"/>
          </a:p>
        </p:txBody>
      </p:sp>
      <p:sp>
        <p:nvSpPr>
          <p:cNvPr id="44" name="Oval 43"/>
          <p:cNvSpPr/>
          <p:nvPr/>
        </p:nvSpPr>
        <p:spPr>
          <a:xfrm>
            <a:off x="4057650" y="2286000"/>
            <a:ext cx="304800" cy="2134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972050" y="2252187"/>
            <a:ext cx="762000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13 – 19  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6096000" y="5029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Group made of student 1 &amp; 2…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366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/>
      <p:bldP spid="14" grpId="0" animBg="1"/>
      <p:bldP spid="14" grpId="1" animBg="1"/>
      <p:bldP spid="15" grpId="0"/>
      <p:bldP spid="3" grpId="0" animBg="1"/>
      <p:bldP spid="3" grpId="1" animBg="1"/>
      <p:bldP spid="17" grpId="0" animBg="1"/>
      <p:bldP spid="17" grpId="1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9" grpId="0" animBg="1"/>
      <p:bldP spid="29" grpId="1" animBg="1"/>
      <p:bldP spid="30" grpId="0" animBg="1"/>
      <p:bldP spid="30" grpId="1" animBg="1"/>
      <p:bldP spid="32" grpId="0" animBg="1"/>
      <p:bldP spid="32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3" grpId="0" animBg="1"/>
      <p:bldP spid="44" grpId="0" animBg="1"/>
      <p:bldP spid="45" grpId="0" animBg="1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IDEA BEHIND THE PPID ALGORITHM</a:t>
            </a: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699925"/>
              </p:ext>
            </p:extLst>
          </p:nvPr>
        </p:nvGraphicFramePr>
        <p:xfrm>
          <a:off x="228600" y="1600200"/>
          <a:ext cx="2743200" cy="1371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3563"/>
                <a:gridCol w="865237"/>
                <a:gridCol w="914400"/>
              </a:tblGrid>
              <a:tr h="4575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Student </a:t>
                      </a:r>
                      <a:r>
                        <a:rPr lang="en-US" sz="1200" dirty="0" smtClean="0">
                          <a:effectLst/>
                        </a:rPr>
                        <a:t>1</a:t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en-US" sz="1200" dirty="0" smtClean="0">
                          <a:effectLst/>
                        </a:rPr>
                        <a:t>Student</a:t>
                      </a:r>
                      <a:r>
                        <a:rPr lang="en-US" sz="1200" baseline="0" dirty="0" smtClean="0">
                          <a:effectLst/>
                        </a:rPr>
                        <a:t> 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Personal </a:t>
                      </a:r>
                      <a:r>
                        <a:rPr lang="en-US" sz="1100" dirty="0" smtClean="0">
                          <a:effectLst/>
                        </a:rPr>
                        <a:t>Score avg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Partner </a:t>
                      </a:r>
                      <a:r>
                        <a:rPr lang="en-US" sz="1100" dirty="0" smtClean="0">
                          <a:effectLst/>
                        </a:rPr>
                        <a:t>Score avg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5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5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5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5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Set 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78237"/>
              </p:ext>
            </p:extLst>
          </p:nvPr>
        </p:nvGraphicFramePr>
        <p:xfrm>
          <a:off x="5867400" y="1600200"/>
          <a:ext cx="266700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/>
                <a:gridCol w="914400"/>
                <a:gridCol w="838200"/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Student 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Personal Score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Partner Score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34045"/>
              </p:ext>
            </p:extLst>
          </p:nvPr>
        </p:nvGraphicFramePr>
        <p:xfrm>
          <a:off x="228600" y="3276600"/>
          <a:ext cx="2743198" cy="1371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/>
                <a:gridCol w="914400"/>
                <a:gridCol w="914398"/>
              </a:tblGrid>
              <a:tr h="46961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Student 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Personal Score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Partner Score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54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54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54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54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124690"/>
              </p:ext>
            </p:extLst>
          </p:nvPr>
        </p:nvGraphicFramePr>
        <p:xfrm>
          <a:off x="3048000" y="3276600"/>
          <a:ext cx="2743201" cy="1371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26"/>
                <a:gridCol w="940526"/>
                <a:gridCol w="862149"/>
              </a:tblGrid>
              <a:tr h="4534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Student 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Personal Score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Partner Score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95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95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95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95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71684"/>
              </p:ext>
            </p:extLst>
          </p:nvPr>
        </p:nvGraphicFramePr>
        <p:xfrm>
          <a:off x="5867400" y="3276600"/>
          <a:ext cx="2667000" cy="13034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/>
                <a:gridCol w="914400"/>
                <a:gridCol w="838200"/>
              </a:tblGrid>
              <a:tr h="45719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Student 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Personal Score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Partner Score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5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5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5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5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511023"/>
              </p:ext>
            </p:extLst>
          </p:nvPr>
        </p:nvGraphicFramePr>
        <p:xfrm>
          <a:off x="228600" y="4876800"/>
          <a:ext cx="2743200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</a:tblGrid>
              <a:tr h="508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Student 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Personal Score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Partner Score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781104"/>
              </p:ext>
            </p:extLst>
          </p:nvPr>
        </p:nvGraphicFramePr>
        <p:xfrm>
          <a:off x="3048000" y="4876800"/>
          <a:ext cx="2743200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</a:tblGrid>
              <a:tr h="48233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Student 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Personal Score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Partner Score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04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04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04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04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553199" y="1145745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Pref</a:t>
            </a:r>
            <a:r>
              <a:rPr lang="en-US" dirty="0" smtClean="0"/>
              <a:t>: 3, 2, 1 and 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10668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+-3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28600" y="2514600"/>
            <a:ext cx="27432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076450" y="2543492"/>
            <a:ext cx="762000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8 – 14 </a:t>
            </a:r>
            <a:endParaRPr lang="en-US" sz="1000" dirty="0"/>
          </a:p>
        </p:txBody>
      </p:sp>
      <p:sp>
        <p:nvSpPr>
          <p:cNvPr id="42" name="Oval 41"/>
          <p:cNvSpPr/>
          <p:nvPr/>
        </p:nvSpPr>
        <p:spPr>
          <a:xfrm>
            <a:off x="6781800" y="2529761"/>
            <a:ext cx="304800" cy="2134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143000" y="5867400"/>
            <a:ext cx="304800" cy="2134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962400" y="5867400"/>
            <a:ext cx="304800" cy="2134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696200" y="2505789"/>
            <a:ext cx="762000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 – 18 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794250" y="5867400"/>
            <a:ext cx="762000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 – 18 </a:t>
            </a:r>
            <a:endParaRPr lang="en-US" sz="1000" dirty="0"/>
          </a:p>
        </p:txBody>
      </p:sp>
      <p:sp>
        <p:nvSpPr>
          <p:cNvPr id="20" name="Oval 19"/>
          <p:cNvSpPr/>
          <p:nvPr/>
        </p:nvSpPr>
        <p:spPr>
          <a:xfrm>
            <a:off x="7391400" y="1185217"/>
            <a:ext cx="304800" cy="290387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715000" y="1477320"/>
            <a:ext cx="2952750" cy="1761523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1800" y="4800600"/>
            <a:ext cx="2952750" cy="1761523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28600" y="2286000"/>
            <a:ext cx="2743200" cy="2046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076450" y="2268379"/>
            <a:ext cx="762000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13– 19 </a:t>
            </a:r>
            <a:endParaRPr lang="en-US" sz="1000" dirty="0"/>
          </a:p>
        </p:txBody>
      </p:sp>
      <p:sp>
        <p:nvSpPr>
          <p:cNvPr id="56" name="Oval 55"/>
          <p:cNvSpPr/>
          <p:nvPr/>
        </p:nvSpPr>
        <p:spPr>
          <a:xfrm>
            <a:off x="3962400" y="5629791"/>
            <a:ext cx="304800" cy="2134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794250" y="5625901"/>
            <a:ext cx="762000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13 – 19 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6096000" y="5029200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Group made of student 1, 2 &amp; 8…</a:t>
            </a:r>
            <a:endParaRPr lang="en-US" sz="1600" b="1" dirty="0"/>
          </a:p>
        </p:txBody>
      </p:sp>
      <p:sp>
        <p:nvSpPr>
          <p:cNvPr id="65" name="Oval 64"/>
          <p:cNvSpPr/>
          <p:nvPr/>
        </p:nvSpPr>
        <p:spPr>
          <a:xfrm>
            <a:off x="1104900" y="4191000"/>
            <a:ext cx="304800" cy="2134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762750" y="4184649"/>
            <a:ext cx="304800" cy="2134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4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39" grpId="0" animBg="1"/>
      <p:bldP spid="39" grpId="1" animBg="1"/>
      <p:bldP spid="42" grpId="0" animBg="1"/>
      <p:bldP spid="42" grpId="1" animBg="1"/>
      <p:bldP spid="42" grpId="2" animBg="1"/>
      <p:bldP spid="48" grpId="0" animBg="1"/>
      <p:bldP spid="48" grpId="1" animBg="1"/>
      <p:bldP spid="48" grpId="2" animBg="1"/>
      <p:bldP spid="49" grpId="0" animBg="1"/>
      <p:bldP spid="49" grpId="1" animBg="1"/>
      <p:bldP spid="50" grpId="0" animBg="1"/>
      <p:bldP spid="50" grpId="1" animBg="1"/>
      <p:bldP spid="50" grpId="2" animBg="1"/>
      <p:bldP spid="51" grpId="0" animBg="1"/>
      <p:bldP spid="51" grpId="1" animBg="1"/>
      <p:bldP spid="20" grpId="0" animBg="1"/>
      <p:bldP spid="52" grpId="0" animBg="1"/>
      <p:bldP spid="52" grpId="1" animBg="1"/>
      <p:bldP spid="53" grpId="0" animBg="1"/>
      <p:bldP spid="21" grpId="0" animBg="1"/>
      <p:bldP spid="54" grpId="0" animBg="1"/>
      <p:bldP spid="56" grpId="0" animBg="1"/>
      <p:bldP spid="58" grpId="0" animBg="1"/>
      <p:bldP spid="59" grpId="0"/>
      <p:bldP spid="65" grpId="0" animBg="1"/>
      <p:bldP spid="65" grpId="1" animBg="1"/>
      <p:bldP spid="66" grpId="0" animBg="1"/>
      <p:bldP spid="6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IDEA BEHIND THE PPID ALGORITHM</a:t>
            </a: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46912"/>
              </p:ext>
            </p:extLst>
          </p:nvPr>
        </p:nvGraphicFramePr>
        <p:xfrm>
          <a:off x="228600" y="1600200"/>
          <a:ext cx="2743200" cy="1423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3563"/>
                <a:gridCol w="865237"/>
                <a:gridCol w="914400"/>
              </a:tblGrid>
              <a:tr h="4575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Student </a:t>
                      </a:r>
                      <a:r>
                        <a:rPr lang="en-US" sz="1000" dirty="0" smtClean="0">
                          <a:effectLst/>
                        </a:rPr>
                        <a:t>1</a:t>
                      </a:r>
                      <a:br>
                        <a:rPr lang="en-US" sz="1000" dirty="0" smtClean="0">
                          <a:effectLst/>
                        </a:rPr>
                      </a:br>
                      <a:r>
                        <a:rPr lang="en-US" sz="1000" dirty="0" smtClean="0">
                          <a:effectLst/>
                        </a:rPr>
                        <a:t>Student</a:t>
                      </a:r>
                      <a:r>
                        <a:rPr lang="en-US" sz="1000" baseline="0" dirty="0" smtClean="0">
                          <a:effectLst/>
                        </a:rPr>
                        <a:t> 2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 smtClean="0">
                          <a:effectLst/>
                        </a:rPr>
                        <a:t>Student 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Personal </a:t>
                      </a:r>
                      <a:r>
                        <a:rPr lang="en-US" sz="1100" dirty="0" smtClean="0">
                          <a:effectLst/>
                        </a:rPr>
                        <a:t>Score avg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Partner </a:t>
                      </a:r>
                      <a:r>
                        <a:rPr lang="en-US" sz="1100" dirty="0" smtClean="0">
                          <a:effectLst/>
                        </a:rPr>
                        <a:t>Score avg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5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5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5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5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Set 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967829"/>
              </p:ext>
            </p:extLst>
          </p:nvPr>
        </p:nvGraphicFramePr>
        <p:xfrm>
          <a:off x="5867400" y="1600200"/>
          <a:ext cx="266700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/>
                <a:gridCol w="914400"/>
                <a:gridCol w="838200"/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Student 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Personal Score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Partner Score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455063"/>
              </p:ext>
            </p:extLst>
          </p:nvPr>
        </p:nvGraphicFramePr>
        <p:xfrm>
          <a:off x="228600" y="3276600"/>
          <a:ext cx="2743198" cy="1371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/>
                <a:gridCol w="914400"/>
                <a:gridCol w="914398"/>
              </a:tblGrid>
              <a:tr h="46961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Student 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Personal Score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Partner Score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54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54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54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54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062373"/>
              </p:ext>
            </p:extLst>
          </p:nvPr>
        </p:nvGraphicFramePr>
        <p:xfrm>
          <a:off x="3048000" y="3276600"/>
          <a:ext cx="2743201" cy="1371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26"/>
                <a:gridCol w="940526"/>
                <a:gridCol w="862149"/>
              </a:tblGrid>
              <a:tr h="4534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Student 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Personal Score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Partner Score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95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95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95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95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24866"/>
              </p:ext>
            </p:extLst>
          </p:nvPr>
        </p:nvGraphicFramePr>
        <p:xfrm>
          <a:off x="5867400" y="3276600"/>
          <a:ext cx="2667000" cy="13034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/>
                <a:gridCol w="914400"/>
                <a:gridCol w="838200"/>
              </a:tblGrid>
              <a:tr h="45719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Student 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Personal Score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Partner Score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5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5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5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5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948937"/>
              </p:ext>
            </p:extLst>
          </p:nvPr>
        </p:nvGraphicFramePr>
        <p:xfrm>
          <a:off x="228600" y="4876800"/>
          <a:ext cx="2743200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</a:tblGrid>
              <a:tr h="508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Student 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Personal Score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Partner Score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553199" y="1145745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Pref</a:t>
            </a:r>
            <a:r>
              <a:rPr lang="en-US" dirty="0" smtClean="0"/>
              <a:t>: 3, 2, 1 and 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10668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+-3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96000" y="50292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Group#1 made of student 1, 2, 8 &amp; 3!! </a:t>
            </a:r>
            <a:br>
              <a:rPr lang="en-US" sz="1200" b="1" dirty="0" smtClean="0"/>
            </a:br>
            <a:r>
              <a:rPr lang="en-US" sz="1200" b="1" dirty="0" smtClean="0"/>
              <a:t>Group#2 consists of students 4, 5, 6 &amp; 7</a:t>
            </a:r>
            <a:endParaRPr lang="en-US" sz="1200" b="1" dirty="0"/>
          </a:p>
        </p:txBody>
      </p:sp>
      <p:sp>
        <p:nvSpPr>
          <p:cNvPr id="28" name="Oval 27"/>
          <p:cNvSpPr/>
          <p:nvPr/>
        </p:nvSpPr>
        <p:spPr>
          <a:xfrm>
            <a:off x="0" y="1336761"/>
            <a:ext cx="31242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019300" y="2590799"/>
            <a:ext cx="762000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  <a:r>
              <a:rPr lang="en-US" sz="1000" dirty="0" smtClean="0"/>
              <a:t>– 14 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7609490" y="2470538"/>
            <a:ext cx="762000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8 – 14 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019300" y="4220289"/>
            <a:ext cx="762000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 – 8 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609490" y="4133850"/>
            <a:ext cx="762000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3– 9 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981200" y="5850810"/>
            <a:ext cx="762000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5– 11 </a:t>
            </a:r>
            <a:endParaRPr lang="en-US" sz="1000" dirty="0"/>
          </a:p>
        </p:txBody>
      </p:sp>
      <p:sp>
        <p:nvSpPr>
          <p:cNvPr id="3" name="Oval 2"/>
          <p:cNvSpPr/>
          <p:nvPr/>
        </p:nvSpPr>
        <p:spPr>
          <a:xfrm>
            <a:off x="6781800" y="2470538"/>
            <a:ext cx="304800" cy="2462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" name="Oval 4"/>
          <p:cNvSpPr/>
          <p:nvPr/>
        </p:nvSpPr>
        <p:spPr>
          <a:xfrm>
            <a:off x="5562600" y="1436132"/>
            <a:ext cx="3200400" cy="1688068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0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28" grpId="0" animBg="1"/>
      <p:bldP spid="30" grpId="0" animBg="1"/>
      <p:bldP spid="35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874</TotalTime>
  <Words>736</Words>
  <Application>Microsoft Office PowerPoint</Application>
  <PresentationFormat>On-screen Show (4:3)</PresentationFormat>
  <Paragraphs>356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PowerPoint Presentation</vt:lpstr>
      <vt:lpstr>Purpose</vt:lpstr>
      <vt:lpstr>HOW DOES IT  DO THAT?</vt:lpstr>
      <vt:lpstr>IDEA BEHIND THE PPID ALGORITHM</vt:lpstr>
      <vt:lpstr>IDEA BEHIND THE PPID ALGORITHM</vt:lpstr>
      <vt:lpstr>IDEA BEHIND THE PPID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42</cp:revision>
  <dcterms:created xsi:type="dcterms:W3CDTF">2015-11-02T22:04:20Z</dcterms:created>
  <dcterms:modified xsi:type="dcterms:W3CDTF">2015-11-06T06:08:22Z</dcterms:modified>
</cp:coreProperties>
</file>