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14630400" cy="8229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381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381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381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381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381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381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000000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381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381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8" name="Shape 9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lide 9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Image 0" descr="Image 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  <a:ln w="12700">
            <a:miter lim="400000"/>
          </a:ln>
        </p:spPr>
      </p:pic>
      <p:sp>
        <p:nvSpPr>
          <p:cNvPr id="8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lide 10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Image 0" descr="Image 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  <a:ln w="12700">
            <a:miter lim="400000"/>
          </a:ln>
        </p:spPr>
      </p:pic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lide 1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 0" descr="Image 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  <a:ln w="12700">
            <a:miter lim="400000"/>
          </a:ln>
        </p:spPr>
      </p:pic>
      <p:sp>
        <p:nvSpPr>
          <p:cNvPr id="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lide 2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Image 0" descr="Image 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  <a:ln w="12700">
            <a:miter lim="400000"/>
          </a:ln>
        </p:spPr>
      </p:pic>
      <p:sp>
        <p:nvSpPr>
          <p:cNvPr id="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lide 3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Image 0" descr="Image 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  <a:ln w="12700">
            <a:miter lim="400000"/>
          </a:ln>
        </p:spPr>
      </p:pic>
      <p:sp>
        <p:nvSpPr>
          <p:cNvPr id="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lide 4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Image 0" descr="Image 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  <a:ln w="12700">
            <a:miter lim="400000"/>
          </a:ln>
        </p:spPr>
      </p:pic>
      <p:sp>
        <p:nvSpPr>
          <p:cNvPr id="4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lide 5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Image 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  <a:ln w="12700">
            <a:miter lim="400000"/>
          </a:ln>
        </p:spPr>
      </p:pic>
      <p:sp>
        <p:nvSpPr>
          <p:cNvPr id="5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lide 6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Image 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  <a:ln w="12700">
            <a:miter lim="400000"/>
          </a:ln>
        </p:spPr>
      </p:pic>
      <p:sp>
        <p:nvSpPr>
          <p:cNvPr id="5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lide 7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Image 0" descr="Image 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  <a:ln w="12700">
            <a:miter lim="400000"/>
          </a:ln>
        </p:spPr>
      </p:pic>
      <p:sp>
        <p:nvSpPr>
          <p:cNvPr id="6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lide 8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Image 0" descr="Image 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  <a:ln w="12700">
            <a:miter lim="400000"/>
          </a:ln>
        </p:spPr>
      </p:pic>
      <p:sp>
        <p:nvSpPr>
          <p:cNvPr id="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2192020" y="923925"/>
            <a:ext cx="11704320" cy="20021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8166100" y="2926079"/>
            <a:ext cx="5730241" cy="53035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0211466" y="7493000"/>
            <a:ext cx="273654" cy="2692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2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0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afe Meds - AI Prescription Verification System"/>
          <p:cNvSpPr txBox="1"/>
          <p:nvPr>
            <p:ph type="title" idx="4294967295"/>
          </p:nvPr>
        </p:nvSpPr>
        <p:spPr>
          <a:xfrm>
            <a:off x="1463040" y="854848"/>
            <a:ext cx="11704320" cy="2002156"/>
          </a:xfrm>
          <a:prstGeom prst="rect">
            <a:avLst/>
          </a:prstGeom>
        </p:spPr>
        <p:txBody>
          <a:bodyPr/>
          <a:lstStyle>
            <a:lvl1pPr marL="441157" indent="-441157">
              <a:buSzPct val="60000"/>
              <a:buBlip>
                <a:blip r:embed="rId2"/>
              </a:buBlip>
              <a:defRPr>
                <a:solidFill>
                  <a:srgbClr val="FAFAFA"/>
                </a:solidFill>
              </a:defRPr>
            </a:lvl1pPr>
          </a:lstStyle>
          <a:p>
            <a:pPr/>
            <a:r>
              <a:t>Safe Meds - AI Prescription Verification System</a:t>
            </a:r>
          </a:p>
        </p:txBody>
      </p:sp>
      <p:sp>
        <p:nvSpPr>
          <p:cNvPr id="101" name="Team members:…"/>
          <p:cNvSpPr txBox="1"/>
          <p:nvPr>
            <p:ph type="body" sz="half" idx="4294967295"/>
          </p:nvPr>
        </p:nvSpPr>
        <p:spPr>
          <a:xfrm>
            <a:off x="1766681" y="2826183"/>
            <a:ext cx="5730241" cy="5303521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  <a:r>
              <a:t>Team members: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M.Bhanu Prakash (team lead)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K.Vamshi 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N.Hanumanth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 0"/>
          <p:cNvSpPr txBox="1"/>
          <p:nvPr/>
        </p:nvSpPr>
        <p:spPr>
          <a:xfrm>
            <a:off x="754831" y="1830799"/>
            <a:ext cx="5236947" cy="687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marL="441157" indent="-441157">
              <a:lnSpc>
                <a:spcPts val="5500"/>
              </a:lnSpc>
              <a:buSzPct val="60000"/>
              <a:buBlip>
                <a:blip r:embed="rId2"/>
              </a:buBlip>
              <a:defRPr sz="4400">
                <a:solidFill>
                  <a:srgbClr val="FFFFFF"/>
                </a:solidFill>
                <a:latin typeface="Unbounded"/>
                <a:ea typeface="Unbounded"/>
                <a:cs typeface="Unbounded"/>
                <a:sym typeface="Unbounded"/>
              </a:defRPr>
            </a:lvl1pPr>
          </a:lstStyle>
          <a:p>
            <a:pPr/>
            <a:r>
              <a:t>Problem Statement</a:t>
            </a:r>
          </a:p>
        </p:txBody>
      </p:sp>
      <p:sp>
        <p:nvSpPr>
          <p:cNvPr id="104" name="Shape 2"/>
          <p:cNvSpPr/>
          <p:nvPr/>
        </p:nvSpPr>
        <p:spPr>
          <a:xfrm>
            <a:off x="837722" y="3096458"/>
            <a:ext cx="199634" cy="1829431"/>
          </a:xfrm>
          <a:prstGeom prst="roundRect">
            <a:avLst>
              <a:gd name="adj" fmla="val 17987"/>
            </a:avLst>
          </a:prstGeom>
          <a:solidFill>
            <a:srgbClr val="0A988B"/>
          </a:solidFill>
          <a:ln w="12700"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05" name="Manual prescription reading causes errors and misuse…"/>
          <p:cNvSpPr txBox="1"/>
          <p:nvPr>
            <p:ph type="body" idx="4294967295"/>
          </p:nvPr>
        </p:nvSpPr>
        <p:spPr>
          <a:xfrm>
            <a:off x="1175559" y="3050417"/>
            <a:ext cx="11112757" cy="5303521"/>
          </a:xfrm>
          <a:prstGeom prst="rect">
            <a:avLst/>
          </a:prstGeom>
        </p:spPr>
        <p:txBody>
          <a:bodyPr/>
          <a:lstStyle/>
          <a:p>
            <a:pPr marL="342899" indent="-342899">
              <a:buClr>
                <a:srgbClr val="FFFFFF"/>
              </a:buClr>
              <a:defRPr sz="2600">
                <a:solidFill>
                  <a:srgbClr val="FFFFFF"/>
                </a:solidFill>
              </a:defRPr>
            </a:pPr>
            <a:r>
              <a:t>Manual prescription reading causes errors and misuse</a:t>
            </a:r>
          </a:p>
          <a:p>
            <a:pPr marL="342899" indent="-342899">
              <a:buClr>
                <a:srgbClr val="FFFFFF"/>
              </a:buClr>
              <a:defRPr sz="2600">
                <a:solidFill>
                  <a:srgbClr val="FFFFFF"/>
                </a:solidFill>
              </a:defRPr>
            </a:pPr>
            <a:r>
              <a:t>Difficult for patients to understand medicines</a:t>
            </a:r>
          </a:p>
          <a:p>
            <a:pPr marL="342899" indent="-342899">
              <a:buClr>
                <a:srgbClr val="FFFFFF"/>
              </a:buClr>
              <a:defRPr sz="2600">
                <a:solidFill>
                  <a:srgbClr val="FFFFFF"/>
                </a:solidFill>
              </a:defRPr>
            </a:pPr>
            <a:r>
              <a:t>No quick check for drug interactions and dosage safety </a:t>
            </a:r>
          </a:p>
          <a:p>
            <a:pPr marL="342899" indent="-342899">
              <a:buClr>
                <a:srgbClr val="FFFFFF"/>
              </a:buClr>
              <a:defRPr sz="2600">
                <a:solidFill>
                  <a:srgbClr val="FFFFFF"/>
                </a:solidFill>
              </a:defRPr>
            </a:pPr>
            <a:r>
              <a:t>Risk for kids, seniors ,chronic patients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roposed Solution"/>
          <p:cNvSpPr txBox="1"/>
          <p:nvPr>
            <p:ph type="title" idx="4294967295"/>
          </p:nvPr>
        </p:nvSpPr>
        <p:spPr>
          <a:xfrm>
            <a:off x="916047" y="1048262"/>
            <a:ext cx="4939790" cy="2002156"/>
          </a:xfrm>
          <a:prstGeom prst="rect">
            <a:avLst/>
          </a:prstGeom>
        </p:spPr>
        <p:txBody>
          <a:bodyPr/>
          <a:lstStyle>
            <a:lvl1pPr marL="441157" indent="-441157">
              <a:buSzPct val="60000"/>
              <a:buBlip>
                <a:blip r:embed="rId2"/>
              </a:buBlip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Proposed Solution</a:t>
            </a:r>
          </a:p>
        </p:txBody>
      </p:sp>
      <p:sp>
        <p:nvSpPr>
          <p:cNvPr id="108" name="AI powered OCR system to extract text from prescriptions…"/>
          <p:cNvSpPr txBox="1"/>
          <p:nvPr>
            <p:ph type="body" idx="4294967295"/>
          </p:nvPr>
        </p:nvSpPr>
        <p:spPr>
          <a:xfrm>
            <a:off x="940699" y="3078048"/>
            <a:ext cx="10755879" cy="5303521"/>
          </a:xfrm>
          <a:prstGeom prst="rect">
            <a:avLst/>
          </a:prstGeom>
        </p:spPr>
        <p:txBody>
          <a:bodyPr/>
          <a:lstStyle/>
          <a:p>
            <a:pPr marL="342899" indent="-342899">
              <a:buClr>
                <a:srgbClr val="FFFFFF"/>
              </a:buClr>
              <a:defRPr sz="2400">
                <a:solidFill>
                  <a:srgbClr val="FFFFFF"/>
                </a:solidFill>
              </a:defRPr>
            </a:pPr>
            <a:r>
              <a:t>AI powered OCR system to extract text from prescriptions </a:t>
            </a:r>
          </a:p>
          <a:p>
            <a:pPr marL="342899" indent="-342899">
              <a:buClr>
                <a:srgbClr val="FFFFFF"/>
              </a:buClr>
              <a:defRPr sz="2400">
                <a:solidFill>
                  <a:srgbClr val="FFFFFF"/>
                </a:solidFill>
              </a:defRPr>
            </a:pPr>
            <a:r>
              <a:t>Store prescriptions digitally (DB and PDF)</a:t>
            </a:r>
          </a:p>
          <a:p>
            <a:pPr marL="342899" indent="-342899">
              <a:buClr>
                <a:srgbClr val="FFFFFF"/>
              </a:buClr>
              <a:defRPr sz="2400">
                <a:solidFill>
                  <a:srgbClr val="FFFFFF"/>
                </a:solidFill>
              </a:defRPr>
            </a:pPr>
            <a:r>
              <a:t>Age specific dosage recommendations </a:t>
            </a:r>
          </a:p>
          <a:p>
            <a:pPr marL="342899" indent="-342899">
              <a:buClr>
                <a:srgbClr val="FFFFFF"/>
              </a:buClr>
              <a:defRPr sz="2400">
                <a:solidFill>
                  <a:srgbClr val="FFFFFF"/>
                </a:solidFill>
              </a:defRPr>
            </a:pPr>
            <a:r>
              <a:t>Alternative safe medicines suggestions</a:t>
            </a:r>
          </a:p>
          <a:p>
            <a:pPr marL="342899" indent="-342899">
              <a:buClr>
                <a:srgbClr val="FFFFFF"/>
              </a:buClr>
              <a:defRPr sz="2400">
                <a:solidFill>
                  <a:srgbClr val="FFFFFF"/>
                </a:solidFill>
              </a:defRPr>
            </a:pPr>
            <a:r>
              <a:t>Simple UI for patients/doctors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ystem Architecture"/>
          <p:cNvSpPr txBox="1"/>
          <p:nvPr>
            <p:ph type="title" idx="4294967295"/>
          </p:nvPr>
        </p:nvSpPr>
        <p:spPr>
          <a:xfrm>
            <a:off x="313139" y="758141"/>
            <a:ext cx="5363423" cy="2002156"/>
          </a:xfrm>
          <a:prstGeom prst="rect">
            <a:avLst/>
          </a:prstGeom>
        </p:spPr>
        <p:txBody>
          <a:bodyPr/>
          <a:lstStyle>
            <a:lvl1pPr marL="441157" indent="-441157">
              <a:buSzPct val="60000"/>
              <a:buBlip>
                <a:blip r:embed="rId2"/>
              </a:buBlip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System Architecture </a:t>
            </a:r>
          </a:p>
        </p:txBody>
      </p:sp>
      <p:sp>
        <p:nvSpPr>
          <p:cNvPr id="111" name="Upload prescription (frontend)…"/>
          <p:cNvSpPr txBox="1"/>
          <p:nvPr>
            <p:ph type="body" idx="4294967295"/>
          </p:nvPr>
        </p:nvSpPr>
        <p:spPr>
          <a:xfrm>
            <a:off x="443348" y="2566882"/>
            <a:ext cx="9250930" cy="5303521"/>
          </a:xfrm>
          <a:prstGeom prst="rect">
            <a:avLst/>
          </a:prstGeom>
        </p:spPr>
        <p:txBody>
          <a:bodyPr/>
          <a:lstStyle/>
          <a:p>
            <a:pPr marL="342899" indent="-342899">
              <a:defRPr sz="2400">
                <a:solidFill>
                  <a:srgbClr val="FFFFFF"/>
                </a:solidFill>
              </a:defRPr>
            </a:pPr>
            <a:r>
              <a:t>Upload prescription (frontend)</a:t>
            </a:r>
          </a:p>
          <a:p>
            <a:pPr marL="342899" indent="-342899">
              <a:defRPr sz="2400">
                <a:solidFill>
                  <a:srgbClr val="FFFFFF"/>
                </a:solidFill>
              </a:defRPr>
            </a:pPr>
            <a:r>
              <a:t>OCR processing (FastAPI and tesseract)</a:t>
            </a:r>
          </a:p>
          <a:p>
            <a:pPr marL="342899" indent="-342899">
              <a:defRPr sz="2400">
                <a:solidFill>
                  <a:srgbClr val="FFFFFF"/>
                </a:solidFill>
              </a:defRPr>
            </a:pPr>
            <a:r>
              <a:t>NLP processing (HuggingFace / IBM Watson)</a:t>
            </a:r>
          </a:p>
          <a:p>
            <a:pPr marL="342899" indent="-342899">
              <a:defRPr sz="2400">
                <a:solidFill>
                  <a:srgbClr val="FFFFFF"/>
                </a:solidFill>
              </a:defRPr>
            </a:pPr>
            <a:r>
              <a:t>Database storage (SQLite —Scalable to PostgreSQL)</a:t>
            </a:r>
          </a:p>
          <a:p>
            <a:pPr marL="342899" indent="-342899">
              <a:defRPr sz="2800">
                <a:solidFill>
                  <a:srgbClr val="FFFFFF"/>
                </a:solidFill>
              </a:defRPr>
            </a:pPr>
            <a:r>
              <a:t>Output </a:t>
            </a:r>
          </a:p>
        </p:txBody>
      </p:sp>
      <p:sp>
        <p:nvSpPr>
          <p:cNvPr id="112" name="Extracted medicines…"/>
          <p:cNvSpPr txBox="1"/>
          <p:nvPr/>
        </p:nvSpPr>
        <p:spPr>
          <a:xfrm>
            <a:off x="787345" y="4939516"/>
            <a:ext cx="3475571" cy="1129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2400">
                <a:solidFill>
                  <a:srgbClr val="FFFFFF"/>
                </a:solidFill>
              </a:defRPr>
            </a:pPr>
            <a:r>
              <a:t>Extracted medicines</a:t>
            </a:r>
          </a:p>
          <a:p>
            <a:pPr>
              <a:defRPr sz="2400">
                <a:solidFill>
                  <a:srgbClr val="FFFFFF"/>
                </a:solidFill>
              </a:defRPr>
            </a:pPr>
            <a:r>
              <a:t>PDF report</a:t>
            </a:r>
          </a:p>
          <a:p>
            <a:pPr>
              <a:defRPr sz="2400">
                <a:solidFill>
                  <a:srgbClr val="FFFFFF"/>
                </a:solidFill>
              </a:defRPr>
            </a:pPr>
            <a:r>
              <a:t>Alerts and suggestions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chnology Stack"/>
          <p:cNvSpPr txBox="1"/>
          <p:nvPr>
            <p:ph type="title" idx="4294967295"/>
          </p:nvPr>
        </p:nvSpPr>
        <p:spPr>
          <a:xfrm>
            <a:off x="921012" y="771956"/>
            <a:ext cx="4846483" cy="2002156"/>
          </a:xfrm>
          <a:prstGeom prst="rect">
            <a:avLst/>
          </a:prstGeom>
        </p:spPr>
        <p:txBody>
          <a:bodyPr/>
          <a:lstStyle>
            <a:lvl1pPr marL="441157" indent="-441157">
              <a:buSzPct val="60000"/>
              <a:buBlip>
                <a:blip r:embed="rId2"/>
              </a:buBlip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Technology Stack </a:t>
            </a:r>
          </a:p>
        </p:txBody>
      </p:sp>
      <p:sp>
        <p:nvSpPr>
          <p:cNvPr id="115" name="Backend: FastAP, SQLAlchemy…"/>
          <p:cNvSpPr txBox="1"/>
          <p:nvPr>
            <p:ph type="body" sz="half" idx="4294967295"/>
          </p:nvPr>
        </p:nvSpPr>
        <p:spPr>
          <a:xfrm>
            <a:off x="1106483" y="2418259"/>
            <a:ext cx="5730241" cy="5303521"/>
          </a:xfrm>
          <a:prstGeom prst="rect">
            <a:avLst/>
          </a:prstGeom>
        </p:spPr>
        <p:txBody>
          <a:bodyPr/>
          <a:lstStyle/>
          <a:p>
            <a:pPr marL="342899" indent="-342899">
              <a:defRPr sz="2600">
                <a:solidFill>
                  <a:srgbClr val="FFFFFF"/>
                </a:solidFill>
              </a:defRPr>
            </a:pPr>
            <a:r>
              <a:t>Backend: FastAP, SQLAlchemy</a:t>
            </a:r>
          </a:p>
          <a:p>
            <a:pPr marL="342899" indent="-342899">
              <a:defRPr sz="2600">
                <a:solidFill>
                  <a:srgbClr val="FFFFFF"/>
                </a:solidFill>
              </a:defRPr>
            </a:pPr>
            <a:r>
              <a:t>Database: SQlite</a:t>
            </a:r>
          </a:p>
          <a:p>
            <a:pPr marL="342899" indent="-342899">
              <a:defRPr sz="2600">
                <a:solidFill>
                  <a:srgbClr val="FFFFFF"/>
                </a:solidFill>
              </a:defRPr>
            </a:pPr>
            <a:r>
              <a:t>OCR: tesseract + PIL</a:t>
            </a:r>
          </a:p>
          <a:p>
            <a:pPr marL="342899" indent="-342899">
              <a:defRPr sz="2600">
                <a:solidFill>
                  <a:srgbClr val="FFFFFF"/>
                </a:solidFill>
              </a:defRPr>
            </a:pPr>
            <a:r>
              <a:t>PDF Reports: FPDF</a:t>
            </a:r>
          </a:p>
          <a:p>
            <a:pPr marL="342899" indent="-342899">
              <a:defRPr sz="2600">
                <a:solidFill>
                  <a:srgbClr val="FFFFFF"/>
                </a:solidFill>
              </a:defRPr>
            </a:pPr>
            <a:r>
              <a:t>NLP: HuggingFace models</a:t>
            </a:r>
          </a:p>
          <a:p>
            <a:pPr marL="342899" indent="-342899">
              <a:defRPr sz="2600">
                <a:solidFill>
                  <a:srgbClr val="FFFFFF"/>
                </a:solidFill>
              </a:defRPr>
            </a:pPr>
            <a:r>
              <a:t>Drug Info API: IBM Watson/ Drugbank</a:t>
            </a:r>
          </a:p>
          <a:p>
            <a:pPr marL="342899" indent="-342899">
              <a:defRPr sz="2600">
                <a:solidFill>
                  <a:srgbClr val="FFFFFF"/>
                </a:solidFill>
              </a:defRPr>
            </a:pPr>
            <a:r>
              <a:t>Frontend: Streamlit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Features Implemented"/>
          <p:cNvSpPr txBox="1"/>
          <p:nvPr>
            <p:ph type="title" idx="4294967295"/>
          </p:nvPr>
        </p:nvSpPr>
        <p:spPr>
          <a:xfrm>
            <a:off x="1266395" y="1200231"/>
            <a:ext cx="11704320" cy="2002155"/>
          </a:xfrm>
          <a:prstGeom prst="rect">
            <a:avLst/>
          </a:prstGeom>
        </p:spPr>
        <p:txBody>
          <a:bodyPr/>
          <a:lstStyle>
            <a:lvl1pPr marL="441157" indent="-441157" algn="l">
              <a:buSzPct val="60000"/>
              <a:buBlip>
                <a:blip r:embed="rId2"/>
              </a:buBlip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Features Implemented</a:t>
            </a:r>
          </a:p>
        </p:txBody>
      </p:sp>
      <p:sp>
        <p:nvSpPr>
          <p:cNvPr id="118" name="Upload prescriptions &amp; extract text…"/>
          <p:cNvSpPr txBox="1"/>
          <p:nvPr>
            <p:ph type="body" idx="4294967295"/>
          </p:nvPr>
        </p:nvSpPr>
        <p:spPr>
          <a:xfrm>
            <a:off x="1368973" y="3036602"/>
            <a:ext cx="10543307" cy="5303521"/>
          </a:xfrm>
          <a:prstGeom prst="rect">
            <a:avLst/>
          </a:prstGeom>
        </p:spPr>
        <p:txBody>
          <a:bodyPr/>
          <a:lstStyle/>
          <a:p>
            <a:pPr marL="342899" indent="-342899">
              <a:defRPr sz="2600">
                <a:solidFill>
                  <a:srgbClr val="FFFFFF"/>
                </a:solidFill>
              </a:defRPr>
            </a:pPr>
            <a:r>
              <a:t>Upload prescriptions &amp; extract text</a:t>
            </a:r>
          </a:p>
          <a:p>
            <a:pPr marL="342899" indent="-342899">
              <a:defRPr sz="2600">
                <a:solidFill>
                  <a:srgbClr val="FFFFFF"/>
                </a:solidFill>
              </a:defRPr>
            </a:pPr>
            <a:r>
              <a:t>Store data in database</a:t>
            </a:r>
          </a:p>
          <a:p>
            <a:pPr marL="342899" indent="-342899">
              <a:defRPr sz="2600">
                <a:solidFill>
                  <a:srgbClr val="FFFFFF"/>
                </a:solidFill>
              </a:defRPr>
            </a:pPr>
            <a:r>
              <a:t>Search prescriptions by patient/medicine </a:t>
            </a:r>
          </a:p>
          <a:p>
            <a:pPr marL="342899" indent="-342899">
              <a:defRPr sz="2600">
                <a:solidFill>
                  <a:srgbClr val="FFFFFF"/>
                </a:solidFill>
              </a:defRPr>
            </a:pPr>
            <a:r>
              <a:t>Download PDF reports</a:t>
            </a:r>
          </a:p>
          <a:p>
            <a:pPr marL="342899" indent="-342899">
              <a:defRPr sz="2600">
                <a:solidFill>
                  <a:srgbClr val="FFFFFF"/>
                </a:solidFill>
              </a:defRPr>
            </a:pPr>
            <a:r>
              <a:t>(Planned: Drug interaction, dosage rules, alternatives)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Impact"/>
          <p:cNvSpPr txBox="1"/>
          <p:nvPr>
            <p:ph type="title" idx="4294967295"/>
          </p:nvPr>
        </p:nvSpPr>
        <p:spPr>
          <a:xfrm>
            <a:off x="1100611" y="1241676"/>
            <a:ext cx="11704321" cy="2002156"/>
          </a:xfrm>
          <a:prstGeom prst="rect">
            <a:avLst/>
          </a:prstGeom>
        </p:spPr>
        <p:txBody>
          <a:bodyPr/>
          <a:lstStyle>
            <a:lvl1pPr marL="441157" indent="-441157" algn="l">
              <a:buSzPct val="60000"/>
              <a:buBlip>
                <a:blip r:embed="rId2"/>
              </a:buBlip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Impact </a:t>
            </a:r>
          </a:p>
        </p:txBody>
      </p:sp>
      <p:sp>
        <p:nvSpPr>
          <p:cNvPr id="121" name="Patients — better understanding of prescription…"/>
          <p:cNvSpPr txBox="1"/>
          <p:nvPr>
            <p:ph type="body" sz="half" idx="4294967295"/>
          </p:nvPr>
        </p:nvSpPr>
        <p:spPr>
          <a:xfrm>
            <a:off x="1135192" y="2995156"/>
            <a:ext cx="8892865" cy="5303521"/>
          </a:xfrm>
          <a:prstGeom prst="rect">
            <a:avLst/>
          </a:prstGeom>
        </p:spPr>
        <p:txBody>
          <a:bodyPr/>
          <a:lstStyle/>
          <a:p>
            <a:pPr marL="342899" indent="-342899">
              <a:defRPr sz="2800">
                <a:solidFill>
                  <a:srgbClr val="FFFFFF"/>
                </a:solidFill>
              </a:defRPr>
            </a:pPr>
            <a:r>
              <a:t>Patients — better understanding of prescription</a:t>
            </a:r>
          </a:p>
          <a:p>
            <a:pPr marL="342899" indent="-342899">
              <a:defRPr sz="2800">
                <a:solidFill>
                  <a:srgbClr val="FFFFFF"/>
                </a:solidFill>
              </a:defRPr>
            </a:pPr>
            <a:r>
              <a:t>Doctors — avoid drug interactions</a:t>
            </a:r>
          </a:p>
          <a:p>
            <a:pPr marL="342899" indent="-342899">
              <a:defRPr sz="2800">
                <a:solidFill>
                  <a:srgbClr val="FFFFFF"/>
                </a:solidFill>
              </a:defRPr>
            </a:pPr>
            <a:r>
              <a:t>Paharmacists — faster validation </a:t>
            </a:r>
          </a:p>
          <a:p>
            <a:pPr marL="342899" indent="-342899">
              <a:defRPr sz="2800">
                <a:solidFill>
                  <a:srgbClr val="FFFFFF"/>
                </a:solidFill>
              </a:defRPr>
            </a:pPr>
            <a:r>
              <a:t>Society — reduce medical errors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 0"/>
          <p:cNvSpPr txBox="1"/>
          <p:nvPr/>
        </p:nvSpPr>
        <p:spPr>
          <a:xfrm>
            <a:off x="837723" y="1256348"/>
            <a:ext cx="3367411" cy="687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5500"/>
              </a:lnSpc>
              <a:defRPr sz="4400">
                <a:solidFill>
                  <a:srgbClr val="FFFFFF"/>
                </a:solidFill>
                <a:latin typeface="Unbounded"/>
                <a:ea typeface="Unbounded"/>
                <a:cs typeface="Unbounded"/>
                <a:sym typeface="Unbounded"/>
              </a:defRPr>
            </a:lvl1pPr>
          </a:lstStyle>
          <a:p>
            <a:pPr/>
            <a:r>
              <a:t>Future Scope</a:t>
            </a:r>
          </a:p>
        </p:txBody>
      </p:sp>
      <p:sp>
        <p:nvSpPr>
          <p:cNvPr id="124" name="Text 1"/>
          <p:cNvSpPr txBox="1"/>
          <p:nvPr/>
        </p:nvSpPr>
        <p:spPr>
          <a:xfrm>
            <a:off x="1895962" y="2727685"/>
            <a:ext cx="2793195" cy="3385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r">
              <a:lnSpc>
                <a:spcPts val="2700"/>
              </a:lnSpc>
              <a:defRPr sz="2200">
                <a:solidFill>
                  <a:srgbClr val="FFFFFF"/>
                </a:solidFill>
                <a:latin typeface="Unbounded"/>
                <a:ea typeface="Unbounded"/>
                <a:cs typeface="Unbounded"/>
                <a:sym typeface="Unbounded"/>
              </a:defRPr>
            </a:lvl1pPr>
          </a:lstStyle>
          <a:p>
            <a:pPr/>
            <a:r>
              <a:t>Mobile App Integration</a:t>
            </a:r>
          </a:p>
        </p:txBody>
      </p:sp>
      <p:pic>
        <p:nvPicPr>
          <p:cNvPr id="125" name="Image 0" descr="Image 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48131" y="2439112"/>
            <a:ext cx="4534138" cy="4534141"/>
          </a:xfrm>
          <a:prstGeom prst="rect">
            <a:avLst/>
          </a:prstGeom>
          <a:ln w="12700">
            <a:miter lim="400000"/>
          </a:ln>
        </p:spPr>
      </p:pic>
      <p:pic>
        <p:nvPicPr>
          <p:cNvPr id="126" name="Image 1" descr="Image 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223515" y="3183969"/>
            <a:ext cx="358142" cy="447677"/>
          </a:xfrm>
          <a:prstGeom prst="rect">
            <a:avLst/>
          </a:prstGeom>
          <a:ln w="12700">
            <a:miter lim="400000"/>
          </a:ln>
        </p:spPr>
      </p:pic>
      <p:sp>
        <p:nvSpPr>
          <p:cNvPr id="127" name="Text 3"/>
          <p:cNvSpPr txBox="1"/>
          <p:nvPr/>
        </p:nvSpPr>
        <p:spPr>
          <a:xfrm>
            <a:off x="9708226" y="2893468"/>
            <a:ext cx="2466592" cy="3385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700"/>
              </a:lnSpc>
              <a:defRPr sz="2200">
                <a:solidFill>
                  <a:srgbClr val="FFFFFF"/>
                </a:solidFill>
                <a:latin typeface="Unbounded"/>
                <a:ea typeface="Unbounded"/>
                <a:cs typeface="Unbounded"/>
                <a:sym typeface="Unbounded"/>
              </a:defRPr>
            </a:lvl1pPr>
          </a:lstStyle>
          <a:p>
            <a:pPr/>
            <a:r>
              <a:t>Multilingual Support</a:t>
            </a:r>
          </a:p>
        </p:txBody>
      </p:sp>
      <p:pic>
        <p:nvPicPr>
          <p:cNvPr id="128" name="Image 2" descr="Image 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048131" y="2439112"/>
            <a:ext cx="4534138" cy="4534141"/>
          </a:xfrm>
          <a:prstGeom prst="rect">
            <a:avLst/>
          </a:prstGeom>
          <a:ln w="12700">
            <a:miter lim="400000"/>
          </a:ln>
        </p:spPr>
      </p:pic>
      <p:pic>
        <p:nvPicPr>
          <p:cNvPr id="129" name="Image 3" descr="Image 3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8434388" y="3569732"/>
            <a:ext cx="358142" cy="447677"/>
          </a:xfrm>
          <a:prstGeom prst="rect">
            <a:avLst/>
          </a:prstGeom>
          <a:ln w="12700">
            <a:miter lim="400000"/>
          </a:ln>
        </p:spPr>
      </p:pic>
      <p:sp>
        <p:nvSpPr>
          <p:cNvPr id="130" name="Text 5"/>
          <p:cNvSpPr txBox="1"/>
          <p:nvPr/>
        </p:nvSpPr>
        <p:spPr>
          <a:xfrm>
            <a:off x="9941242" y="5298637"/>
            <a:ext cx="2000561" cy="3385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700"/>
              </a:lnSpc>
              <a:defRPr sz="2200">
                <a:solidFill>
                  <a:srgbClr val="FFFFFF"/>
                </a:solidFill>
                <a:latin typeface="Unbounded"/>
                <a:ea typeface="Unbounded"/>
                <a:cs typeface="Unbounded"/>
                <a:sym typeface="Unbounded"/>
              </a:defRPr>
            </a:lvl1pPr>
          </a:lstStyle>
          <a:p>
            <a:pPr/>
            <a:r>
              <a:t>EHR Integration</a:t>
            </a:r>
          </a:p>
        </p:txBody>
      </p:sp>
      <p:pic>
        <p:nvPicPr>
          <p:cNvPr id="131" name="Image 4" descr="Image 4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5048131" y="2439112"/>
            <a:ext cx="4534138" cy="453414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2" name="Image 5" descr="Image 5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8048625" y="5780601"/>
            <a:ext cx="358142" cy="447677"/>
          </a:xfrm>
          <a:prstGeom prst="rect">
            <a:avLst/>
          </a:prstGeom>
          <a:ln w="12700">
            <a:miter lim="400000"/>
          </a:ln>
        </p:spPr>
      </p:pic>
      <p:sp>
        <p:nvSpPr>
          <p:cNvPr id="133" name="Text 7"/>
          <p:cNvSpPr txBox="1"/>
          <p:nvPr/>
        </p:nvSpPr>
        <p:spPr>
          <a:xfrm>
            <a:off x="1984231" y="5298637"/>
            <a:ext cx="2704927" cy="3385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r">
              <a:lnSpc>
                <a:spcPts val="2700"/>
              </a:lnSpc>
              <a:defRPr sz="2200">
                <a:solidFill>
                  <a:srgbClr val="FFFFFF"/>
                </a:solidFill>
                <a:latin typeface="Unbounded"/>
                <a:ea typeface="Unbounded"/>
                <a:cs typeface="Unbounded"/>
                <a:sym typeface="Unbounded"/>
              </a:defRPr>
            </a:lvl1pPr>
          </a:lstStyle>
          <a:p>
            <a:pPr/>
            <a:r>
              <a:t>Enhanced ML Models</a:t>
            </a:r>
          </a:p>
        </p:txBody>
      </p:sp>
      <p:pic>
        <p:nvPicPr>
          <p:cNvPr id="134" name="Image 6" descr="Image 6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5048131" y="2439112"/>
            <a:ext cx="4534138" cy="453414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5" name="Image 7" descr="Image 7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5837751" y="5394840"/>
            <a:ext cx="358142" cy="447677"/>
          </a:xfrm>
          <a:prstGeom prst="rect">
            <a:avLst/>
          </a:prstGeom>
          <a:ln w="12700">
            <a:miter lim="400000"/>
          </a:ln>
        </p:spPr>
      </p:pic>
      <p:sp>
        <p:nvSpPr>
          <p:cNvPr id="136" name="Integration with hospital database"/>
          <p:cNvSpPr txBox="1"/>
          <p:nvPr/>
        </p:nvSpPr>
        <p:spPr>
          <a:xfrm>
            <a:off x="1698322" y="3357899"/>
            <a:ext cx="3276745" cy="333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Integration with hospital database</a:t>
            </a:r>
          </a:p>
        </p:txBody>
      </p:sp>
      <p:sp>
        <p:nvSpPr>
          <p:cNvPr id="137" name="AI dosage prediction…"/>
          <p:cNvSpPr txBox="1"/>
          <p:nvPr/>
        </p:nvSpPr>
        <p:spPr>
          <a:xfrm>
            <a:off x="9655333" y="5813322"/>
            <a:ext cx="4343843" cy="6251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AI dosage prediction </a:t>
            </a:r>
          </a:p>
          <a:p>
            <a:pPr>
              <a:defRPr>
                <a:solidFill>
                  <a:srgbClr val="FFFFFF"/>
                </a:solidFill>
              </a:defRPr>
            </a:pPr>
            <a:r>
              <a:t>Full drug interaction detection(drug bank API)</a:t>
            </a:r>
          </a:p>
        </p:txBody>
      </p:sp>
      <p:sp>
        <p:nvSpPr>
          <p:cNvPr id="138" name="Multi-language OCR"/>
          <p:cNvSpPr txBox="1"/>
          <p:nvPr/>
        </p:nvSpPr>
        <p:spPr>
          <a:xfrm>
            <a:off x="2761354" y="5959372"/>
            <a:ext cx="1958947" cy="333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Multi-language OCR</a:t>
            </a:r>
          </a:p>
        </p:txBody>
      </p:sp>
      <p:sp>
        <p:nvSpPr>
          <p:cNvPr id="139" name="Prescription translation"/>
          <p:cNvSpPr txBox="1"/>
          <p:nvPr/>
        </p:nvSpPr>
        <p:spPr>
          <a:xfrm>
            <a:off x="9805780" y="3357899"/>
            <a:ext cx="2271485" cy="333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Prescription translation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 0"/>
          <p:cNvSpPr txBox="1"/>
          <p:nvPr/>
        </p:nvSpPr>
        <p:spPr>
          <a:xfrm>
            <a:off x="5343237" y="3747777"/>
            <a:ext cx="4706559" cy="7340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5500"/>
              </a:lnSpc>
              <a:defRPr sz="6000">
                <a:solidFill>
                  <a:srgbClr val="FFFFFF"/>
                </a:solidFill>
                <a:latin typeface="Unbounded"/>
                <a:ea typeface="Unbounded"/>
                <a:cs typeface="Unbounded"/>
                <a:sym typeface="Unbounded"/>
              </a:defRPr>
            </a:lvl1pPr>
          </a:lstStyle>
          <a:p>
            <a:pPr/>
            <a:r>
              <a:t>Thank You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000000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