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4" r:id="rId5"/>
    <p:sldId id="280" r:id="rId6"/>
    <p:sldId id="282" r:id="rId7"/>
    <p:sldId id="283" r:id="rId8"/>
    <p:sldId id="276" r:id="rId9"/>
    <p:sldId id="284" r:id="rId10"/>
    <p:sldId id="260" r:id="rId11"/>
    <p:sldId id="264" r:id="rId12"/>
    <p:sldId id="261" r:id="rId13"/>
    <p:sldId id="262" r:id="rId14"/>
    <p:sldId id="263" r:id="rId15"/>
    <p:sldId id="265" r:id="rId16"/>
    <p:sldId id="275" r:id="rId17"/>
    <p:sldId id="266" r:id="rId18"/>
    <p:sldId id="268" r:id="rId19"/>
    <p:sldId id="269" r:id="rId20"/>
    <p:sldId id="278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hill@uc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3339</a:t>
            </a:r>
            <a:br>
              <a:rPr lang="en-US" dirty="0"/>
            </a:br>
            <a:r>
              <a:rPr lang="en-US" dirty="0"/>
              <a:t>Programming in Java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Course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6477000" cy="4873752"/>
          </a:xfrm>
        </p:spPr>
        <p:txBody>
          <a:bodyPr>
            <a:normAutofit/>
          </a:bodyPr>
          <a:lstStyle/>
          <a:p>
            <a:r>
              <a:rPr lang="en-US" dirty="0"/>
              <a:t>Java standard library</a:t>
            </a:r>
          </a:p>
          <a:p>
            <a:r>
              <a:rPr lang="en-US" dirty="0"/>
              <a:t>Modularity &amp; reusable code</a:t>
            </a:r>
          </a:p>
          <a:p>
            <a:r>
              <a:rPr lang="en-US" dirty="0"/>
              <a:t>Object Oriented Programming (OOP)</a:t>
            </a:r>
          </a:p>
          <a:p>
            <a:pPr lvl="1"/>
            <a:r>
              <a:rPr lang="en-US" dirty="0"/>
              <a:t>Class design</a:t>
            </a:r>
          </a:p>
          <a:p>
            <a:pPr lvl="1"/>
            <a:r>
              <a:rPr lang="en-US" dirty="0"/>
              <a:t>Class construction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Application Programming Interfaces (APIs)</a:t>
            </a:r>
          </a:p>
          <a:p>
            <a:pPr lvl="1"/>
            <a:r>
              <a:rPr lang="en-US" dirty="0"/>
              <a:t>Database connectivity &amp; web services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86600" y="1066800"/>
            <a:ext cx="35052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an intermediate level programming course: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arenR"/>
            </a:pPr>
            <a:r>
              <a:rPr lang="en-US" dirty="0"/>
              <a:t>Focus on functionality</a:t>
            </a:r>
          </a:p>
          <a:p>
            <a:pPr marL="342900" indent="-342900" algn="ctr">
              <a:buFont typeface="+mj-lt"/>
              <a:buAutoNum type="arabicParenR"/>
            </a:pPr>
            <a:endParaRPr lang="en-US" dirty="0"/>
          </a:p>
          <a:p>
            <a:pPr marL="342900" indent="-342900" algn="ctr">
              <a:buFont typeface="+mj-lt"/>
              <a:buAutoNum type="arabicParenR"/>
            </a:pPr>
            <a:r>
              <a:rPr lang="en-US" dirty="0"/>
              <a:t>Other foci (security, efficiency, etc.) are left to follow-on courses and/or self-study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junior level course, attendance is expected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Missing &gt;2 unexcused non-lab days will result in being dropped for non-attendance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Automatic ‘F’ if after the university’s drop date!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Recorded (sign-in sheet), not graded</a:t>
            </a:r>
          </a:p>
          <a:p>
            <a:pPr lvl="1"/>
            <a:r>
              <a:rPr lang="en-US" dirty="0"/>
              <a:t>No points just for “showing up”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If you are late, it is your responsibility to get on the sign-in sheet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Missed material is your responsibility</a:t>
            </a:r>
          </a:p>
          <a:p>
            <a:pPr lvl="1"/>
            <a:r>
              <a:rPr lang="en-US" dirty="0"/>
              <a:t>I will not cover the information again outside of class</a:t>
            </a:r>
          </a:p>
          <a:p>
            <a:r>
              <a:rPr lang="en-US" dirty="0"/>
              <a:t>Please email me before if at all possible that you won’t be in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Lewis &amp; Loftus: Java Software Solutions, 8</a:t>
            </a:r>
            <a:r>
              <a:rPr lang="en-US" baseline="30000" dirty="0"/>
              <a:t>th</a:t>
            </a:r>
            <a:r>
              <a:rPr lang="en-US" dirty="0"/>
              <a:t> Ed., 2014. ISBN: 978-0-13-359495-9</a:t>
            </a:r>
          </a:p>
          <a:p>
            <a:pPr lvl="1"/>
            <a:r>
              <a:rPr lang="en-US" dirty="0"/>
              <a:t>Any page references provided by me will be based upon this edition</a:t>
            </a:r>
          </a:p>
          <a:p>
            <a:pPr lvl="1"/>
            <a:r>
              <a:rPr lang="en-US" dirty="0"/>
              <a:t>Yes, it is required</a:t>
            </a:r>
          </a:p>
          <a:p>
            <a:pPr lvl="1"/>
            <a:r>
              <a:rPr lang="en-US" dirty="0"/>
              <a:t>Daily reading expectations</a:t>
            </a:r>
          </a:p>
          <a:p>
            <a:pPr lvl="2"/>
            <a:r>
              <a:rPr lang="en-US" dirty="0"/>
              <a:t>Schedule in the syllabus</a:t>
            </a:r>
          </a:p>
          <a:p>
            <a:pPr lvl="2"/>
            <a:r>
              <a:rPr lang="en-US" dirty="0"/>
              <a:t>Some days “Blackboard Reading List” is provided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solidFill>
                  <a:srgbClr val="0070C0"/>
                </a:solidFill>
              </a:rPr>
              <a:t>Exam questions almost exclusively come from the readings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Quiz questions are exclusively from the readings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372600" cy="4873752"/>
          </a:xfrm>
        </p:spPr>
        <p:txBody>
          <a:bodyPr>
            <a:normAutofit/>
          </a:bodyPr>
          <a:lstStyle/>
          <a:p>
            <a:r>
              <a:rPr lang="en-US" dirty="0"/>
              <a:t>Course will be run through BB Learn</a:t>
            </a:r>
          </a:p>
          <a:p>
            <a:r>
              <a:rPr lang="en-US" dirty="0"/>
              <a:t>View these additional documents:</a:t>
            </a:r>
          </a:p>
          <a:p>
            <a:pPr lvl="1"/>
            <a:r>
              <a:rPr lang="en-US" dirty="0"/>
              <a:t>Professor’s E-mail Guidelines</a:t>
            </a:r>
          </a:p>
          <a:p>
            <a:pPr lvl="1"/>
            <a:r>
              <a:rPr lang="en-US" dirty="0"/>
              <a:t>Course Software</a:t>
            </a:r>
          </a:p>
          <a:p>
            <a:pPr lvl="2"/>
            <a:r>
              <a:rPr lang="en-US" b="1" i="1" dirty="0">
                <a:solidFill>
                  <a:srgbClr val="0070C0"/>
                </a:solidFill>
              </a:rPr>
              <a:t>Link to download and vendor installation instructions included!</a:t>
            </a:r>
          </a:p>
          <a:p>
            <a:pPr lvl="2"/>
            <a:r>
              <a:rPr lang="en-US" dirty="0"/>
              <a:t>Eclipse &amp; Java Developer Kit (JDK)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 skill assignments (only count 5 best) (20%)</a:t>
            </a:r>
          </a:p>
          <a:p>
            <a:pPr lvl="1"/>
            <a:r>
              <a:rPr lang="en-US" dirty="0"/>
              <a:t>20 points each</a:t>
            </a:r>
          </a:p>
          <a:p>
            <a:r>
              <a:rPr lang="en-US" dirty="0"/>
              <a:t>6 homework assignments (24%)</a:t>
            </a:r>
          </a:p>
          <a:p>
            <a:pPr lvl="1"/>
            <a:r>
              <a:rPr lang="en-US" dirty="0"/>
              <a:t>20 points each</a:t>
            </a:r>
          </a:p>
          <a:p>
            <a:r>
              <a:rPr lang="en-US" dirty="0"/>
              <a:t>19 quizzes (only count 16 best) (16%)</a:t>
            </a:r>
            <a:endParaRPr lang="en-US" b="1" i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5 points each</a:t>
            </a:r>
          </a:p>
          <a:p>
            <a:r>
              <a:rPr lang="en-US" dirty="0"/>
              <a:t>2 exams (20%)</a:t>
            </a:r>
          </a:p>
          <a:p>
            <a:pPr lvl="1"/>
            <a:r>
              <a:rPr lang="en-US" dirty="0"/>
              <a:t>2 parts – 25pts (knowledge) 25pts (practical)</a:t>
            </a:r>
          </a:p>
          <a:p>
            <a:pPr lvl="1"/>
            <a:r>
              <a:rPr lang="en-US" dirty="0"/>
              <a:t>Administered online in Blackboard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be taken in-class on exam day (see schedule in syllabus)</a:t>
            </a:r>
          </a:p>
          <a:p>
            <a:r>
              <a:rPr lang="en-US" dirty="0"/>
              <a:t>1 team project (20%)</a:t>
            </a:r>
          </a:p>
          <a:p>
            <a:pPr lvl="1"/>
            <a:r>
              <a:rPr lang="en-US" dirty="0"/>
              <a:t>100 points</a:t>
            </a:r>
          </a:p>
          <a:p>
            <a:pPr lvl="1"/>
            <a:r>
              <a:rPr lang="en-US" dirty="0"/>
              <a:t>3 deliverables</a:t>
            </a:r>
          </a:p>
          <a:p>
            <a:r>
              <a:rPr lang="en-US" dirty="0"/>
              <a:t>500 points total</a:t>
            </a:r>
          </a:p>
          <a:p>
            <a:pPr lvl="1"/>
            <a:r>
              <a:rPr lang="en-US" dirty="0"/>
              <a:t>Round up at .5% (rounding only occurs for the final total)</a:t>
            </a:r>
          </a:p>
          <a:p>
            <a:r>
              <a:rPr lang="en-US" b="1" dirty="0">
                <a:solidFill>
                  <a:srgbClr val="FF0000"/>
                </a:solidFill>
              </a:rPr>
              <a:t>Extra credit is only available on practical assessments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are to be submitted to Blackboard by due date @11:59 PM</a:t>
            </a:r>
          </a:p>
          <a:p>
            <a:pPr lvl="1"/>
            <a:r>
              <a:rPr lang="en-US" dirty="0"/>
              <a:t>Attach </a:t>
            </a:r>
            <a:r>
              <a:rPr lang="en-US" b="1" i="1" dirty="0"/>
              <a:t>all necessary</a:t>
            </a:r>
            <a:r>
              <a:rPr lang="en-US" dirty="0"/>
              <a:t> .JAVA file(s) to the BB assignment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No late submissions accepted for any reason</a:t>
            </a:r>
          </a:p>
          <a:p>
            <a:pPr lvl="1"/>
            <a:r>
              <a:rPr lang="en-US" dirty="0"/>
              <a:t>Blackboard occasionally has connectivity issues</a:t>
            </a:r>
          </a:p>
          <a:p>
            <a:pPr lvl="1"/>
            <a:r>
              <a:rPr lang="en-US" dirty="0"/>
              <a:t>Don’t wait until the last minute to submit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Quiz every day there is assigned reading</a:t>
            </a:r>
          </a:p>
          <a:p>
            <a:pPr lvl="1"/>
            <a:r>
              <a:rPr lang="en-US" dirty="0"/>
              <a:t>Given at the beginning of class, timer based presentation</a:t>
            </a:r>
          </a:p>
          <a:p>
            <a:pPr lvl="1"/>
            <a:r>
              <a:rPr lang="en-US" dirty="0"/>
              <a:t>5 questions, 40 seconds each, </a:t>
            </a:r>
            <a:r>
              <a:rPr lang="en-US" b="1" i="1" dirty="0">
                <a:solidFill>
                  <a:srgbClr val="FF0000"/>
                </a:solidFill>
              </a:rPr>
              <a:t>closed book, </a:t>
            </a:r>
            <a:r>
              <a:rPr lang="en-US" b="1" i="1" dirty="0">
                <a:solidFill>
                  <a:srgbClr val="00B050"/>
                </a:solidFill>
              </a:rPr>
              <a:t>open notes!</a:t>
            </a:r>
          </a:p>
          <a:p>
            <a:pPr lvl="1"/>
            <a:r>
              <a:rPr lang="en-US" dirty="0"/>
              <a:t>If you are late…</a:t>
            </a:r>
          </a:p>
          <a:p>
            <a:pPr lvl="2"/>
            <a:r>
              <a:rPr lang="en-US" dirty="0"/>
              <a:t>No additional time</a:t>
            </a:r>
          </a:p>
          <a:p>
            <a:pPr lvl="2"/>
            <a:r>
              <a:rPr lang="en-US" dirty="0"/>
              <a:t>Won’t re-show missed question(s)</a:t>
            </a:r>
          </a:p>
          <a:p>
            <a:pPr lvl="1"/>
            <a:r>
              <a:rPr lang="en-US" dirty="0"/>
              <a:t>If you are absent…</a:t>
            </a:r>
          </a:p>
          <a:p>
            <a:pPr lvl="2"/>
            <a:r>
              <a:rPr lang="en-US" dirty="0"/>
              <a:t>No make-ups</a:t>
            </a:r>
          </a:p>
          <a:p>
            <a:pPr lvl="1"/>
            <a:r>
              <a:rPr lang="en-US" dirty="0"/>
              <a:t>19 quizzes total, </a:t>
            </a:r>
            <a:r>
              <a:rPr lang="en-US" b="1" i="1" dirty="0">
                <a:solidFill>
                  <a:srgbClr val="00B050"/>
                </a:solidFill>
              </a:rPr>
              <a:t>count best 16</a:t>
            </a:r>
          </a:p>
          <a:p>
            <a:r>
              <a:rPr lang="en-US" dirty="0"/>
              <a:t>Quiz questions are all part of the exam question pools!</a:t>
            </a:r>
          </a:p>
          <a:p>
            <a:pPr lvl="1"/>
            <a:r>
              <a:rPr lang="en-US" dirty="0"/>
              <a:t>Quizzes are to incentivize you to read, and to reward you for doing so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25 questions</a:t>
            </a:r>
          </a:p>
          <a:p>
            <a:pPr lvl="1"/>
            <a:r>
              <a:rPr lang="en-US" dirty="0"/>
              <a:t>40 minute time-limit</a:t>
            </a:r>
          </a:p>
          <a:p>
            <a:pPr lvl="1"/>
            <a:r>
              <a:rPr lang="en-US" dirty="0"/>
              <a:t>Multiple choice, true/false, fill in the blank, code evaluation,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Closed book, </a:t>
            </a:r>
            <a:r>
              <a:rPr lang="en-US" b="1" i="1" dirty="0">
                <a:solidFill>
                  <a:srgbClr val="00B050"/>
                </a:solidFill>
              </a:rPr>
              <a:t>open notes!</a:t>
            </a:r>
          </a:p>
          <a:p>
            <a:r>
              <a:rPr lang="en-US" dirty="0"/>
              <a:t>1 medium difficulty programming task</a:t>
            </a:r>
          </a:p>
          <a:p>
            <a:pPr lvl="1"/>
            <a:r>
              <a:rPr lang="en-US" dirty="0"/>
              <a:t>30 minute time-limit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Closed book, </a:t>
            </a:r>
            <a:r>
              <a:rPr lang="en-US" b="1" i="1" dirty="0">
                <a:solidFill>
                  <a:srgbClr val="00B050"/>
                </a:solidFill>
              </a:rPr>
              <a:t>open notes!</a:t>
            </a:r>
            <a:endParaRPr lang="en-US" dirty="0"/>
          </a:p>
          <a:p>
            <a:r>
              <a:rPr lang="en-US" dirty="0"/>
              <a:t>Make-up exams only given for extraordinary circumstances</a:t>
            </a:r>
          </a:p>
          <a:p>
            <a:pPr lvl="1"/>
            <a:r>
              <a:rPr lang="en-US" dirty="0"/>
              <a:t>Contact me prior to missing an exam if at all possible</a:t>
            </a:r>
          </a:p>
          <a:p>
            <a:r>
              <a:rPr lang="en-US" dirty="0"/>
              <a:t>Exam questions will come largely (but not exclusively) from the assigned readings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We don’t have to specifically cover it in class for it to be seen on a test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5181600"/>
            <a:ext cx="9956800" cy="1292352"/>
          </a:xfrm>
        </p:spPr>
        <p:txBody>
          <a:bodyPr/>
          <a:lstStyle/>
          <a:p>
            <a:r>
              <a:rPr lang="en-US" dirty="0"/>
              <a:t>Remainder of the schedule is on the last page of the syllabus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9604"/>
              </p:ext>
            </p:extLst>
          </p:nvPr>
        </p:nvGraphicFramePr>
        <p:xfrm>
          <a:off x="761999" y="1676402"/>
          <a:ext cx="10058401" cy="2592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221">
                  <a:extLst>
                    <a:ext uri="{9D8B030D-6E8A-4147-A177-3AD203B41FA5}">
                      <a16:colId xmlns:a16="http://schemas.microsoft.com/office/drawing/2014/main" val="29759765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214237917"/>
                    </a:ext>
                  </a:extLst>
                </a:gridCol>
                <a:gridCol w="1511680">
                  <a:extLst>
                    <a:ext uri="{9D8B030D-6E8A-4147-A177-3AD203B41FA5}">
                      <a16:colId xmlns:a16="http://schemas.microsoft.com/office/drawing/2014/main" val="3872724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3510741565"/>
                    </a:ext>
                  </a:extLst>
                </a:gridCol>
              </a:tblGrid>
              <a:tr h="355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187319"/>
                  </a:ext>
                </a:extLst>
              </a:tr>
              <a:tr h="382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8/27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introduction &amp; syllabus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594063"/>
                  </a:ext>
                </a:extLst>
              </a:tr>
              <a:tr h="55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8/29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 – 49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Introduction: Java, conventions &amp; expectations, class-based OOP, main method, Java packages &amp; projects </a:t>
                      </a:r>
                      <a:r>
                        <a:rPr kumimoji="0" lang="en-US" sz="14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(In-class Demo: Eclipse &amp; Java)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133474"/>
                  </a:ext>
                </a:extLst>
              </a:tr>
              <a:tr h="382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Labor Day (No class)</a:t>
                      </a:r>
                      <a:endParaRPr kumimoji="0" lang="en-US" sz="1800" b="1" i="0" u="none" strike="noStrike" kern="1200" baseline="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959846"/>
                  </a:ext>
                </a:extLst>
              </a:tr>
              <a:tr h="3028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58 – 75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114 – 116</a:t>
                      </a:r>
                    </a:p>
                    <a:p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141 – 143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204 – 226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Review: Data types, variables, scope, primitives &amp; reference, wrappers &amp; autoboxing, logic control structures: sequence &amp; selection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816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Polite, courteous, and professional interactions at all times</a:t>
            </a:r>
          </a:p>
          <a:p>
            <a:r>
              <a:rPr lang="en-US" dirty="0"/>
              <a:t>Cell phone usage is not permitted during class for any reason</a:t>
            </a:r>
          </a:p>
          <a:p>
            <a:r>
              <a:rPr lang="en-US" dirty="0"/>
              <a:t>Recording of classes is prohibited</a:t>
            </a:r>
          </a:p>
          <a:p>
            <a:r>
              <a:rPr lang="en-US" dirty="0"/>
              <a:t>Academic honesty is expected and required</a:t>
            </a:r>
          </a:p>
          <a:p>
            <a:pPr lvl="1"/>
            <a:r>
              <a:rPr lang="en-US" dirty="0"/>
              <a:t>No copying code – debugging help is ok, copying is considered plagiarism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Don’t show others your code, if they need assistance then work using their code</a:t>
            </a:r>
          </a:p>
          <a:p>
            <a:pPr lvl="1"/>
            <a:r>
              <a:rPr lang="en-US" dirty="0"/>
              <a:t>This includes self-plagiarism!</a:t>
            </a:r>
          </a:p>
          <a:p>
            <a:r>
              <a:rPr lang="en-US" dirty="0"/>
              <a:t>Infractions will be handled according to University and syllabus policy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CRN: 18847</a:t>
            </a:r>
          </a:p>
          <a:p>
            <a:r>
              <a:rPr lang="en-US" dirty="0"/>
              <a:t>Location: </a:t>
            </a:r>
            <a:r>
              <a:rPr lang="en-US" dirty="0" err="1"/>
              <a:t>CoB</a:t>
            </a:r>
            <a:r>
              <a:rPr lang="en-US" dirty="0"/>
              <a:t> 308</a:t>
            </a:r>
          </a:p>
          <a:p>
            <a:r>
              <a:rPr lang="en-US" dirty="0"/>
              <a:t>Time: </a:t>
            </a:r>
            <a:r>
              <a:rPr lang="en-US" dirty="0" smtClean="0"/>
              <a:t>9:25 AM </a:t>
            </a:r>
            <a:r>
              <a:rPr lang="en-US" dirty="0"/>
              <a:t>– </a:t>
            </a:r>
            <a:r>
              <a:rPr lang="en-US" dirty="0" smtClean="0"/>
              <a:t>10:40 </a:t>
            </a:r>
            <a:r>
              <a:rPr lang="en-US" dirty="0"/>
              <a:t>PM </a:t>
            </a:r>
            <a:r>
              <a:rPr lang="en-US" dirty="0" smtClean="0"/>
              <a:t>(Tuesdays </a:t>
            </a:r>
            <a:r>
              <a:rPr lang="en-US" smtClean="0"/>
              <a:t>&amp; Thursdays)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ghill@uca.edu</a:t>
            </a:r>
            <a:endParaRPr lang="en-US" dirty="0"/>
          </a:p>
          <a:p>
            <a:r>
              <a:rPr lang="en-US" dirty="0"/>
              <a:t>Office: COB 305P</a:t>
            </a:r>
          </a:p>
          <a:p>
            <a:r>
              <a:rPr lang="en-US" dirty="0"/>
              <a:t>Hours:</a:t>
            </a:r>
          </a:p>
          <a:p>
            <a:pPr lvl="1"/>
            <a:r>
              <a:rPr lang="en-US" dirty="0"/>
              <a:t>TBD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READ THE ASSIGNED READINGS</a:t>
            </a:r>
          </a:p>
          <a:p>
            <a:pPr lvl="1"/>
            <a:r>
              <a:rPr lang="en-US" dirty="0"/>
              <a:t>Scanning once is not enough</a:t>
            </a:r>
          </a:p>
          <a:p>
            <a:pPr lvl="1"/>
            <a:r>
              <a:rPr lang="en-US" dirty="0"/>
              <a:t>Take good notes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</a:t>
            </a:r>
            <a:r>
              <a:rPr lang="en-US" b="1" i="1" dirty="0"/>
              <a:t>NOT </a:t>
            </a:r>
            <a:r>
              <a:rPr lang="en-US" dirty="0"/>
              <a:t>a theory course or a survey course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</a:t>
            </a:r>
            <a:r>
              <a:rPr lang="en-US" b="1" i="1" dirty="0"/>
              <a:t>IS</a:t>
            </a:r>
            <a:r>
              <a:rPr lang="en-US" dirty="0"/>
              <a:t> an applied technical course, 2 key components</a:t>
            </a:r>
          </a:p>
          <a:p>
            <a:pPr lvl="1"/>
            <a:r>
              <a:rPr lang="en-US" dirty="0"/>
              <a:t>Concepts: learn the language of professionals (quizzes &amp; exams) (~25%)</a:t>
            </a:r>
          </a:p>
          <a:p>
            <a:pPr lvl="1"/>
            <a:r>
              <a:rPr lang="en-US" dirty="0"/>
              <a:t>Usage: demonstrate using the concepts (assignments &amp; project) (~75%)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external resources, Google knows all… 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Google also knows plagiarism, don’t copy!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5181600" y="274638"/>
            <a:ext cx="6324600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http://www.tutorialspoint.com/java/index.htm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http://www.codeproject.com/KB/java/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http://docs.oracle.com/javase/tutorial/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http://www.javabeginner.com/</a:t>
            </a:r>
          </a:p>
        </p:txBody>
      </p:sp>
    </p:spTree>
    <p:extLst>
      <p:ext uri="{BB962C8B-B14F-4D97-AF65-F5344CB8AC3E}">
        <p14:creationId xmlns:p14="http://schemas.microsoft.com/office/powerpoint/2010/main" val="123788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5334000" cy="2362200"/>
          </a:xfrm>
        </p:spPr>
        <p:txBody>
          <a:bodyPr>
            <a:normAutofit/>
          </a:bodyPr>
          <a:lstStyle/>
          <a:p>
            <a:r>
              <a:rPr lang="en-US" sz="4800" dirty="0"/>
              <a:t>Questions about the syllabus and/or course?</a:t>
            </a:r>
          </a:p>
        </p:txBody>
      </p:sp>
      <p:pic>
        <p:nvPicPr>
          <p:cNvPr id="1026" name="Picture 2" descr="C:\Users\Jeff\Desktop\ur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828801"/>
            <a:ext cx="3362742" cy="2916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pPr lvl="1"/>
            <a:r>
              <a:rPr lang="en-US" dirty="0"/>
              <a:t>Me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Concepts</a:t>
            </a:r>
          </a:p>
          <a:p>
            <a:pPr lvl="1"/>
            <a:r>
              <a:rPr lang="en-US" dirty="0"/>
              <a:t>Policies (Attendance, textbook &amp; homework submissions)</a:t>
            </a:r>
          </a:p>
          <a:p>
            <a:r>
              <a:rPr lang="en-US" dirty="0"/>
              <a:t>Syllabus Highlights</a:t>
            </a:r>
          </a:p>
          <a:p>
            <a:pPr lvl="1"/>
            <a:r>
              <a:rPr lang="en-US" dirty="0"/>
              <a:t>Grades (Assignments, quizzes, exams &amp; project)</a:t>
            </a:r>
          </a:p>
          <a:p>
            <a:pPr lvl="1"/>
            <a:r>
              <a:rPr lang="en-US" dirty="0"/>
              <a:t>Schedule</a:t>
            </a:r>
          </a:p>
          <a:p>
            <a:r>
              <a:rPr lang="en-US" dirty="0"/>
              <a:t>Success Factors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943600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Taught over a dozen Java courses @UCA</a:t>
            </a:r>
          </a:p>
          <a:p>
            <a:pPr lvl="1"/>
            <a:r>
              <a:rPr lang="en-US" dirty="0"/>
              <a:t>Please feel free to offer any suggestions/recommendations throughout the semester</a:t>
            </a:r>
          </a:p>
          <a:p>
            <a:r>
              <a:rPr lang="en-US" dirty="0"/>
              <a:t>Industry experience designing, developing, implementing and supporting various complex systems</a:t>
            </a:r>
          </a:p>
          <a:p>
            <a:r>
              <a:rPr lang="en-US" dirty="0"/>
              <a:t>20 years programming experience across multiple languages</a:t>
            </a:r>
          </a:p>
          <a:p>
            <a:pPr lvl="1"/>
            <a:r>
              <a:rPr lang="en-US" dirty="0"/>
              <a:t>Mostly related to complex systems:</a:t>
            </a:r>
          </a:p>
          <a:p>
            <a:pPr lvl="2"/>
            <a:r>
              <a:rPr lang="en-US" dirty="0"/>
              <a:t>Enterprise Resource Planning (ERP)</a:t>
            </a:r>
          </a:p>
          <a:p>
            <a:pPr lvl="2"/>
            <a:r>
              <a:rPr lang="en-US" dirty="0"/>
              <a:t>Combat System integration and management</a:t>
            </a:r>
          </a:p>
          <a:p>
            <a:pPr lvl="2"/>
            <a:r>
              <a:rPr lang="en-US" dirty="0"/>
              <a:t>Line of Business (</a:t>
            </a:r>
            <a:r>
              <a:rPr lang="en-US" dirty="0" err="1"/>
              <a:t>LoB</a:t>
            </a:r>
            <a:r>
              <a:rPr lang="en-US" dirty="0"/>
              <a:t>)</a:t>
            </a:r>
          </a:p>
        </p:txBody>
      </p:sp>
      <p:pic>
        <p:nvPicPr>
          <p:cNvPr id="1027" name="Picture 3" descr="C:\Users\Jeff\Desktop\aegis_combat_system-the-diagram-of-the-aegis-combat-system-baseline-2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5486400" cy="3606792"/>
          </a:xfrm>
          <a:prstGeom prst="rect">
            <a:avLst/>
          </a:prstGeom>
          <a:noFill/>
        </p:spPr>
      </p:pic>
      <p:pic>
        <p:nvPicPr>
          <p:cNvPr id="1026" name="Picture 2" descr="C:\Users\Jeff\Desktop\comsc00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505200"/>
            <a:ext cx="280726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course satisfies requirements for the BBA elective programming course</a:t>
            </a:r>
          </a:p>
          <a:p>
            <a:r>
              <a:rPr lang="en-US" dirty="0"/>
              <a:t>This is the first time this course has been offered in this style</a:t>
            </a:r>
          </a:p>
          <a:p>
            <a:pPr lvl="1"/>
            <a:r>
              <a:rPr lang="en-US" dirty="0"/>
              <a:t>Starting this semester, MIS 3300 is a prerequisite for all MIS programming courses</a:t>
            </a:r>
          </a:p>
          <a:p>
            <a:pPr lvl="1"/>
            <a:r>
              <a:rPr lang="en-US" dirty="0"/>
              <a:t>This course is an intermediate programming course</a:t>
            </a:r>
          </a:p>
          <a:p>
            <a:pPr lvl="2"/>
            <a:r>
              <a:rPr lang="en-US" dirty="0"/>
              <a:t>You are expected to recall and apply fundamental programming concepts from MIS 3300</a:t>
            </a:r>
          </a:p>
          <a:p>
            <a:pPr lvl="3"/>
            <a:r>
              <a:rPr lang="en-US" dirty="0"/>
              <a:t>Variables &amp; data types</a:t>
            </a:r>
          </a:p>
          <a:p>
            <a:pPr lvl="3"/>
            <a:r>
              <a:rPr lang="en-US" dirty="0"/>
              <a:t>Control structures: sequencing, selection, iteration, etc.</a:t>
            </a:r>
          </a:p>
          <a:p>
            <a:pPr lvl="3"/>
            <a:r>
              <a:rPr lang="en-US" dirty="0"/>
              <a:t>Modularity: void &amp; value returning functions, modules, etc.</a:t>
            </a:r>
          </a:p>
          <a:p>
            <a:pPr lvl="3"/>
            <a:r>
              <a:rPr lang="en-US" dirty="0"/>
              <a:t>Logical planning tools (pseudocode, IPO charts, activity diagrams, etc.)</a:t>
            </a:r>
          </a:p>
        </p:txBody>
      </p:sp>
    </p:spTree>
    <p:extLst>
      <p:ext uri="{BB962C8B-B14F-4D97-AF65-F5344CB8AC3E}">
        <p14:creationId xmlns:p14="http://schemas.microsoft.com/office/powerpoint/2010/main" val="285979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7B27-B814-446E-BB6D-ECFEAB1E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7C4B-A888-46A9-AC03-328039DA97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9956800" cy="4721352"/>
          </a:xfrm>
        </p:spPr>
        <p:txBody>
          <a:bodyPr>
            <a:normAutofit/>
          </a:bodyPr>
          <a:lstStyle/>
          <a:p>
            <a:r>
              <a:rPr lang="en-US" dirty="0"/>
              <a:t>Previously, students treated the majority of their courses as independent silos</a:t>
            </a:r>
          </a:p>
          <a:p>
            <a:pPr lvl="1"/>
            <a:r>
              <a:rPr lang="en-US" dirty="0"/>
              <a:t>Just get through a course then purge the information</a:t>
            </a:r>
          </a:p>
          <a:p>
            <a:pPr lvl="2"/>
            <a:r>
              <a:rPr lang="en-US" dirty="0"/>
              <a:t>Next course starts it all over again from the beginning</a:t>
            </a:r>
          </a:p>
          <a:p>
            <a:pPr lvl="1"/>
            <a:r>
              <a:rPr lang="en-US" dirty="0"/>
              <a:t>Now, you’re expected to retain and apply information from prior courses</a:t>
            </a:r>
          </a:p>
          <a:p>
            <a:pPr lvl="2"/>
            <a:r>
              <a:rPr lang="en-US" dirty="0"/>
              <a:t>We will review (very fast!) these topics as we learn basic Java syntax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Because you’re expected to have this knowledge in order to get a job!</a:t>
            </a:r>
          </a:p>
          <a:p>
            <a:pPr lvl="2"/>
            <a:r>
              <a:rPr lang="en-US" dirty="0"/>
              <a:t>Not just have been exposed to it</a:t>
            </a:r>
          </a:p>
          <a:p>
            <a:pPr lvl="2"/>
            <a:r>
              <a:rPr lang="en-US" dirty="0"/>
              <a:t>Not only be able to perform with direct supervision</a:t>
            </a:r>
          </a:p>
          <a:p>
            <a:pPr lvl="1"/>
            <a:r>
              <a:rPr lang="en-US" dirty="0"/>
              <a:t>Programming languages are easy to learn… once you know the concepts</a:t>
            </a:r>
          </a:p>
          <a:p>
            <a:pPr lvl="2"/>
            <a:r>
              <a:rPr lang="en-US" dirty="0"/>
              <a:t>Concepts are difficult … syntax is easy…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ADD3D4-69EE-427E-8F9B-93E7E7FA8F58}"/>
              </a:ext>
            </a:extLst>
          </p:cNvPr>
          <p:cNvSpPr/>
          <p:nvPr/>
        </p:nvSpPr>
        <p:spPr>
          <a:xfrm>
            <a:off x="5105400" y="274638"/>
            <a:ext cx="6324600" cy="147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 an intermediate course, you are expected to be self-sufficient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 will assist with concepts &amp; logic, I will not assist with syntax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If you don’t enjoy solving complex problems on your own, this is not the course for you…</a:t>
            </a:r>
          </a:p>
        </p:txBody>
      </p:sp>
    </p:spTree>
    <p:extLst>
      <p:ext uri="{BB962C8B-B14F-4D97-AF65-F5344CB8AC3E}">
        <p14:creationId xmlns:p14="http://schemas.microsoft.com/office/powerpoint/2010/main" val="15307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CBB-B7E6-4C29-B19C-5809757B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9281-73E7-4C92-B44D-D56A3C129F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frequent reason I hear for selecting MIS as a major relates to career opportunities</a:t>
            </a:r>
          </a:p>
          <a:p>
            <a:pPr lvl="1"/>
            <a:r>
              <a:rPr lang="en-US" dirty="0"/>
              <a:t>Getting a job in the first place</a:t>
            </a:r>
          </a:p>
          <a:p>
            <a:pPr lvl="1"/>
            <a:r>
              <a:rPr lang="en-US" dirty="0"/>
              <a:t>Relative compensation</a:t>
            </a:r>
          </a:p>
          <a:p>
            <a:pPr lvl="1"/>
            <a:r>
              <a:rPr lang="en-US" dirty="0"/>
              <a:t>Growth and advancement potential</a:t>
            </a:r>
          </a:p>
          <a:p>
            <a:r>
              <a:rPr lang="en-US" dirty="0"/>
              <a:t>This course now serves as an intermediate stepping stone to acquire technical skills</a:t>
            </a:r>
          </a:p>
          <a:p>
            <a:pPr lvl="1"/>
            <a:r>
              <a:rPr lang="en-US" dirty="0"/>
              <a:t>As a general rule, regional companies hire based upon hard skills</a:t>
            </a:r>
          </a:p>
          <a:p>
            <a:pPr lvl="2"/>
            <a:r>
              <a:rPr lang="en-US" dirty="0"/>
              <a:t>Logical programming, database manipulation, system design, project </a:t>
            </a:r>
            <a:r>
              <a:rPr lang="en-US" dirty="0" err="1"/>
              <a:t>mgmt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7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6400800" cy="4873752"/>
          </a:xfrm>
        </p:spPr>
        <p:txBody>
          <a:bodyPr>
            <a:normAutofit/>
          </a:bodyPr>
          <a:lstStyle/>
          <a:p>
            <a:r>
              <a:rPr lang="en-US" dirty="0"/>
              <a:t>There are 2 main components:</a:t>
            </a:r>
          </a:p>
          <a:p>
            <a:pPr lvl="1"/>
            <a:r>
              <a:rPr lang="en-US" dirty="0"/>
              <a:t>Conceptual Understanding</a:t>
            </a:r>
          </a:p>
          <a:p>
            <a:pPr lvl="2"/>
            <a:r>
              <a:rPr lang="en-US" dirty="0"/>
              <a:t>Read the text, remember/learn the concepts, learn the Java syntax</a:t>
            </a:r>
          </a:p>
          <a:p>
            <a:pPr lvl="3"/>
            <a:r>
              <a:rPr lang="en-US" dirty="0"/>
              <a:t>Exam and quiz questions come from 4 key areas:</a:t>
            </a:r>
          </a:p>
          <a:p>
            <a:pPr lvl="4"/>
            <a:r>
              <a:rPr lang="en-US" dirty="0"/>
              <a:t>Definitions</a:t>
            </a:r>
          </a:p>
          <a:p>
            <a:pPr lvl="4"/>
            <a:r>
              <a:rPr lang="en-US" dirty="0"/>
              <a:t>Bullet lists</a:t>
            </a:r>
          </a:p>
          <a:p>
            <a:pPr lvl="4"/>
            <a:r>
              <a:rPr lang="en-US" dirty="0"/>
              <a:t>Charts/Figures/Graphics</a:t>
            </a:r>
          </a:p>
          <a:p>
            <a:pPr lvl="4"/>
            <a:r>
              <a:rPr lang="en-US" dirty="0"/>
              <a:t>Text body</a:t>
            </a:r>
          </a:p>
          <a:p>
            <a:pPr lvl="2"/>
            <a:r>
              <a:rPr lang="en-US" dirty="0"/>
              <a:t>Lecture is intended as a review, opportunity to clarify, combine &amp; demonstrate ideas</a:t>
            </a:r>
          </a:p>
          <a:p>
            <a:pPr lvl="2"/>
            <a:r>
              <a:rPr lang="en-US" dirty="0"/>
              <a:t>Learning the “language of professionals”</a:t>
            </a:r>
          </a:p>
          <a:p>
            <a:pPr lvl="1"/>
            <a:r>
              <a:rPr lang="en-US" dirty="0"/>
              <a:t>Practical Application (next slide)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6" y="176650"/>
            <a:ext cx="4114800" cy="210717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7086600" y="2339181"/>
            <a:ext cx="436033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 won’t ask you:</a:t>
            </a:r>
          </a:p>
          <a:p>
            <a:pPr algn="ctr"/>
            <a:r>
              <a:rPr lang="en-US" dirty="0"/>
              <a:t>On figure 3-8 did the person with an orange hat have his arms up?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6" y="4220068"/>
            <a:ext cx="4114800" cy="2527018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7086600" y="3288091"/>
            <a:ext cx="4360332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 may ask you:</a:t>
            </a:r>
          </a:p>
          <a:p>
            <a:pPr algn="ctr"/>
            <a:r>
              <a:rPr lang="en-US" dirty="0"/>
              <a:t>Which of the following activities does NOT occur during maintenance?</a:t>
            </a:r>
          </a:p>
        </p:txBody>
      </p:sp>
    </p:spTree>
    <p:extLst>
      <p:ext uri="{BB962C8B-B14F-4D97-AF65-F5344CB8AC3E}">
        <p14:creationId xmlns:p14="http://schemas.microsoft.com/office/powerpoint/2010/main" val="27791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45DA-CF48-4365-B065-1F460921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BC48-41AF-46E4-B5C7-7B675C26E6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Skill assignments</a:t>
            </a:r>
          </a:p>
          <a:p>
            <a:pPr lvl="1"/>
            <a:r>
              <a:rPr lang="en-US" dirty="0"/>
              <a:t>Simple, single skill application of a focal subject concept</a:t>
            </a:r>
          </a:p>
          <a:p>
            <a:pPr lvl="1"/>
            <a:r>
              <a:rPr lang="en-US" dirty="0"/>
              <a:t>~30 – 60 minutes to complete</a:t>
            </a:r>
          </a:p>
          <a:p>
            <a:r>
              <a:rPr lang="en-US" dirty="0"/>
              <a:t>Homework assignments</a:t>
            </a:r>
          </a:p>
          <a:p>
            <a:pPr lvl="1"/>
            <a:r>
              <a:rPr lang="en-US" dirty="0"/>
              <a:t>Complex, multiple skill application of programming concepts</a:t>
            </a:r>
          </a:p>
          <a:p>
            <a:pPr lvl="1"/>
            <a:r>
              <a:rPr lang="en-US" dirty="0"/>
              <a:t>~60 – 180 minutes to complete</a:t>
            </a:r>
          </a:p>
          <a:p>
            <a:r>
              <a:rPr lang="en-US" dirty="0"/>
              <a:t>Team project</a:t>
            </a:r>
          </a:p>
          <a:p>
            <a:pPr lvl="1"/>
            <a:r>
              <a:rPr lang="en-US" dirty="0"/>
              <a:t>Complex, entire semester skill application of programming concepts</a:t>
            </a:r>
          </a:p>
          <a:p>
            <a:pPr lvl="1"/>
            <a:r>
              <a:rPr lang="en-US" dirty="0"/>
              <a:t>~10 – 20 hours per team member to complete</a:t>
            </a:r>
          </a:p>
        </p:txBody>
      </p:sp>
    </p:spTree>
    <p:extLst>
      <p:ext uri="{BB962C8B-B14F-4D97-AF65-F5344CB8AC3E}">
        <p14:creationId xmlns:p14="http://schemas.microsoft.com/office/powerpoint/2010/main" val="950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471</TotalTime>
  <Words>1464</Words>
  <Application>Microsoft Office PowerPoint</Application>
  <PresentationFormat>Widescreen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MIS 3339 Programming in Java I</vt:lpstr>
      <vt:lpstr>Introduction</vt:lpstr>
      <vt:lpstr>Agenda</vt:lpstr>
      <vt:lpstr>Experience</vt:lpstr>
      <vt:lpstr>Changes</vt:lpstr>
      <vt:lpstr>What does that mean?</vt:lpstr>
      <vt:lpstr>What’s in it for me?</vt:lpstr>
      <vt:lpstr>Course Theme</vt:lpstr>
      <vt:lpstr>Practical Application</vt:lpstr>
      <vt:lpstr>Key Course Concepts</vt:lpstr>
      <vt:lpstr>Attendance</vt:lpstr>
      <vt:lpstr>Text</vt:lpstr>
      <vt:lpstr>Blackboard</vt:lpstr>
      <vt:lpstr>Grading</vt:lpstr>
      <vt:lpstr>Homework</vt:lpstr>
      <vt:lpstr>Quizzes</vt:lpstr>
      <vt:lpstr>Exams</vt:lpstr>
      <vt:lpstr>Schedule</vt:lpstr>
      <vt:lpstr>Class Rules</vt:lpstr>
      <vt:lpstr>Success Factors</vt:lpstr>
      <vt:lpstr>Questions about the syllabus and/or course?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3365 Database Applications</dc:title>
  <dc:creator>Jeff</dc:creator>
  <cp:lastModifiedBy>Geoffrey (Jeff) Hill</cp:lastModifiedBy>
  <cp:revision>90</cp:revision>
  <dcterms:created xsi:type="dcterms:W3CDTF">2006-08-16T00:00:00Z</dcterms:created>
  <dcterms:modified xsi:type="dcterms:W3CDTF">2018-08-23T15:59:27Z</dcterms:modified>
</cp:coreProperties>
</file>