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58"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9" d="100"/>
          <a:sy n="109" d="100"/>
        </p:scale>
        <p:origin x="636"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D4E870-6058-49F6-9D16-8DA64F7198C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2720591-60EA-48EE-9437-6E13C72D5C9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2466C92-6107-46D0-A62F-C24E491C23F0}"/>
              </a:ext>
            </a:extLst>
          </p:cNvPr>
          <p:cNvSpPr>
            <a:spLocks noGrp="1"/>
          </p:cNvSpPr>
          <p:nvPr>
            <p:ph type="dt" sz="half" idx="10"/>
          </p:nvPr>
        </p:nvSpPr>
        <p:spPr/>
        <p:txBody>
          <a:bodyPr/>
          <a:lstStyle/>
          <a:p>
            <a:fld id="{75D2A663-D730-4AB0-B9C7-3701AC3F8B9E}" type="datetimeFigureOut">
              <a:rPr lang="en-US" smtClean="0"/>
              <a:t>9/27/2018</a:t>
            </a:fld>
            <a:endParaRPr lang="en-US"/>
          </a:p>
        </p:txBody>
      </p:sp>
      <p:sp>
        <p:nvSpPr>
          <p:cNvPr id="5" name="Footer Placeholder 4">
            <a:extLst>
              <a:ext uri="{FF2B5EF4-FFF2-40B4-BE49-F238E27FC236}">
                <a16:creationId xmlns:a16="http://schemas.microsoft.com/office/drawing/2014/main" id="{271FD877-8935-4125-BA4A-926512A616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A121DD-C708-4841-A721-388ABE2E9D3D}"/>
              </a:ext>
            </a:extLst>
          </p:cNvPr>
          <p:cNvSpPr>
            <a:spLocks noGrp="1"/>
          </p:cNvSpPr>
          <p:nvPr>
            <p:ph type="sldNum" sz="quarter" idx="12"/>
          </p:nvPr>
        </p:nvSpPr>
        <p:spPr/>
        <p:txBody>
          <a:bodyPr/>
          <a:lstStyle/>
          <a:p>
            <a:fld id="{A343DC3A-2E3E-4F7F-B6F8-978677FAEDC1}" type="slidenum">
              <a:rPr lang="en-US" smtClean="0"/>
              <a:t>‹#›</a:t>
            </a:fld>
            <a:endParaRPr lang="en-US"/>
          </a:p>
        </p:txBody>
      </p:sp>
    </p:spTree>
    <p:extLst>
      <p:ext uri="{BB962C8B-B14F-4D97-AF65-F5344CB8AC3E}">
        <p14:creationId xmlns:p14="http://schemas.microsoft.com/office/powerpoint/2010/main" val="24063289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E99D6-6B09-411C-8C35-A028DB3A531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9CED6D8-2358-4ECB-9328-7C7D68945C2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7F9660A-A7BC-44AF-ADC1-078A1A3A45D6}"/>
              </a:ext>
            </a:extLst>
          </p:cNvPr>
          <p:cNvSpPr>
            <a:spLocks noGrp="1"/>
          </p:cNvSpPr>
          <p:nvPr>
            <p:ph type="dt" sz="half" idx="10"/>
          </p:nvPr>
        </p:nvSpPr>
        <p:spPr/>
        <p:txBody>
          <a:bodyPr/>
          <a:lstStyle/>
          <a:p>
            <a:fld id="{75D2A663-D730-4AB0-B9C7-3701AC3F8B9E}" type="datetimeFigureOut">
              <a:rPr lang="en-US" smtClean="0"/>
              <a:t>9/27/2018</a:t>
            </a:fld>
            <a:endParaRPr lang="en-US"/>
          </a:p>
        </p:txBody>
      </p:sp>
      <p:sp>
        <p:nvSpPr>
          <p:cNvPr id="5" name="Footer Placeholder 4">
            <a:extLst>
              <a:ext uri="{FF2B5EF4-FFF2-40B4-BE49-F238E27FC236}">
                <a16:creationId xmlns:a16="http://schemas.microsoft.com/office/drawing/2014/main" id="{EE4356BE-A427-4B90-A8EB-B74F3C4479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2036B8-FEBE-4CB4-8BCF-34DCF769B592}"/>
              </a:ext>
            </a:extLst>
          </p:cNvPr>
          <p:cNvSpPr>
            <a:spLocks noGrp="1"/>
          </p:cNvSpPr>
          <p:nvPr>
            <p:ph type="sldNum" sz="quarter" idx="12"/>
          </p:nvPr>
        </p:nvSpPr>
        <p:spPr/>
        <p:txBody>
          <a:bodyPr/>
          <a:lstStyle/>
          <a:p>
            <a:fld id="{A343DC3A-2E3E-4F7F-B6F8-978677FAEDC1}" type="slidenum">
              <a:rPr lang="en-US" smtClean="0"/>
              <a:t>‹#›</a:t>
            </a:fld>
            <a:endParaRPr lang="en-US"/>
          </a:p>
        </p:txBody>
      </p:sp>
    </p:spTree>
    <p:extLst>
      <p:ext uri="{BB962C8B-B14F-4D97-AF65-F5344CB8AC3E}">
        <p14:creationId xmlns:p14="http://schemas.microsoft.com/office/powerpoint/2010/main" val="2935076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8D1267E-C699-4B66-9849-0101EA3B4BE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16C0D6C-0C08-4E92-958D-6BCA815BC38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5860E96-3510-4904-AEB3-0A086401CB08}"/>
              </a:ext>
            </a:extLst>
          </p:cNvPr>
          <p:cNvSpPr>
            <a:spLocks noGrp="1"/>
          </p:cNvSpPr>
          <p:nvPr>
            <p:ph type="dt" sz="half" idx="10"/>
          </p:nvPr>
        </p:nvSpPr>
        <p:spPr/>
        <p:txBody>
          <a:bodyPr/>
          <a:lstStyle/>
          <a:p>
            <a:fld id="{75D2A663-D730-4AB0-B9C7-3701AC3F8B9E}" type="datetimeFigureOut">
              <a:rPr lang="en-US" smtClean="0"/>
              <a:t>9/27/2018</a:t>
            </a:fld>
            <a:endParaRPr lang="en-US"/>
          </a:p>
        </p:txBody>
      </p:sp>
      <p:sp>
        <p:nvSpPr>
          <p:cNvPr id="5" name="Footer Placeholder 4">
            <a:extLst>
              <a:ext uri="{FF2B5EF4-FFF2-40B4-BE49-F238E27FC236}">
                <a16:creationId xmlns:a16="http://schemas.microsoft.com/office/drawing/2014/main" id="{30F06F5B-B13F-4AAA-96E5-F43DAD3F3C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29B7A2-A333-4A5F-B39B-ADE2E84B2842}"/>
              </a:ext>
            </a:extLst>
          </p:cNvPr>
          <p:cNvSpPr>
            <a:spLocks noGrp="1"/>
          </p:cNvSpPr>
          <p:nvPr>
            <p:ph type="sldNum" sz="quarter" idx="12"/>
          </p:nvPr>
        </p:nvSpPr>
        <p:spPr/>
        <p:txBody>
          <a:bodyPr/>
          <a:lstStyle/>
          <a:p>
            <a:fld id="{A343DC3A-2E3E-4F7F-B6F8-978677FAEDC1}" type="slidenum">
              <a:rPr lang="en-US" smtClean="0"/>
              <a:t>‹#›</a:t>
            </a:fld>
            <a:endParaRPr lang="en-US"/>
          </a:p>
        </p:txBody>
      </p:sp>
    </p:spTree>
    <p:extLst>
      <p:ext uri="{BB962C8B-B14F-4D97-AF65-F5344CB8AC3E}">
        <p14:creationId xmlns:p14="http://schemas.microsoft.com/office/powerpoint/2010/main" val="19558367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0125F-92E0-4F81-9C77-58F30844B15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97F1308-5858-40FD-BD9C-646D8666DD1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BAB473-466D-4D15-8B59-218CA2A8F78F}"/>
              </a:ext>
            </a:extLst>
          </p:cNvPr>
          <p:cNvSpPr>
            <a:spLocks noGrp="1"/>
          </p:cNvSpPr>
          <p:nvPr>
            <p:ph type="dt" sz="half" idx="10"/>
          </p:nvPr>
        </p:nvSpPr>
        <p:spPr/>
        <p:txBody>
          <a:bodyPr/>
          <a:lstStyle/>
          <a:p>
            <a:fld id="{75D2A663-D730-4AB0-B9C7-3701AC3F8B9E}" type="datetimeFigureOut">
              <a:rPr lang="en-US" smtClean="0"/>
              <a:t>9/27/2018</a:t>
            </a:fld>
            <a:endParaRPr lang="en-US"/>
          </a:p>
        </p:txBody>
      </p:sp>
      <p:sp>
        <p:nvSpPr>
          <p:cNvPr id="5" name="Footer Placeholder 4">
            <a:extLst>
              <a:ext uri="{FF2B5EF4-FFF2-40B4-BE49-F238E27FC236}">
                <a16:creationId xmlns:a16="http://schemas.microsoft.com/office/drawing/2014/main" id="{9D28004A-F30B-48D4-B989-742691D48C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A7285A-4069-4922-8668-C03876BD6211}"/>
              </a:ext>
            </a:extLst>
          </p:cNvPr>
          <p:cNvSpPr>
            <a:spLocks noGrp="1"/>
          </p:cNvSpPr>
          <p:nvPr>
            <p:ph type="sldNum" sz="quarter" idx="12"/>
          </p:nvPr>
        </p:nvSpPr>
        <p:spPr/>
        <p:txBody>
          <a:bodyPr/>
          <a:lstStyle/>
          <a:p>
            <a:fld id="{A343DC3A-2E3E-4F7F-B6F8-978677FAEDC1}" type="slidenum">
              <a:rPr lang="en-US" smtClean="0"/>
              <a:t>‹#›</a:t>
            </a:fld>
            <a:endParaRPr lang="en-US"/>
          </a:p>
        </p:txBody>
      </p:sp>
    </p:spTree>
    <p:extLst>
      <p:ext uri="{BB962C8B-B14F-4D97-AF65-F5344CB8AC3E}">
        <p14:creationId xmlns:p14="http://schemas.microsoft.com/office/powerpoint/2010/main" val="25927953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B3EDF1-8DCA-48C8-8139-AC19BE52BA3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2B148ED-81D7-4113-81C1-97DFC03CB30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26E5A7E2-D2E6-42EC-9D6F-C77F9ADD31EB}"/>
              </a:ext>
            </a:extLst>
          </p:cNvPr>
          <p:cNvSpPr>
            <a:spLocks noGrp="1"/>
          </p:cNvSpPr>
          <p:nvPr>
            <p:ph type="dt" sz="half" idx="10"/>
          </p:nvPr>
        </p:nvSpPr>
        <p:spPr/>
        <p:txBody>
          <a:bodyPr/>
          <a:lstStyle/>
          <a:p>
            <a:fld id="{75D2A663-D730-4AB0-B9C7-3701AC3F8B9E}" type="datetimeFigureOut">
              <a:rPr lang="en-US" smtClean="0"/>
              <a:t>9/27/2018</a:t>
            </a:fld>
            <a:endParaRPr lang="en-US"/>
          </a:p>
        </p:txBody>
      </p:sp>
      <p:sp>
        <p:nvSpPr>
          <p:cNvPr id="5" name="Footer Placeholder 4">
            <a:extLst>
              <a:ext uri="{FF2B5EF4-FFF2-40B4-BE49-F238E27FC236}">
                <a16:creationId xmlns:a16="http://schemas.microsoft.com/office/drawing/2014/main" id="{DA5BD638-257C-4722-A92C-62F69C4E4E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C88CBD9-78E9-496E-9D8A-8703C5493948}"/>
              </a:ext>
            </a:extLst>
          </p:cNvPr>
          <p:cNvSpPr>
            <a:spLocks noGrp="1"/>
          </p:cNvSpPr>
          <p:nvPr>
            <p:ph type="sldNum" sz="quarter" idx="12"/>
          </p:nvPr>
        </p:nvSpPr>
        <p:spPr/>
        <p:txBody>
          <a:bodyPr/>
          <a:lstStyle/>
          <a:p>
            <a:fld id="{A343DC3A-2E3E-4F7F-B6F8-978677FAEDC1}" type="slidenum">
              <a:rPr lang="en-US" smtClean="0"/>
              <a:t>‹#›</a:t>
            </a:fld>
            <a:endParaRPr lang="en-US"/>
          </a:p>
        </p:txBody>
      </p:sp>
    </p:spTree>
    <p:extLst>
      <p:ext uri="{BB962C8B-B14F-4D97-AF65-F5344CB8AC3E}">
        <p14:creationId xmlns:p14="http://schemas.microsoft.com/office/powerpoint/2010/main" val="6452856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7322CD-AA47-494A-AD83-4C7C4E14B8E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24A3423-68C8-497F-B924-D6735CF03A6C}"/>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BED0790-C87D-404B-A4A3-40A7F530C41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82208BD-A4F3-421E-9802-0CDA89883FD6}"/>
              </a:ext>
            </a:extLst>
          </p:cNvPr>
          <p:cNvSpPr>
            <a:spLocks noGrp="1"/>
          </p:cNvSpPr>
          <p:nvPr>
            <p:ph type="dt" sz="half" idx="10"/>
          </p:nvPr>
        </p:nvSpPr>
        <p:spPr/>
        <p:txBody>
          <a:bodyPr/>
          <a:lstStyle/>
          <a:p>
            <a:fld id="{75D2A663-D730-4AB0-B9C7-3701AC3F8B9E}" type="datetimeFigureOut">
              <a:rPr lang="en-US" smtClean="0"/>
              <a:t>9/27/2018</a:t>
            </a:fld>
            <a:endParaRPr lang="en-US"/>
          </a:p>
        </p:txBody>
      </p:sp>
      <p:sp>
        <p:nvSpPr>
          <p:cNvPr id="6" name="Footer Placeholder 5">
            <a:extLst>
              <a:ext uri="{FF2B5EF4-FFF2-40B4-BE49-F238E27FC236}">
                <a16:creationId xmlns:a16="http://schemas.microsoft.com/office/drawing/2014/main" id="{7D2F5922-B1A6-4854-A2BB-ABF95836E6D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D7A2A32-5B19-4CF9-8C3E-E64180E84030}"/>
              </a:ext>
            </a:extLst>
          </p:cNvPr>
          <p:cNvSpPr>
            <a:spLocks noGrp="1"/>
          </p:cNvSpPr>
          <p:nvPr>
            <p:ph type="sldNum" sz="quarter" idx="12"/>
          </p:nvPr>
        </p:nvSpPr>
        <p:spPr/>
        <p:txBody>
          <a:bodyPr/>
          <a:lstStyle/>
          <a:p>
            <a:fld id="{A343DC3A-2E3E-4F7F-B6F8-978677FAEDC1}" type="slidenum">
              <a:rPr lang="en-US" smtClean="0"/>
              <a:t>‹#›</a:t>
            </a:fld>
            <a:endParaRPr lang="en-US"/>
          </a:p>
        </p:txBody>
      </p:sp>
    </p:spTree>
    <p:extLst>
      <p:ext uri="{BB962C8B-B14F-4D97-AF65-F5344CB8AC3E}">
        <p14:creationId xmlns:p14="http://schemas.microsoft.com/office/powerpoint/2010/main" val="38057587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117EB-8159-4147-9238-03B005EE62E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1123032-20EE-443C-AFCF-30C02C4D755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86428A18-1D61-43FA-AECF-0213B37A1C7D}"/>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55D34E0-168B-409D-B5D7-7ADCF6C2C68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8EFE952C-9A93-4FCD-A235-11CA4156B50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F3D967D-98C4-464D-8275-C79B60149EB4}"/>
              </a:ext>
            </a:extLst>
          </p:cNvPr>
          <p:cNvSpPr>
            <a:spLocks noGrp="1"/>
          </p:cNvSpPr>
          <p:nvPr>
            <p:ph type="dt" sz="half" idx="10"/>
          </p:nvPr>
        </p:nvSpPr>
        <p:spPr/>
        <p:txBody>
          <a:bodyPr/>
          <a:lstStyle/>
          <a:p>
            <a:fld id="{75D2A663-D730-4AB0-B9C7-3701AC3F8B9E}" type="datetimeFigureOut">
              <a:rPr lang="en-US" smtClean="0"/>
              <a:t>9/27/2018</a:t>
            </a:fld>
            <a:endParaRPr lang="en-US"/>
          </a:p>
        </p:txBody>
      </p:sp>
      <p:sp>
        <p:nvSpPr>
          <p:cNvPr id="8" name="Footer Placeholder 7">
            <a:extLst>
              <a:ext uri="{FF2B5EF4-FFF2-40B4-BE49-F238E27FC236}">
                <a16:creationId xmlns:a16="http://schemas.microsoft.com/office/drawing/2014/main" id="{B8248650-4259-4500-B020-A8707701AB6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9BF576E-7918-4167-8FD4-70805C002C90}"/>
              </a:ext>
            </a:extLst>
          </p:cNvPr>
          <p:cNvSpPr>
            <a:spLocks noGrp="1"/>
          </p:cNvSpPr>
          <p:nvPr>
            <p:ph type="sldNum" sz="quarter" idx="12"/>
          </p:nvPr>
        </p:nvSpPr>
        <p:spPr/>
        <p:txBody>
          <a:bodyPr/>
          <a:lstStyle/>
          <a:p>
            <a:fld id="{A343DC3A-2E3E-4F7F-B6F8-978677FAEDC1}" type="slidenum">
              <a:rPr lang="en-US" smtClean="0"/>
              <a:t>‹#›</a:t>
            </a:fld>
            <a:endParaRPr lang="en-US"/>
          </a:p>
        </p:txBody>
      </p:sp>
    </p:spTree>
    <p:extLst>
      <p:ext uri="{BB962C8B-B14F-4D97-AF65-F5344CB8AC3E}">
        <p14:creationId xmlns:p14="http://schemas.microsoft.com/office/powerpoint/2010/main" val="21891017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B0807D-96DC-4DF9-A5B2-8E422DBB226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D71F16D-7BC8-48FE-9A07-A3E0682B6F3D}"/>
              </a:ext>
            </a:extLst>
          </p:cNvPr>
          <p:cNvSpPr>
            <a:spLocks noGrp="1"/>
          </p:cNvSpPr>
          <p:nvPr>
            <p:ph type="dt" sz="half" idx="10"/>
          </p:nvPr>
        </p:nvSpPr>
        <p:spPr/>
        <p:txBody>
          <a:bodyPr/>
          <a:lstStyle/>
          <a:p>
            <a:fld id="{75D2A663-D730-4AB0-B9C7-3701AC3F8B9E}" type="datetimeFigureOut">
              <a:rPr lang="en-US" smtClean="0"/>
              <a:t>9/27/2018</a:t>
            </a:fld>
            <a:endParaRPr lang="en-US"/>
          </a:p>
        </p:txBody>
      </p:sp>
      <p:sp>
        <p:nvSpPr>
          <p:cNvPr id="4" name="Footer Placeholder 3">
            <a:extLst>
              <a:ext uri="{FF2B5EF4-FFF2-40B4-BE49-F238E27FC236}">
                <a16:creationId xmlns:a16="http://schemas.microsoft.com/office/drawing/2014/main" id="{544F944F-38C5-4395-BD69-AF4554F287C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14587EF-30CD-4952-AE20-C9D4CF332BBB}"/>
              </a:ext>
            </a:extLst>
          </p:cNvPr>
          <p:cNvSpPr>
            <a:spLocks noGrp="1"/>
          </p:cNvSpPr>
          <p:nvPr>
            <p:ph type="sldNum" sz="quarter" idx="12"/>
          </p:nvPr>
        </p:nvSpPr>
        <p:spPr/>
        <p:txBody>
          <a:bodyPr/>
          <a:lstStyle/>
          <a:p>
            <a:fld id="{A343DC3A-2E3E-4F7F-B6F8-978677FAEDC1}" type="slidenum">
              <a:rPr lang="en-US" smtClean="0"/>
              <a:t>‹#›</a:t>
            </a:fld>
            <a:endParaRPr lang="en-US"/>
          </a:p>
        </p:txBody>
      </p:sp>
    </p:spTree>
    <p:extLst>
      <p:ext uri="{BB962C8B-B14F-4D97-AF65-F5344CB8AC3E}">
        <p14:creationId xmlns:p14="http://schemas.microsoft.com/office/powerpoint/2010/main" val="24044888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3F1264B-CB42-405C-B434-2D57149FDD16}"/>
              </a:ext>
            </a:extLst>
          </p:cNvPr>
          <p:cNvSpPr>
            <a:spLocks noGrp="1"/>
          </p:cNvSpPr>
          <p:nvPr>
            <p:ph type="dt" sz="half" idx="10"/>
          </p:nvPr>
        </p:nvSpPr>
        <p:spPr/>
        <p:txBody>
          <a:bodyPr/>
          <a:lstStyle/>
          <a:p>
            <a:fld id="{75D2A663-D730-4AB0-B9C7-3701AC3F8B9E}" type="datetimeFigureOut">
              <a:rPr lang="en-US" smtClean="0"/>
              <a:t>9/27/2018</a:t>
            </a:fld>
            <a:endParaRPr lang="en-US"/>
          </a:p>
        </p:txBody>
      </p:sp>
      <p:sp>
        <p:nvSpPr>
          <p:cNvPr id="3" name="Footer Placeholder 2">
            <a:extLst>
              <a:ext uri="{FF2B5EF4-FFF2-40B4-BE49-F238E27FC236}">
                <a16:creationId xmlns:a16="http://schemas.microsoft.com/office/drawing/2014/main" id="{F0C6F9BF-815C-48BA-BF68-4195196A9DA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2D67909-F58D-459E-AE47-440AF596D3C7}"/>
              </a:ext>
            </a:extLst>
          </p:cNvPr>
          <p:cNvSpPr>
            <a:spLocks noGrp="1"/>
          </p:cNvSpPr>
          <p:nvPr>
            <p:ph type="sldNum" sz="quarter" idx="12"/>
          </p:nvPr>
        </p:nvSpPr>
        <p:spPr/>
        <p:txBody>
          <a:bodyPr/>
          <a:lstStyle/>
          <a:p>
            <a:fld id="{A343DC3A-2E3E-4F7F-B6F8-978677FAEDC1}" type="slidenum">
              <a:rPr lang="en-US" smtClean="0"/>
              <a:t>‹#›</a:t>
            </a:fld>
            <a:endParaRPr lang="en-US"/>
          </a:p>
        </p:txBody>
      </p:sp>
    </p:spTree>
    <p:extLst>
      <p:ext uri="{BB962C8B-B14F-4D97-AF65-F5344CB8AC3E}">
        <p14:creationId xmlns:p14="http://schemas.microsoft.com/office/powerpoint/2010/main" val="37993369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82120-AAF9-4D99-95BB-BD9DE4D8BA5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87AEED1-4D80-4741-BE1D-91BD70A4D1A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01261FD-CB25-48FD-B29E-56521779D6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7E42BEC-C643-4EDA-97B4-B2B415EB2D10}"/>
              </a:ext>
            </a:extLst>
          </p:cNvPr>
          <p:cNvSpPr>
            <a:spLocks noGrp="1"/>
          </p:cNvSpPr>
          <p:nvPr>
            <p:ph type="dt" sz="half" idx="10"/>
          </p:nvPr>
        </p:nvSpPr>
        <p:spPr/>
        <p:txBody>
          <a:bodyPr/>
          <a:lstStyle/>
          <a:p>
            <a:fld id="{75D2A663-D730-4AB0-B9C7-3701AC3F8B9E}" type="datetimeFigureOut">
              <a:rPr lang="en-US" smtClean="0"/>
              <a:t>9/27/2018</a:t>
            </a:fld>
            <a:endParaRPr lang="en-US"/>
          </a:p>
        </p:txBody>
      </p:sp>
      <p:sp>
        <p:nvSpPr>
          <p:cNvPr id="6" name="Footer Placeholder 5">
            <a:extLst>
              <a:ext uri="{FF2B5EF4-FFF2-40B4-BE49-F238E27FC236}">
                <a16:creationId xmlns:a16="http://schemas.microsoft.com/office/drawing/2014/main" id="{06EF2C61-5CF1-4244-94DD-74FDA59B1D1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3C7C2BD-20F4-49F6-9086-489AEA607269}"/>
              </a:ext>
            </a:extLst>
          </p:cNvPr>
          <p:cNvSpPr>
            <a:spLocks noGrp="1"/>
          </p:cNvSpPr>
          <p:nvPr>
            <p:ph type="sldNum" sz="quarter" idx="12"/>
          </p:nvPr>
        </p:nvSpPr>
        <p:spPr/>
        <p:txBody>
          <a:bodyPr/>
          <a:lstStyle/>
          <a:p>
            <a:fld id="{A343DC3A-2E3E-4F7F-B6F8-978677FAEDC1}" type="slidenum">
              <a:rPr lang="en-US" smtClean="0"/>
              <a:t>‹#›</a:t>
            </a:fld>
            <a:endParaRPr lang="en-US"/>
          </a:p>
        </p:txBody>
      </p:sp>
    </p:spTree>
    <p:extLst>
      <p:ext uri="{BB962C8B-B14F-4D97-AF65-F5344CB8AC3E}">
        <p14:creationId xmlns:p14="http://schemas.microsoft.com/office/powerpoint/2010/main" val="26057872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8C28B-7BC0-4A75-BFA6-AA4CC387485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1B23044-6E7F-4AC9-B0FA-033F71C7E87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2D45DFD-E44D-4FA4-883E-51D791D899B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D0E60F9-1A6E-4561-9EC7-8152FAB12C01}"/>
              </a:ext>
            </a:extLst>
          </p:cNvPr>
          <p:cNvSpPr>
            <a:spLocks noGrp="1"/>
          </p:cNvSpPr>
          <p:nvPr>
            <p:ph type="dt" sz="half" idx="10"/>
          </p:nvPr>
        </p:nvSpPr>
        <p:spPr/>
        <p:txBody>
          <a:bodyPr/>
          <a:lstStyle/>
          <a:p>
            <a:fld id="{75D2A663-D730-4AB0-B9C7-3701AC3F8B9E}" type="datetimeFigureOut">
              <a:rPr lang="en-US" smtClean="0"/>
              <a:t>9/27/2018</a:t>
            </a:fld>
            <a:endParaRPr lang="en-US"/>
          </a:p>
        </p:txBody>
      </p:sp>
      <p:sp>
        <p:nvSpPr>
          <p:cNvPr id="6" name="Footer Placeholder 5">
            <a:extLst>
              <a:ext uri="{FF2B5EF4-FFF2-40B4-BE49-F238E27FC236}">
                <a16:creationId xmlns:a16="http://schemas.microsoft.com/office/drawing/2014/main" id="{6822EC3B-2658-4213-943E-62EBEC5AC04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7A8E1D9-080D-40FC-BB9A-745ABED96BBF}"/>
              </a:ext>
            </a:extLst>
          </p:cNvPr>
          <p:cNvSpPr>
            <a:spLocks noGrp="1"/>
          </p:cNvSpPr>
          <p:nvPr>
            <p:ph type="sldNum" sz="quarter" idx="12"/>
          </p:nvPr>
        </p:nvSpPr>
        <p:spPr/>
        <p:txBody>
          <a:bodyPr/>
          <a:lstStyle/>
          <a:p>
            <a:fld id="{A343DC3A-2E3E-4F7F-B6F8-978677FAEDC1}" type="slidenum">
              <a:rPr lang="en-US" smtClean="0"/>
              <a:t>‹#›</a:t>
            </a:fld>
            <a:endParaRPr lang="en-US"/>
          </a:p>
        </p:txBody>
      </p:sp>
    </p:spTree>
    <p:extLst>
      <p:ext uri="{BB962C8B-B14F-4D97-AF65-F5344CB8AC3E}">
        <p14:creationId xmlns:p14="http://schemas.microsoft.com/office/powerpoint/2010/main" val="15201953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562A62F-73D4-4DF9-A5AA-AA90631AD08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2757397-FF41-44DF-B159-B2B5AAD5889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42E2F30-A5CD-4495-AB92-9A5A689561C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D2A663-D730-4AB0-B9C7-3701AC3F8B9E}" type="datetimeFigureOut">
              <a:rPr lang="en-US" smtClean="0"/>
              <a:t>9/27/2018</a:t>
            </a:fld>
            <a:endParaRPr lang="en-US"/>
          </a:p>
        </p:txBody>
      </p:sp>
      <p:sp>
        <p:nvSpPr>
          <p:cNvPr id="5" name="Footer Placeholder 4">
            <a:extLst>
              <a:ext uri="{FF2B5EF4-FFF2-40B4-BE49-F238E27FC236}">
                <a16:creationId xmlns:a16="http://schemas.microsoft.com/office/drawing/2014/main" id="{6704E3B8-5558-44EA-BE43-B11A82BF514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BB2BDB7-DDD7-45EB-BFCE-54701C469A9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43DC3A-2E3E-4F7F-B6F8-978677FAEDC1}" type="slidenum">
              <a:rPr lang="en-US" smtClean="0"/>
              <a:t>‹#›</a:t>
            </a:fld>
            <a:endParaRPr lang="en-US"/>
          </a:p>
        </p:txBody>
      </p:sp>
    </p:spTree>
    <p:extLst>
      <p:ext uri="{BB962C8B-B14F-4D97-AF65-F5344CB8AC3E}">
        <p14:creationId xmlns:p14="http://schemas.microsoft.com/office/powerpoint/2010/main" val="36776385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7201D-ED28-4C39-AAAC-45EA78C1E3E5}"/>
              </a:ext>
            </a:extLst>
          </p:cNvPr>
          <p:cNvSpPr>
            <a:spLocks noGrp="1"/>
          </p:cNvSpPr>
          <p:nvPr>
            <p:ph type="ctrTitle"/>
          </p:nvPr>
        </p:nvSpPr>
        <p:spPr/>
        <p:txBody>
          <a:bodyPr>
            <a:normAutofit fontScale="90000"/>
          </a:bodyPr>
          <a:lstStyle/>
          <a:p>
            <a:r>
              <a:rPr lang="en-US" dirty="0"/>
              <a:t>Class construction: Functional decomposition, multiple parameter methods, method signatures &amp; method overloads</a:t>
            </a:r>
          </a:p>
        </p:txBody>
      </p:sp>
      <p:sp>
        <p:nvSpPr>
          <p:cNvPr id="3" name="Subtitle 2">
            <a:extLst>
              <a:ext uri="{FF2B5EF4-FFF2-40B4-BE49-F238E27FC236}">
                <a16:creationId xmlns:a16="http://schemas.microsoft.com/office/drawing/2014/main" id="{9393515D-1925-4870-AF06-402626FF91A6}"/>
              </a:ext>
            </a:extLst>
          </p:cNvPr>
          <p:cNvSpPr>
            <a:spLocks noGrp="1"/>
          </p:cNvSpPr>
          <p:nvPr>
            <p:ph type="subTitle" idx="1"/>
          </p:nvPr>
        </p:nvSpPr>
        <p:spPr/>
        <p:txBody>
          <a:bodyPr/>
          <a:lstStyle/>
          <a:p>
            <a:r>
              <a:rPr lang="en-US" dirty="0"/>
              <a:t>Dr. Jeff Hill</a:t>
            </a:r>
          </a:p>
        </p:txBody>
      </p:sp>
    </p:spTree>
    <p:extLst>
      <p:ext uri="{BB962C8B-B14F-4D97-AF65-F5344CB8AC3E}">
        <p14:creationId xmlns:p14="http://schemas.microsoft.com/office/powerpoint/2010/main" val="360152794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8E8AC5-D125-4542-971B-083E16A3C863}"/>
              </a:ext>
            </a:extLst>
          </p:cNvPr>
          <p:cNvSpPr>
            <a:spLocks noGrp="1"/>
          </p:cNvSpPr>
          <p:nvPr>
            <p:ph type="title"/>
          </p:nvPr>
        </p:nvSpPr>
        <p:spPr/>
        <p:txBody>
          <a:bodyPr/>
          <a:lstStyle/>
          <a:p>
            <a:r>
              <a:rPr lang="en-US" dirty="0"/>
              <a:t>Method identification</a:t>
            </a:r>
          </a:p>
        </p:txBody>
      </p:sp>
      <p:sp>
        <p:nvSpPr>
          <p:cNvPr id="3" name="Content Placeholder 2">
            <a:extLst>
              <a:ext uri="{FF2B5EF4-FFF2-40B4-BE49-F238E27FC236}">
                <a16:creationId xmlns:a16="http://schemas.microsoft.com/office/drawing/2014/main" id="{C44790D4-79AA-44CF-9D8B-888B8987FD43}"/>
              </a:ext>
            </a:extLst>
          </p:cNvPr>
          <p:cNvSpPr>
            <a:spLocks noGrp="1"/>
          </p:cNvSpPr>
          <p:nvPr>
            <p:ph idx="1"/>
          </p:nvPr>
        </p:nvSpPr>
        <p:spPr/>
        <p:txBody>
          <a:bodyPr/>
          <a:lstStyle/>
          <a:p>
            <a:r>
              <a:rPr lang="en-US" dirty="0"/>
              <a:t>That is the technical portion of method declarations</a:t>
            </a:r>
          </a:p>
          <a:p>
            <a:r>
              <a:rPr lang="en-US" dirty="0"/>
              <a:t>What about the planning portion of figuring out what methods are even necessary within a program?</a:t>
            </a:r>
          </a:p>
          <a:p>
            <a:pPr lvl="1"/>
            <a:r>
              <a:rPr lang="en-US" dirty="0"/>
              <a:t>Some can be determined as technical requirements</a:t>
            </a:r>
          </a:p>
          <a:p>
            <a:pPr lvl="2"/>
            <a:r>
              <a:rPr lang="en-US" dirty="0" err="1"/>
              <a:t>Ctor</a:t>
            </a:r>
            <a:endParaRPr lang="en-US" dirty="0"/>
          </a:p>
          <a:p>
            <a:pPr lvl="2"/>
            <a:r>
              <a:rPr lang="en-US" dirty="0"/>
              <a:t>.</a:t>
            </a:r>
            <a:r>
              <a:rPr lang="en-US" dirty="0" err="1"/>
              <a:t>toString</a:t>
            </a:r>
            <a:r>
              <a:rPr lang="en-US" dirty="0"/>
              <a:t>()</a:t>
            </a:r>
          </a:p>
          <a:p>
            <a:pPr lvl="2"/>
            <a:r>
              <a:rPr lang="en-US" dirty="0"/>
              <a:t>.</a:t>
            </a:r>
            <a:r>
              <a:rPr lang="en-US" dirty="0" err="1"/>
              <a:t>getfName</a:t>
            </a:r>
            <a:r>
              <a:rPr lang="en-US" dirty="0"/>
              <a:t>()</a:t>
            </a:r>
          </a:p>
          <a:p>
            <a:pPr lvl="1"/>
            <a:r>
              <a:rPr lang="en-US" dirty="0"/>
              <a:t>Most will need to be determined based upon the program’s requirements</a:t>
            </a:r>
          </a:p>
          <a:p>
            <a:pPr lvl="2"/>
            <a:r>
              <a:rPr lang="en-US" dirty="0"/>
              <a:t>.</a:t>
            </a:r>
            <a:r>
              <a:rPr lang="en-US" dirty="0" err="1"/>
              <a:t>printChecks</a:t>
            </a:r>
            <a:r>
              <a:rPr lang="en-US" dirty="0"/>
              <a:t>()</a:t>
            </a:r>
          </a:p>
          <a:p>
            <a:pPr lvl="2"/>
            <a:r>
              <a:rPr lang="en-US" dirty="0"/>
              <a:t>.</a:t>
            </a:r>
            <a:r>
              <a:rPr lang="en-US" dirty="0" err="1"/>
              <a:t>printInvoices</a:t>
            </a:r>
            <a:r>
              <a:rPr lang="en-US" dirty="0"/>
              <a:t>()</a:t>
            </a:r>
          </a:p>
          <a:p>
            <a:pPr lvl="2"/>
            <a:r>
              <a:rPr lang="en-US" dirty="0"/>
              <a:t>.</a:t>
            </a:r>
            <a:r>
              <a:rPr lang="en-US" dirty="0" err="1"/>
              <a:t>queryCustomerDatabase</a:t>
            </a:r>
            <a:r>
              <a:rPr lang="en-US" dirty="0"/>
              <a:t>()</a:t>
            </a:r>
          </a:p>
        </p:txBody>
      </p:sp>
    </p:spTree>
    <p:extLst>
      <p:ext uri="{BB962C8B-B14F-4D97-AF65-F5344CB8AC3E}">
        <p14:creationId xmlns:p14="http://schemas.microsoft.com/office/powerpoint/2010/main" val="252455657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9E2078-8B11-423C-B456-DEBA6B594D9B}"/>
              </a:ext>
            </a:extLst>
          </p:cNvPr>
          <p:cNvSpPr>
            <a:spLocks noGrp="1"/>
          </p:cNvSpPr>
          <p:nvPr>
            <p:ph type="title"/>
          </p:nvPr>
        </p:nvSpPr>
        <p:spPr/>
        <p:txBody>
          <a:bodyPr/>
          <a:lstStyle/>
          <a:p>
            <a:r>
              <a:rPr lang="en-US" dirty="0"/>
              <a:t>Method identification</a:t>
            </a:r>
          </a:p>
        </p:txBody>
      </p:sp>
      <p:sp>
        <p:nvSpPr>
          <p:cNvPr id="3" name="Content Placeholder 2">
            <a:extLst>
              <a:ext uri="{FF2B5EF4-FFF2-40B4-BE49-F238E27FC236}">
                <a16:creationId xmlns:a16="http://schemas.microsoft.com/office/drawing/2014/main" id="{FF1E0CAC-8EDF-46DA-9AD7-EDC64D52FF36}"/>
              </a:ext>
            </a:extLst>
          </p:cNvPr>
          <p:cNvSpPr>
            <a:spLocks noGrp="1"/>
          </p:cNvSpPr>
          <p:nvPr>
            <p:ph idx="1"/>
          </p:nvPr>
        </p:nvSpPr>
        <p:spPr/>
        <p:txBody>
          <a:bodyPr>
            <a:normAutofit fontScale="92500" lnSpcReduction="10000"/>
          </a:bodyPr>
          <a:lstStyle/>
          <a:p>
            <a:r>
              <a:rPr lang="en-US" dirty="0"/>
              <a:t>Sometimes a detailed plan is provided (e.g. class diagram)</a:t>
            </a:r>
          </a:p>
          <a:p>
            <a:pPr lvl="1"/>
            <a:r>
              <a:rPr lang="en-US" dirty="0"/>
              <a:t>Frequently not…</a:t>
            </a:r>
          </a:p>
          <a:p>
            <a:pPr lvl="1"/>
            <a:r>
              <a:rPr lang="en-US" dirty="0"/>
              <a:t>Instead we may be provided with:</a:t>
            </a:r>
          </a:p>
          <a:p>
            <a:pPr lvl="2"/>
            <a:r>
              <a:rPr lang="en-US" dirty="0"/>
              <a:t>Narrative program description</a:t>
            </a:r>
          </a:p>
          <a:p>
            <a:pPr lvl="3"/>
            <a:r>
              <a:rPr lang="en-US" dirty="0"/>
              <a:t>“Our new ERP system will maintain the history of all of our customers along with the purchasing, procurement and allocation of all factors of production associated with manufacturing our widgets and sprockets.”</a:t>
            </a:r>
          </a:p>
          <a:p>
            <a:pPr lvl="2"/>
            <a:r>
              <a:rPr lang="en-US" dirty="0"/>
              <a:t>Bulleted list of functions</a:t>
            </a:r>
          </a:p>
          <a:p>
            <a:pPr lvl="3"/>
            <a:r>
              <a:rPr lang="en-US" dirty="0"/>
              <a:t>Invoice tracking</a:t>
            </a:r>
          </a:p>
          <a:p>
            <a:pPr lvl="3"/>
            <a:r>
              <a:rPr lang="en-US" dirty="0"/>
              <a:t>Customer purchase history</a:t>
            </a:r>
          </a:p>
          <a:p>
            <a:pPr lvl="3"/>
            <a:r>
              <a:rPr lang="en-US" dirty="0"/>
              <a:t>Inventory controls</a:t>
            </a:r>
          </a:p>
          <a:p>
            <a:pPr lvl="2"/>
            <a:r>
              <a:rPr lang="en-US" dirty="0"/>
              <a:t>Absolutely nothing</a:t>
            </a:r>
          </a:p>
          <a:p>
            <a:r>
              <a:rPr lang="en-US" dirty="0"/>
              <a:t>Regardless of what we are given, we need to convert it into a list of necessary methods our classes must provide</a:t>
            </a:r>
          </a:p>
        </p:txBody>
      </p:sp>
    </p:spTree>
    <p:extLst>
      <p:ext uri="{BB962C8B-B14F-4D97-AF65-F5344CB8AC3E}">
        <p14:creationId xmlns:p14="http://schemas.microsoft.com/office/powerpoint/2010/main" val="1697423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 calcmode="lin" valueType="num">
                                      <p:cBhvr additive="base">
                                        <p:cTn id="1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 calcmode="lin" valueType="num">
                                      <p:cBhvr additive="base">
                                        <p:cTn id="1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 calcmode="lin" valueType="num">
                                      <p:cBhvr additive="base">
                                        <p:cTn id="2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anim calcmode="lin" valueType="num">
                                      <p:cBhvr additive="base">
                                        <p:cTn id="2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 calcmode="lin" valueType="num">
                                      <p:cBhvr additive="base">
                                        <p:cTn id="33"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anim calcmode="lin" valueType="num">
                                      <p:cBhvr additive="base">
                                        <p:cTn id="39"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3">
                                            <p:txEl>
                                              <p:pRg st="10" end="10"/>
                                            </p:txEl>
                                          </p:spTgt>
                                        </p:tgtEl>
                                        <p:attrNameLst>
                                          <p:attrName>style.visibility</p:attrName>
                                        </p:attrNameLst>
                                      </p:cBhvr>
                                      <p:to>
                                        <p:strVal val="visible"/>
                                      </p:to>
                                    </p:set>
                                    <p:anim calcmode="lin" valueType="num">
                                      <p:cBhvr additive="base">
                                        <p:cTn id="45"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69CBEF-F0DD-47F8-B578-C78DC0C3340C}"/>
              </a:ext>
            </a:extLst>
          </p:cNvPr>
          <p:cNvSpPr>
            <a:spLocks noGrp="1"/>
          </p:cNvSpPr>
          <p:nvPr>
            <p:ph type="title"/>
          </p:nvPr>
        </p:nvSpPr>
        <p:spPr/>
        <p:txBody>
          <a:bodyPr/>
          <a:lstStyle/>
          <a:p>
            <a:r>
              <a:rPr lang="en-US" dirty="0"/>
              <a:t>Functional Decomposition</a:t>
            </a:r>
          </a:p>
        </p:txBody>
      </p:sp>
      <p:sp>
        <p:nvSpPr>
          <p:cNvPr id="3" name="Content Placeholder 2">
            <a:extLst>
              <a:ext uri="{FF2B5EF4-FFF2-40B4-BE49-F238E27FC236}">
                <a16:creationId xmlns:a16="http://schemas.microsoft.com/office/drawing/2014/main" id="{28DB66DD-FA3A-4960-924A-8EB548EE7CCD}"/>
              </a:ext>
            </a:extLst>
          </p:cNvPr>
          <p:cNvSpPr>
            <a:spLocks noGrp="1"/>
          </p:cNvSpPr>
          <p:nvPr>
            <p:ph idx="1"/>
          </p:nvPr>
        </p:nvSpPr>
        <p:spPr/>
        <p:txBody>
          <a:bodyPr/>
          <a:lstStyle/>
          <a:p>
            <a:r>
              <a:rPr lang="en-US" dirty="0"/>
              <a:t>An iterative process that breaks down a process into its atomic elements</a:t>
            </a:r>
          </a:p>
          <a:p>
            <a:pPr lvl="1"/>
            <a:r>
              <a:rPr lang="en-US" dirty="0"/>
              <a:t>These elements of a process can be:</a:t>
            </a:r>
          </a:p>
          <a:p>
            <a:pPr lvl="2"/>
            <a:r>
              <a:rPr lang="en-US" dirty="0"/>
              <a:t>Sub-processes</a:t>
            </a:r>
          </a:p>
          <a:p>
            <a:pPr lvl="2"/>
            <a:r>
              <a:rPr lang="en-US" dirty="0"/>
              <a:t>Tasks</a:t>
            </a:r>
          </a:p>
          <a:p>
            <a:pPr lvl="2"/>
            <a:r>
              <a:rPr lang="en-US" dirty="0"/>
              <a:t>Individual activities</a:t>
            </a:r>
          </a:p>
          <a:p>
            <a:r>
              <a:rPr lang="en-US" dirty="0"/>
              <a:t>Lets decompose a simple process…</a:t>
            </a:r>
          </a:p>
        </p:txBody>
      </p:sp>
    </p:spTree>
    <p:extLst>
      <p:ext uri="{BB962C8B-B14F-4D97-AF65-F5344CB8AC3E}">
        <p14:creationId xmlns:p14="http://schemas.microsoft.com/office/powerpoint/2010/main" val="245186875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33A37-2DB7-49EA-8A79-CE5C430B4AF9}"/>
              </a:ext>
            </a:extLst>
          </p:cNvPr>
          <p:cNvSpPr>
            <a:spLocks noGrp="1"/>
          </p:cNvSpPr>
          <p:nvPr>
            <p:ph type="title"/>
          </p:nvPr>
        </p:nvSpPr>
        <p:spPr/>
        <p:txBody>
          <a:bodyPr/>
          <a:lstStyle/>
          <a:p>
            <a:r>
              <a:rPr lang="en-US" dirty="0"/>
              <a:t>Functional Decomposition</a:t>
            </a:r>
          </a:p>
        </p:txBody>
      </p:sp>
      <p:sp>
        <p:nvSpPr>
          <p:cNvPr id="3" name="Content Placeholder 2">
            <a:extLst>
              <a:ext uri="{FF2B5EF4-FFF2-40B4-BE49-F238E27FC236}">
                <a16:creationId xmlns:a16="http://schemas.microsoft.com/office/drawing/2014/main" id="{208D3426-9591-4C75-993F-322FE938EFEB}"/>
              </a:ext>
            </a:extLst>
          </p:cNvPr>
          <p:cNvSpPr>
            <a:spLocks noGrp="1"/>
          </p:cNvSpPr>
          <p:nvPr>
            <p:ph idx="1"/>
          </p:nvPr>
        </p:nvSpPr>
        <p:spPr>
          <a:xfrm>
            <a:off x="838200" y="1825625"/>
            <a:ext cx="10515600" cy="4321175"/>
          </a:xfrm>
        </p:spPr>
        <p:txBody>
          <a:bodyPr>
            <a:normAutofit fontScale="92500" lnSpcReduction="10000"/>
          </a:bodyPr>
          <a:lstStyle/>
          <a:p>
            <a:r>
              <a:rPr lang="en-US" dirty="0"/>
              <a:t>A person approaches the College of Business to come to their Java I class today</a:t>
            </a:r>
          </a:p>
          <a:p>
            <a:r>
              <a:rPr lang="en-US" dirty="0"/>
              <a:t>Here are some things that must occur to get a person into their seat</a:t>
            </a:r>
          </a:p>
          <a:p>
            <a:endParaRPr lang="en-US" dirty="0"/>
          </a:p>
          <a:p>
            <a:endParaRPr lang="en-US" dirty="0"/>
          </a:p>
          <a:p>
            <a:endParaRPr lang="en-US" dirty="0"/>
          </a:p>
          <a:p>
            <a:r>
              <a:rPr lang="en-US" dirty="0"/>
              <a:t>This is not exhaustive, exceptional situations may arise too…</a:t>
            </a:r>
          </a:p>
          <a:p>
            <a:pPr lvl="1"/>
            <a:r>
              <a:rPr lang="en-US" dirty="0"/>
              <a:t>Elevator out of operation</a:t>
            </a:r>
          </a:p>
          <a:p>
            <a:pPr lvl="1"/>
            <a:r>
              <a:rPr lang="en-US" dirty="0"/>
              <a:t>If we are writing a real-world application, then we must account for all tasks and all exceptional situations!</a:t>
            </a:r>
          </a:p>
          <a:p>
            <a:pPr lvl="2"/>
            <a:r>
              <a:rPr lang="en-US" dirty="0"/>
              <a:t>But since we’re learning, we can simplify the process list</a:t>
            </a:r>
          </a:p>
        </p:txBody>
      </p:sp>
      <p:graphicFrame>
        <p:nvGraphicFramePr>
          <p:cNvPr id="4" name="Table 3">
            <a:extLst>
              <a:ext uri="{FF2B5EF4-FFF2-40B4-BE49-F238E27FC236}">
                <a16:creationId xmlns:a16="http://schemas.microsoft.com/office/drawing/2014/main" id="{3C26EA10-3F45-44CE-AD41-AFC1E1C4AECF}"/>
              </a:ext>
            </a:extLst>
          </p:cNvPr>
          <p:cNvGraphicFramePr>
            <a:graphicFrameLocks noGrp="1"/>
          </p:cNvGraphicFramePr>
          <p:nvPr>
            <p:extLst>
              <p:ext uri="{D42A27DB-BD31-4B8C-83A1-F6EECF244321}">
                <p14:modId xmlns:p14="http://schemas.microsoft.com/office/powerpoint/2010/main" val="1849548877"/>
              </p:ext>
            </p:extLst>
          </p:nvPr>
        </p:nvGraphicFramePr>
        <p:xfrm>
          <a:off x="1905000" y="3125152"/>
          <a:ext cx="8382000" cy="1112520"/>
        </p:xfrm>
        <a:graphic>
          <a:graphicData uri="http://schemas.openxmlformats.org/drawingml/2006/table">
            <a:tbl>
              <a:tblPr firstRow="1" bandRow="1">
                <a:tableStyleId>{5940675A-B579-460E-94D1-54222C63F5DA}</a:tableStyleId>
              </a:tblPr>
              <a:tblGrid>
                <a:gridCol w="2095500">
                  <a:extLst>
                    <a:ext uri="{9D8B030D-6E8A-4147-A177-3AD203B41FA5}">
                      <a16:colId xmlns:a16="http://schemas.microsoft.com/office/drawing/2014/main" val="20000"/>
                    </a:ext>
                  </a:extLst>
                </a:gridCol>
                <a:gridCol w="2095500">
                  <a:extLst>
                    <a:ext uri="{9D8B030D-6E8A-4147-A177-3AD203B41FA5}">
                      <a16:colId xmlns:a16="http://schemas.microsoft.com/office/drawing/2014/main" val="20001"/>
                    </a:ext>
                  </a:extLst>
                </a:gridCol>
                <a:gridCol w="2095500">
                  <a:extLst>
                    <a:ext uri="{9D8B030D-6E8A-4147-A177-3AD203B41FA5}">
                      <a16:colId xmlns:a16="http://schemas.microsoft.com/office/drawing/2014/main" val="20002"/>
                    </a:ext>
                  </a:extLst>
                </a:gridCol>
                <a:gridCol w="2095500">
                  <a:extLst>
                    <a:ext uri="{9D8B030D-6E8A-4147-A177-3AD203B41FA5}">
                      <a16:colId xmlns:a16="http://schemas.microsoft.com/office/drawing/2014/main" val="20003"/>
                    </a:ext>
                  </a:extLst>
                </a:gridCol>
              </a:tblGrid>
              <a:tr h="370840">
                <a:tc>
                  <a:txBody>
                    <a:bodyPr/>
                    <a:lstStyle/>
                    <a:p>
                      <a:r>
                        <a:rPr lang="en-US" sz="1600" dirty="0"/>
                        <a:t>Check right</a:t>
                      </a:r>
                      <a:r>
                        <a:rPr lang="en-US" sz="1600" baseline="0" dirty="0"/>
                        <a:t> day</a:t>
                      </a:r>
                      <a:endParaRPr lang="en-US" sz="1600" dirty="0"/>
                    </a:p>
                  </a:txBody>
                  <a:tcPr/>
                </a:tc>
                <a:tc>
                  <a:txBody>
                    <a:bodyPr/>
                    <a:lstStyle/>
                    <a:p>
                      <a:r>
                        <a:rPr lang="en-US" sz="1600" dirty="0"/>
                        <a:t>Check right time</a:t>
                      </a:r>
                    </a:p>
                  </a:txBody>
                  <a:tcPr/>
                </a:tc>
                <a:tc>
                  <a:txBody>
                    <a:bodyPr/>
                    <a:lstStyle/>
                    <a:p>
                      <a:r>
                        <a:rPr lang="en-US" sz="1600" dirty="0"/>
                        <a:t>Check right</a:t>
                      </a:r>
                      <a:r>
                        <a:rPr lang="en-US" sz="1600" baseline="0" dirty="0"/>
                        <a:t> </a:t>
                      </a:r>
                      <a:r>
                        <a:rPr lang="en-US" sz="1600" dirty="0"/>
                        <a:t>building</a:t>
                      </a:r>
                    </a:p>
                  </a:txBody>
                  <a:tcPr/>
                </a:tc>
                <a:tc>
                  <a:txBody>
                    <a:bodyPr/>
                    <a:lstStyle/>
                    <a:p>
                      <a:r>
                        <a:rPr lang="en-US" sz="1600" dirty="0"/>
                        <a:t>Check right</a:t>
                      </a:r>
                      <a:r>
                        <a:rPr lang="en-US" sz="1600" baseline="0" dirty="0"/>
                        <a:t> </a:t>
                      </a:r>
                      <a:r>
                        <a:rPr lang="en-US" sz="1600" dirty="0"/>
                        <a:t>floor</a:t>
                      </a:r>
                    </a:p>
                  </a:txBody>
                  <a:tcPr/>
                </a:tc>
                <a:extLst>
                  <a:ext uri="{0D108BD9-81ED-4DB2-BD59-A6C34878D82A}">
                    <a16:rowId xmlns:a16="http://schemas.microsoft.com/office/drawing/2014/main" val="10000"/>
                  </a:ext>
                </a:extLst>
              </a:tr>
              <a:tr h="370840">
                <a:tc>
                  <a:txBody>
                    <a:bodyPr/>
                    <a:lstStyle/>
                    <a:p>
                      <a:r>
                        <a:rPr lang="en-US" sz="1600" dirty="0"/>
                        <a:t>Check right room</a:t>
                      </a:r>
                    </a:p>
                  </a:txBody>
                  <a:tcPr/>
                </a:tc>
                <a:tc>
                  <a:txBody>
                    <a:bodyPr/>
                    <a:lstStyle/>
                    <a:p>
                      <a:r>
                        <a:rPr lang="en-US" sz="1600" dirty="0"/>
                        <a:t>Door</a:t>
                      </a:r>
                      <a:r>
                        <a:rPr lang="en-US" sz="1600" baseline="0" dirty="0"/>
                        <a:t> open?</a:t>
                      </a:r>
                      <a:endParaRPr lang="en-US" sz="1600" dirty="0"/>
                    </a:p>
                  </a:txBody>
                  <a:tcPr/>
                </a:tc>
                <a:tc>
                  <a:txBody>
                    <a:bodyPr/>
                    <a:lstStyle/>
                    <a:p>
                      <a:r>
                        <a:rPr lang="en-US" sz="1600" dirty="0"/>
                        <a:t>Door unlocked?</a:t>
                      </a:r>
                    </a:p>
                  </a:txBody>
                  <a:tcPr/>
                </a:tc>
                <a:tc>
                  <a:txBody>
                    <a:bodyPr/>
                    <a:lstStyle/>
                    <a:p>
                      <a:r>
                        <a:rPr lang="en-US" sz="1600" dirty="0"/>
                        <a:t>Lights</a:t>
                      </a:r>
                      <a:r>
                        <a:rPr lang="en-US" sz="1600" baseline="0" dirty="0"/>
                        <a:t> on?</a:t>
                      </a:r>
                      <a:endParaRPr lang="en-US" sz="1600" dirty="0"/>
                    </a:p>
                  </a:txBody>
                  <a:tcPr/>
                </a:tc>
                <a:extLst>
                  <a:ext uri="{0D108BD9-81ED-4DB2-BD59-A6C34878D82A}">
                    <a16:rowId xmlns:a16="http://schemas.microsoft.com/office/drawing/2014/main" val="10001"/>
                  </a:ext>
                </a:extLst>
              </a:tr>
              <a:tr h="370840">
                <a:tc>
                  <a:txBody>
                    <a:bodyPr/>
                    <a:lstStyle/>
                    <a:p>
                      <a:r>
                        <a:rPr lang="en-US" sz="1600" dirty="0"/>
                        <a:t>Greet professor</a:t>
                      </a:r>
                    </a:p>
                  </a:txBody>
                  <a:tcPr/>
                </a:tc>
                <a:tc>
                  <a:txBody>
                    <a:bodyPr/>
                    <a:lstStyle/>
                    <a:p>
                      <a:r>
                        <a:rPr lang="en-US" sz="1600" dirty="0"/>
                        <a:t>Greet classmates</a:t>
                      </a:r>
                    </a:p>
                  </a:txBody>
                  <a:tcPr/>
                </a:tc>
                <a:tc>
                  <a:txBody>
                    <a:bodyPr/>
                    <a:lstStyle/>
                    <a:p>
                      <a:r>
                        <a:rPr lang="en-US" sz="1600" dirty="0"/>
                        <a:t>Check seat unoccupied</a:t>
                      </a:r>
                    </a:p>
                  </a:txBody>
                  <a:tcPr/>
                </a:tc>
                <a:tc>
                  <a:txBody>
                    <a:bodyPr/>
                    <a:lstStyle/>
                    <a:p>
                      <a:r>
                        <a:rPr lang="en-US" sz="1600" dirty="0"/>
                        <a:t>Sit down</a:t>
                      </a: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2393413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 calcmode="lin" valueType="num">
                                      <p:cBhvr additive="base">
                                        <p:cTn id="1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5" end="5"/>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anim calcmode="lin" valueType="num">
                                      <p:cBhvr additive="base">
                                        <p:cTn id="1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6" end="6"/>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anim calcmode="lin" valueType="num">
                                      <p:cBhvr additive="base">
                                        <p:cTn id="2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7" end="7"/>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anim calcmode="lin" valueType="num">
                                      <p:cBhvr additive="base">
                                        <p:cTn id="2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974BA0-53C2-4DF2-AB3F-946F2E408512}"/>
              </a:ext>
            </a:extLst>
          </p:cNvPr>
          <p:cNvSpPr>
            <a:spLocks noGrp="1"/>
          </p:cNvSpPr>
          <p:nvPr>
            <p:ph type="title"/>
          </p:nvPr>
        </p:nvSpPr>
        <p:spPr/>
        <p:txBody>
          <a:bodyPr/>
          <a:lstStyle/>
          <a:p>
            <a:r>
              <a:rPr lang="en-US" dirty="0"/>
              <a:t>Functional Decomposition</a:t>
            </a:r>
          </a:p>
        </p:txBody>
      </p:sp>
      <p:sp>
        <p:nvSpPr>
          <p:cNvPr id="3" name="Content Placeholder 2">
            <a:extLst>
              <a:ext uri="{FF2B5EF4-FFF2-40B4-BE49-F238E27FC236}">
                <a16:creationId xmlns:a16="http://schemas.microsoft.com/office/drawing/2014/main" id="{E8D45DE6-B8F1-4499-BB33-6CF02535755C}"/>
              </a:ext>
            </a:extLst>
          </p:cNvPr>
          <p:cNvSpPr>
            <a:spLocks noGrp="1"/>
          </p:cNvSpPr>
          <p:nvPr>
            <p:ph idx="1"/>
          </p:nvPr>
        </p:nvSpPr>
        <p:spPr/>
        <p:txBody>
          <a:bodyPr/>
          <a:lstStyle/>
          <a:p>
            <a:r>
              <a:rPr lang="en-US" dirty="0"/>
              <a:t>We’ll focus on just one single sub-process: “Check right day”</a:t>
            </a:r>
          </a:p>
          <a:p>
            <a:pPr lvl="1"/>
            <a:r>
              <a:rPr lang="en-US" dirty="0"/>
              <a:t>Ignore everything else, detail just the focal process</a:t>
            </a:r>
          </a:p>
          <a:p>
            <a:pPr lvl="1"/>
            <a:r>
              <a:rPr lang="en-US" dirty="0"/>
              <a:t>Identify every single thing that is necessary to accomplish the focal process</a:t>
            </a:r>
          </a:p>
          <a:p>
            <a:pPr lvl="2"/>
            <a:r>
              <a:rPr lang="en-US" dirty="0"/>
              <a:t>In very precise detail</a:t>
            </a:r>
          </a:p>
          <a:p>
            <a:r>
              <a:rPr lang="en-US" dirty="0"/>
              <a:t>“Check right day”</a:t>
            </a:r>
          </a:p>
          <a:p>
            <a:pPr lvl="1"/>
            <a:r>
              <a:rPr lang="en-US" dirty="0"/>
              <a:t>Seems simple, is today Tuesday or Thursday?</a:t>
            </a:r>
          </a:p>
          <a:p>
            <a:pPr lvl="1"/>
            <a:r>
              <a:rPr lang="en-US" dirty="0"/>
              <a:t>Don’t we need to know what semester we’re talking about first?</a:t>
            </a:r>
          </a:p>
          <a:p>
            <a:pPr lvl="1"/>
            <a:r>
              <a:rPr lang="en-US" dirty="0"/>
              <a:t>Don’t we need to check for holidays?</a:t>
            </a:r>
          </a:p>
          <a:p>
            <a:pPr lvl="2"/>
            <a:r>
              <a:rPr lang="en-US" dirty="0"/>
              <a:t>What about snow days?</a:t>
            </a:r>
          </a:p>
        </p:txBody>
      </p:sp>
    </p:spTree>
    <p:extLst>
      <p:ext uri="{BB962C8B-B14F-4D97-AF65-F5344CB8AC3E}">
        <p14:creationId xmlns:p14="http://schemas.microsoft.com/office/powerpoint/2010/main" val="843542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 calcmode="lin" valueType="num">
                                      <p:cBhvr additive="base">
                                        <p:cTn id="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anim calcmode="lin" valueType="num">
                                      <p:cBhvr additive="base">
                                        <p:cTn id="1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anim calcmode="lin" valueType="num">
                                      <p:cBhvr additive="base">
                                        <p:cTn id="1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anim calcmode="lin" valueType="num">
                                      <p:cBhvr additive="base">
                                        <p:cTn id="2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anim calcmode="lin" valueType="num">
                                      <p:cBhvr additive="base">
                                        <p:cTn id="2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F961D-D597-4154-84FB-26B8A664C49A}"/>
              </a:ext>
            </a:extLst>
          </p:cNvPr>
          <p:cNvSpPr>
            <a:spLocks noGrp="1"/>
          </p:cNvSpPr>
          <p:nvPr>
            <p:ph type="title"/>
          </p:nvPr>
        </p:nvSpPr>
        <p:spPr/>
        <p:txBody>
          <a:bodyPr/>
          <a:lstStyle/>
          <a:p>
            <a:r>
              <a:rPr lang="en-US" dirty="0"/>
              <a:t>Functional Decomposition</a:t>
            </a:r>
          </a:p>
        </p:txBody>
      </p:sp>
      <p:sp>
        <p:nvSpPr>
          <p:cNvPr id="3" name="Content Placeholder 2">
            <a:extLst>
              <a:ext uri="{FF2B5EF4-FFF2-40B4-BE49-F238E27FC236}">
                <a16:creationId xmlns:a16="http://schemas.microsoft.com/office/drawing/2014/main" id="{DF4883AC-FE0D-4B6C-8412-414A069B11B5}"/>
              </a:ext>
            </a:extLst>
          </p:cNvPr>
          <p:cNvSpPr>
            <a:spLocks noGrp="1"/>
          </p:cNvSpPr>
          <p:nvPr>
            <p:ph idx="1"/>
          </p:nvPr>
        </p:nvSpPr>
        <p:spPr>
          <a:xfrm>
            <a:off x="838200" y="1825625"/>
            <a:ext cx="6265333" cy="4351338"/>
          </a:xfrm>
        </p:spPr>
        <p:txBody>
          <a:bodyPr/>
          <a:lstStyle/>
          <a:p>
            <a:r>
              <a:rPr lang="en-US" dirty="0"/>
              <a:t>Our simple list isn’t so simple anymore…</a:t>
            </a:r>
          </a:p>
          <a:p>
            <a:pPr lvl="1"/>
            <a:r>
              <a:rPr lang="en-US" dirty="0"/>
              <a:t>“Check right day” becomes:</a:t>
            </a:r>
          </a:p>
          <a:p>
            <a:pPr lvl="2"/>
            <a:r>
              <a:rPr lang="en-US" dirty="0"/>
              <a:t>Get current semester</a:t>
            </a:r>
          </a:p>
          <a:p>
            <a:pPr lvl="3"/>
            <a:r>
              <a:rPr lang="en-US" dirty="0"/>
              <a:t>If summer </a:t>
            </a:r>
            <a:r>
              <a:rPr lang="en-US" dirty="0">
                <a:sym typeface="Wingdings" panose="05000000000000000000" pitchFamily="2" charset="2"/>
              </a:rPr>
              <a:t> check MTWRF</a:t>
            </a:r>
          </a:p>
          <a:p>
            <a:pPr lvl="3"/>
            <a:r>
              <a:rPr lang="en-US" dirty="0">
                <a:sym typeface="Wingdings" panose="05000000000000000000" pitchFamily="2" charset="2"/>
              </a:rPr>
              <a:t>Else if fall  check TR</a:t>
            </a:r>
          </a:p>
          <a:p>
            <a:pPr lvl="3"/>
            <a:r>
              <a:rPr lang="en-US" dirty="0">
                <a:sym typeface="Wingdings" panose="05000000000000000000" pitchFamily="2" charset="2"/>
              </a:rPr>
              <a:t>Else if spring  check MW</a:t>
            </a:r>
          </a:p>
          <a:p>
            <a:pPr lvl="2"/>
            <a:r>
              <a:rPr lang="en-US" dirty="0">
                <a:sym typeface="Wingdings" panose="05000000000000000000" pitchFamily="2" charset="2"/>
              </a:rPr>
              <a:t>Get current date</a:t>
            </a:r>
          </a:p>
          <a:p>
            <a:pPr lvl="3"/>
            <a:r>
              <a:rPr lang="en-US" dirty="0">
                <a:sym typeface="Wingdings" panose="05000000000000000000" pitchFamily="2" charset="2"/>
              </a:rPr>
              <a:t>If holiday  go back home</a:t>
            </a:r>
          </a:p>
          <a:p>
            <a:pPr lvl="3"/>
            <a:r>
              <a:rPr lang="en-US" dirty="0">
                <a:sym typeface="Wingdings" panose="05000000000000000000" pitchFamily="2" charset="2"/>
              </a:rPr>
              <a:t>Else  continue</a:t>
            </a:r>
          </a:p>
          <a:p>
            <a:pPr lvl="2"/>
            <a:r>
              <a:rPr lang="en-US" dirty="0">
                <a:sym typeface="Wingdings" panose="05000000000000000000" pitchFamily="2" charset="2"/>
              </a:rPr>
              <a:t>Check if today is a snow day</a:t>
            </a:r>
          </a:p>
          <a:p>
            <a:pPr lvl="3"/>
            <a:r>
              <a:rPr lang="en-US" dirty="0">
                <a:sym typeface="Wingdings" panose="05000000000000000000" pitchFamily="2" charset="2"/>
              </a:rPr>
              <a:t>If snow day  go back home</a:t>
            </a:r>
          </a:p>
          <a:p>
            <a:pPr lvl="3"/>
            <a:r>
              <a:rPr lang="en-US" dirty="0">
                <a:sym typeface="Wingdings" panose="05000000000000000000" pitchFamily="2" charset="2"/>
              </a:rPr>
              <a:t>Else  continue</a:t>
            </a:r>
            <a:endParaRPr lang="en-US" dirty="0"/>
          </a:p>
        </p:txBody>
      </p:sp>
      <p:sp>
        <p:nvSpPr>
          <p:cNvPr id="4" name="Rectangle: Rounded Corners 3">
            <a:extLst>
              <a:ext uri="{FF2B5EF4-FFF2-40B4-BE49-F238E27FC236}">
                <a16:creationId xmlns:a16="http://schemas.microsoft.com/office/drawing/2014/main" id="{B742C56F-2CD9-4CE1-890A-F809A22806DD}"/>
              </a:ext>
            </a:extLst>
          </p:cNvPr>
          <p:cNvSpPr/>
          <p:nvPr/>
        </p:nvSpPr>
        <p:spPr>
          <a:xfrm>
            <a:off x="7357533" y="1027906"/>
            <a:ext cx="3996267" cy="3592248"/>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This has identified that our program needs some additional processes completely unrelated to coming to class:</a:t>
            </a:r>
          </a:p>
          <a:p>
            <a:pPr algn="ctr"/>
            <a:endParaRPr lang="en-US" dirty="0"/>
          </a:p>
          <a:p>
            <a:pPr marL="342900" indent="-342900" algn="ctr">
              <a:buFont typeface="+mj-lt"/>
              <a:buAutoNum type="arabicPeriod"/>
            </a:pPr>
            <a:r>
              <a:rPr lang="en-US" dirty="0"/>
              <a:t>Determine if today is a holiday</a:t>
            </a:r>
          </a:p>
          <a:p>
            <a:pPr marL="342900" indent="-342900" algn="ctr">
              <a:buFont typeface="+mj-lt"/>
              <a:buAutoNum type="arabicPeriod"/>
            </a:pPr>
            <a:r>
              <a:rPr lang="en-US" dirty="0"/>
              <a:t>Indicate that today is a snow day</a:t>
            </a:r>
          </a:p>
          <a:p>
            <a:pPr algn="ctr"/>
            <a:endParaRPr lang="en-US" dirty="0"/>
          </a:p>
          <a:p>
            <a:pPr algn="ctr"/>
            <a:r>
              <a:rPr lang="en-US" dirty="0"/>
              <a:t>This is why it is an iterative process, you keep going until you have everything fully mapped out and can’t come up with any thing else</a:t>
            </a:r>
          </a:p>
        </p:txBody>
      </p:sp>
      <p:sp>
        <p:nvSpPr>
          <p:cNvPr id="5" name="Rectangle: Rounded Corners 4">
            <a:extLst>
              <a:ext uri="{FF2B5EF4-FFF2-40B4-BE49-F238E27FC236}">
                <a16:creationId xmlns:a16="http://schemas.microsoft.com/office/drawing/2014/main" id="{92EA928A-2DE3-4DC8-A2FB-2E2AA2EADB01}"/>
              </a:ext>
            </a:extLst>
          </p:cNvPr>
          <p:cNvSpPr/>
          <p:nvPr/>
        </p:nvSpPr>
        <p:spPr>
          <a:xfrm>
            <a:off x="5664201" y="4851400"/>
            <a:ext cx="5689600" cy="978694"/>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How do we know we have “everything”?</a:t>
            </a:r>
          </a:p>
          <a:p>
            <a:pPr algn="ctr"/>
            <a:endParaRPr lang="en-US" dirty="0"/>
          </a:p>
          <a:p>
            <a:pPr algn="ctr"/>
            <a:r>
              <a:rPr lang="en-US" dirty="0"/>
              <a:t>Experience and/or ask the business users! </a:t>
            </a:r>
            <a:r>
              <a:rPr lang="en-US" b="1" i="1" dirty="0">
                <a:solidFill>
                  <a:srgbClr val="FFFF00"/>
                </a:solidFill>
              </a:rPr>
              <a:t>Never assume!</a:t>
            </a:r>
          </a:p>
        </p:txBody>
      </p:sp>
    </p:spTree>
    <p:extLst>
      <p:ext uri="{BB962C8B-B14F-4D97-AF65-F5344CB8AC3E}">
        <p14:creationId xmlns:p14="http://schemas.microsoft.com/office/powerpoint/2010/main" val="2769099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 calcmode="lin" valueType="num">
                                      <p:cBhvr additive="base">
                                        <p:cTn id="13"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6FAF16-5CE3-488D-B519-44EB79C57B36}"/>
              </a:ext>
            </a:extLst>
          </p:cNvPr>
          <p:cNvSpPr>
            <a:spLocks noGrp="1"/>
          </p:cNvSpPr>
          <p:nvPr>
            <p:ph type="title"/>
          </p:nvPr>
        </p:nvSpPr>
        <p:spPr/>
        <p:txBody>
          <a:bodyPr/>
          <a:lstStyle/>
          <a:p>
            <a:r>
              <a:rPr lang="en-US" dirty="0"/>
              <a:t>Functional Decomposition</a:t>
            </a:r>
          </a:p>
        </p:txBody>
      </p:sp>
      <p:sp>
        <p:nvSpPr>
          <p:cNvPr id="3" name="Content Placeholder 2">
            <a:extLst>
              <a:ext uri="{FF2B5EF4-FFF2-40B4-BE49-F238E27FC236}">
                <a16:creationId xmlns:a16="http://schemas.microsoft.com/office/drawing/2014/main" id="{B4625F9B-78AC-419F-B936-5108B13900DD}"/>
              </a:ext>
            </a:extLst>
          </p:cNvPr>
          <p:cNvSpPr>
            <a:spLocks noGrp="1"/>
          </p:cNvSpPr>
          <p:nvPr>
            <p:ph idx="1"/>
          </p:nvPr>
        </p:nvSpPr>
        <p:spPr/>
        <p:txBody>
          <a:bodyPr/>
          <a:lstStyle/>
          <a:p>
            <a:r>
              <a:rPr lang="en-US" dirty="0"/>
              <a:t>Once it is time to code, we don’t just create methods out of the main processes</a:t>
            </a:r>
          </a:p>
          <a:p>
            <a:pPr lvl="1"/>
            <a:r>
              <a:rPr lang="en-US" dirty="0"/>
              <a:t>A method should perform one single thing, and do that well</a:t>
            </a:r>
          </a:p>
          <a:p>
            <a:pPr lvl="2"/>
            <a:r>
              <a:rPr lang="en-US" dirty="0" err="1"/>
              <a:t>calculateCheckValues</a:t>
            </a:r>
            <a:r>
              <a:rPr lang="en-US" dirty="0"/>
              <a:t>()</a:t>
            </a:r>
          </a:p>
          <a:p>
            <a:pPr lvl="2"/>
            <a:r>
              <a:rPr lang="en-US" dirty="0" err="1"/>
              <a:t>printChecks</a:t>
            </a:r>
            <a:r>
              <a:rPr lang="en-US" dirty="0"/>
              <a:t>()</a:t>
            </a:r>
          </a:p>
          <a:p>
            <a:pPr lvl="1"/>
            <a:r>
              <a:rPr lang="en-US" dirty="0"/>
              <a:t>Method names should be easy to create based upon the one single thing that it is supposed to do</a:t>
            </a:r>
          </a:p>
          <a:p>
            <a:pPr lvl="2"/>
            <a:r>
              <a:rPr lang="en-US" dirty="0"/>
              <a:t>A method with a lengthy name is likely performing two or more things</a:t>
            </a:r>
          </a:p>
          <a:p>
            <a:pPr lvl="3"/>
            <a:r>
              <a:rPr lang="en-US" dirty="0" err="1"/>
              <a:t>calculateCheckValuesAndPrint</a:t>
            </a:r>
            <a:r>
              <a:rPr lang="en-US" dirty="0"/>
              <a:t>()</a:t>
            </a:r>
          </a:p>
          <a:p>
            <a:pPr lvl="3"/>
            <a:r>
              <a:rPr lang="en-US" dirty="0"/>
              <a:t>Decompose it!</a:t>
            </a:r>
          </a:p>
          <a:p>
            <a:pPr lvl="1"/>
            <a:r>
              <a:rPr lang="en-US" dirty="0"/>
              <a:t>The result will likely seem very confusing until you get used to it…</a:t>
            </a:r>
          </a:p>
          <a:p>
            <a:pPr lvl="2"/>
            <a:r>
              <a:rPr lang="en-US" dirty="0"/>
              <a:t>Learn to read code, trace the logic, and understand its purpose</a:t>
            </a:r>
          </a:p>
        </p:txBody>
      </p:sp>
    </p:spTree>
    <p:extLst>
      <p:ext uri="{BB962C8B-B14F-4D97-AF65-F5344CB8AC3E}">
        <p14:creationId xmlns:p14="http://schemas.microsoft.com/office/powerpoint/2010/main" val="6190200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 calcmode="lin" valueType="num">
                                      <p:cBhvr additive="base">
                                        <p:cTn id="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anim calcmode="lin" valueType="num">
                                      <p:cBhvr additive="base">
                                        <p:cTn id="1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5" end="5"/>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anim calcmode="lin" valueType="num">
                                      <p:cBhvr additive="base">
                                        <p:cTn id="1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6" end="6"/>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anim calcmode="lin" valueType="num">
                                      <p:cBhvr additive="base">
                                        <p:cTn id="1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anim calcmode="lin" valueType="num">
                                      <p:cBhvr additive="base">
                                        <p:cTn id="2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8" end="8"/>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anim calcmode="lin" valueType="num">
                                      <p:cBhvr additive="base">
                                        <p:cTn id="29"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EEF4E-B569-4D85-ACF0-1B48EE23F2BF}"/>
              </a:ext>
            </a:extLst>
          </p:cNvPr>
          <p:cNvSpPr>
            <a:spLocks noGrp="1"/>
          </p:cNvSpPr>
          <p:nvPr>
            <p:ph type="title"/>
          </p:nvPr>
        </p:nvSpPr>
        <p:spPr>
          <a:xfrm>
            <a:off x="838200" y="0"/>
            <a:ext cx="10515600" cy="1325563"/>
          </a:xfrm>
        </p:spPr>
        <p:txBody>
          <a:bodyPr/>
          <a:lstStyle/>
          <a:p>
            <a:r>
              <a:rPr lang="en-US" dirty="0"/>
              <a:t>Functional Decomposition</a:t>
            </a:r>
          </a:p>
        </p:txBody>
      </p:sp>
      <p:sp>
        <p:nvSpPr>
          <p:cNvPr id="4" name="TextBox 3">
            <a:extLst>
              <a:ext uri="{FF2B5EF4-FFF2-40B4-BE49-F238E27FC236}">
                <a16:creationId xmlns:a16="http://schemas.microsoft.com/office/drawing/2014/main" id="{10362F83-2E8A-4EBA-82BA-68B80DB2E3C0}"/>
              </a:ext>
            </a:extLst>
          </p:cNvPr>
          <p:cNvSpPr txBox="1"/>
          <p:nvPr/>
        </p:nvSpPr>
        <p:spPr>
          <a:xfrm>
            <a:off x="838200" y="1368395"/>
            <a:ext cx="3539067" cy="4708981"/>
          </a:xfrm>
          <a:prstGeom prst="rect">
            <a:avLst/>
          </a:prstGeom>
          <a:noFill/>
          <a:ln>
            <a:solidFill>
              <a:schemeClr val="accent1"/>
            </a:solidFill>
          </a:ln>
        </p:spPr>
        <p:txBody>
          <a:bodyPr wrap="square" rtlCol="0">
            <a:spAutoFit/>
          </a:bodyPr>
          <a:lstStyle/>
          <a:p>
            <a:r>
              <a:rPr lang="en-US" sz="1200" dirty="0"/>
              <a:t>package </a:t>
            </a:r>
            <a:r>
              <a:rPr lang="en-US" sz="1200" dirty="0" smtClean="0"/>
              <a:t>class11;</a:t>
            </a:r>
            <a:endParaRPr lang="en-US" sz="1200" dirty="0"/>
          </a:p>
          <a:p>
            <a:endParaRPr lang="en-US" sz="1200" dirty="0"/>
          </a:p>
          <a:p>
            <a:r>
              <a:rPr lang="en-US" sz="1200" dirty="0"/>
              <a:t>public class </a:t>
            </a:r>
            <a:r>
              <a:rPr lang="en-US" sz="1200" dirty="0" err="1"/>
              <a:t>GoToClass</a:t>
            </a:r>
            <a:r>
              <a:rPr lang="en-US" sz="1200" dirty="0"/>
              <a:t> {</a:t>
            </a:r>
          </a:p>
          <a:p>
            <a:endParaRPr lang="en-US" sz="1200" dirty="0"/>
          </a:p>
          <a:p>
            <a:r>
              <a:rPr lang="nb-NO" sz="1200" dirty="0"/>
              <a:t>private enum Semester { SUMMER, FALL, SPRING };</a:t>
            </a:r>
          </a:p>
          <a:p>
            <a:endParaRPr lang="en-US" sz="1200" dirty="0"/>
          </a:p>
          <a:p>
            <a:r>
              <a:rPr lang="en-US" sz="1200" dirty="0"/>
              <a:t>private static Semester </a:t>
            </a:r>
            <a:r>
              <a:rPr lang="en-US" sz="1200" dirty="0" err="1"/>
              <a:t>getCurrentSemester</a:t>
            </a:r>
            <a:r>
              <a:rPr lang="en-US" sz="1200" dirty="0"/>
              <a:t>() {</a:t>
            </a:r>
          </a:p>
          <a:p>
            <a:pPr lvl="1"/>
            <a:r>
              <a:rPr lang="en-US" sz="1200" dirty="0"/>
              <a:t>return </a:t>
            </a:r>
            <a:r>
              <a:rPr lang="en-US" sz="1200" dirty="0" err="1"/>
              <a:t>Semester.FALL</a:t>
            </a:r>
            <a:r>
              <a:rPr lang="en-US" sz="1200" dirty="0"/>
              <a:t>;</a:t>
            </a:r>
          </a:p>
          <a:p>
            <a:r>
              <a:rPr lang="en-US" sz="1200" dirty="0"/>
              <a:t>} // end </a:t>
            </a:r>
            <a:r>
              <a:rPr lang="en-US" sz="1200" dirty="0" err="1"/>
              <a:t>getCurrentSemester</a:t>
            </a:r>
            <a:endParaRPr lang="en-US" sz="1200" dirty="0"/>
          </a:p>
          <a:p>
            <a:endParaRPr lang="en-US" sz="1200" dirty="0"/>
          </a:p>
          <a:p>
            <a:r>
              <a:rPr lang="en-US" sz="1200" dirty="0"/>
              <a:t>private static </a:t>
            </a:r>
            <a:r>
              <a:rPr lang="en-US" sz="1200" dirty="0" err="1"/>
              <a:t>boolean</a:t>
            </a:r>
            <a:r>
              <a:rPr lang="en-US" sz="1200" dirty="0"/>
              <a:t> </a:t>
            </a:r>
            <a:r>
              <a:rPr lang="en-US" sz="1200" dirty="0" err="1"/>
              <a:t>isSnowDay</a:t>
            </a:r>
            <a:r>
              <a:rPr lang="en-US" sz="1200" dirty="0"/>
              <a:t>() {</a:t>
            </a:r>
          </a:p>
          <a:p>
            <a:pPr lvl="1"/>
            <a:r>
              <a:rPr lang="en-US" sz="1200" dirty="0"/>
              <a:t>return false;</a:t>
            </a:r>
          </a:p>
          <a:p>
            <a:r>
              <a:rPr lang="en-US" sz="1200" dirty="0"/>
              <a:t>} // end </a:t>
            </a:r>
            <a:r>
              <a:rPr lang="en-US" sz="1200" dirty="0" err="1"/>
              <a:t>isSnowDay</a:t>
            </a:r>
            <a:endParaRPr lang="en-US" sz="1200" dirty="0"/>
          </a:p>
          <a:p>
            <a:endParaRPr lang="en-US" sz="1200" dirty="0"/>
          </a:p>
          <a:p>
            <a:r>
              <a:rPr lang="en-US" sz="1200" dirty="0"/>
              <a:t>private static void </a:t>
            </a:r>
            <a:r>
              <a:rPr lang="en-US" sz="1200" dirty="0" err="1"/>
              <a:t>goClass</a:t>
            </a:r>
            <a:r>
              <a:rPr lang="en-US" sz="1200" dirty="0"/>
              <a:t>() {</a:t>
            </a:r>
          </a:p>
          <a:p>
            <a:pPr lvl="1"/>
            <a:r>
              <a:rPr lang="en-US" sz="1200" dirty="0"/>
              <a:t>if (!</a:t>
            </a:r>
            <a:r>
              <a:rPr lang="en-US" sz="1200" dirty="0" err="1"/>
              <a:t>isSnowDay</a:t>
            </a:r>
            <a:r>
              <a:rPr lang="en-US" sz="1200" dirty="0"/>
              <a:t>()) {</a:t>
            </a:r>
          </a:p>
          <a:p>
            <a:pPr lvl="2"/>
            <a:r>
              <a:rPr lang="en-US" sz="1200" dirty="0" err="1"/>
              <a:t>System.out.println</a:t>
            </a:r>
            <a:r>
              <a:rPr lang="en-US" sz="1200" dirty="0"/>
              <a:t>("Get to class!");</a:t>
            </a:r>
          </a:p>
          <a:p>
            <a:pPr lvl="1"/>
            <a:r>
              <a:rPr lang="en-US" sz="1200" dirty="0"/>
              <a:t>} else {</a:t>
            </a:r>
          </a:p>
          <a:p>
            <a:pPr lvl="2"/>
            <a:r>
              <a:rPr lang="en-US" sz="1200" dirty="0" err="1"/>
              <a:t>goHome</a:t>
            </a:r>
            <a:r>
              <a:rPr lang="en-US" sz="1200" dirty="0"/>
              <a:t>();</a:t>
            </a:r>
          </a:p>
          <a:p>
            <a:pPr lvl="1"/>
            <a:r>
              <a:rPr lang="en-US" sz="1200" dirty="0"/>
              <a:t>} // end else</a:t>
            </a:r>
          </a:p>
          <a:p>
            <a:r>
              <a:rPr lang="en-US" sz="1200" dirty="0"/>
              <a:t>} // end </a:t>
            </a:r>
            <a:r>
              <a:rPr lang="en-US" sz="1200" dirty="0" err="1"/>
              <a:t>goClass</a:t>
            </a:r>
            <a:endParaRPr lang="en-US" sz="1200" dirty="0"/>
          </a:p>
          <a:p>
            <a:endParaRPr lang="en-US" sz="1200" dirty="0"/>
          </a:p>
          <a:p>
            <a:r>
              <a:rPr lang="en-US" sz="1200" dirty="0"/>
              <a:t>private static void </a:t>
            </a:r>
            <a:r>
              <a:rPr lang="en-US" sz="1200" dirty="0" err="1"/>
              <a:t>goHome</a:t>
            </a:r>
            <a:r>
              <a:rPr lang="en-US" sz="1200" dirty="0"/>
              <a:t>() {</a:t>
            </a:r>
          </a:p>
          <a:p>
            <a:pPr lvl="1"/>
            <a:r>
              <a:rPr lang="en-US" sz="1200" dirty="0" err="1"/>
              <a:t>System.out.println</a:t>
            </a:r>
            <a:r>
              <a:rPr lang="en-US" sz="1200" dirty="0"/>
              <a:t>("Go back home!");</a:t>
            </a:r>
          </a:p>
          <a:p>
            <a:r>
              <a:rPr lang="en-US" sz="1200" dirty="0"/>
              <a:t>} // end </a:t>
            </a:r>
            <a:r>
              <a:rPr lang="en-US" sz="1200" dirty="0" err="1"/>
              <a:t>goHome</a:t>
            </a:r>
            <a:endParaRPr lang="en-US" sz="1200" dirty="0"/>
          </a:p>
        </p:txBody>
      </p:sp>
      <p:sp>
        <p:nvSpPr>
          <p:cNvPr id="5" name="TextBox 4">
            <a:extLst>
              <a:ext uri="{FF2B5EF4-FFF2-40B4-BE49-F238E27FC236}">
                <a16:creationId xmlns:a16="http://schemas.microsoft.com/office/drawing/2014/main" id="{083229FB-3234-4CD1-8672-BA21F3C6EE42}"/>
              </a:ext>
            </a:extLst>
          </p:cNvPr>
          <p:cNvSpPr txBox="1"/>
          <p:nvPr/>
        </p:nvSpPr>
        <p:spPr>
          <a:xfrm>
            <a:off x="4572001" y="999062"/>
            <a:ext cx="5684954" cy="5447645"/>
          </a:xfrm>
          <a:prstGeom prst="rect">
            <a:avLst/>
          </a:prstGeom>
          <a:noFill/>
          <a:ln>
            <a:solidFill>
              <a:schemeClr val="accent1"/>
            </a:solidFill>
          </a:ln>
        </p:spPr>
        <p:txBody>
          <a:bodyPr wrap="none" rtlCol="0">
            <a:spAutoFit/>
          </a:bodyPr>
          <a:lstStyle/>
          <a:p>
            <a:r>
              <a:rPr lang="en-US" sz="1200" dirty="0"/>
              <a:t>private static void </a:t>
            </a:r>
            <a:r>
              <a:rPr lang="en-US" sz="1200" dirty="0" err="1"/>
              <a:t>checkRightDay</a:t>
            </a:r>
            <a:r>
              <a:rPr lang="en-US" sz="1200" dirty="0"/>
              <a:t>() {</a:t>
            </a:r>
          </a:p>
          <a:p>
            <a:pPr lvl="1"/>
            <a:r>
              <a:rPr lang="en-US" sz="1200" dirty="0"/>
              <a:t>// 1 = Sunday ... 7 = Saturday</a:t>
            </a:r>
          </a:p>
          <a:p>
            <a:pPr lvl="1"/>
            <a:r>
              <a:rPr lang="en-US" sz="1200" dirty="0" err="1"/>
              <a:t>int</a:t>
            </a:r>
            <a:r>
              <a:rPr lang="en-US" sz="1200" dirty="0"/>
              <a:t> today = </a:t>
            </a:r>
            <a:r>
              <a:rPr lang="en-US" sz="1200" dirty="0" err="1"/>
              <a:t>java.util.Calendar.getInstance</a:t>
            </a:r>
            <a:r>
              <a:rPr lang="en-US" sz="1200" dirty="0"/>
              <a:t>().get(</a:t>
            </a:r>
            <a:r>
              <a:rPr lang="en-US" sz="1200" dirty="0" err="1"/>
              <a:t>java.util.Calendar.DAY_OF_WEEK</a:t>
            </a:r>
            <a:r>
              <a:rPr lang="en-US" sz="1200" dirty="0"/>
              <a:t>);</a:t>
            </a:r>
          </a:p>
          <a:p>
            <a:pPr lvl="1"/>
            <a:r>
              <a:rPr lang="en-US" sz="1200" dirty="0"/>
              <a:t>Semester now = </a:t>
            </a:r>
            <a:r>
              <a:rPr lang="en-US" sz="1200" dirty="0" err="1"/>
              <a:t>getCurrentSemester</a:t>
            </a:r>
            <a:r>
              <a:rPr lang="en-US" sz="1200" dirty="0"/>
              <a:t>();</a:t>
            </a:r>
          </a:p>
          <a:p>
            <a:pPr lvl="1"/>
            <a:r>
              <a:rPr lang="en-US" sz="1200" dirty="0"/>
              <a:t>if (now == </a:t>
            </a:r>
            <a:r>
              <a:rPr lang="en-US" sz="1200" dirty="0" err="1"/>
              <a:t>Semester.FALL</a:t>
            </a:r>
            <a:r>
              <a:rPr lang="en-US" sz="1200" dirty="0"/>
              <a:t>) {</a:t>
            </a:r>
          </a:p>
          <a:p>
            <a:pPr lvl="2"/>
            <a:r>
              <a:rPr lang="en-US" sz="1200" dirty="0"/>
              <a:t>if (today == 3 || today == 5) {</a:t>
            </a:r>
          </a:p>
          <a:p>
            <a:pPr lvl="3"/>
            <a:r>
              <a:rPr lang="en-US" sz="1200" dirty="0" err="1"/>
              <a:t>goClass</a:t>
            </a:r>
            <a:r>
              <a:rPr lang="en-US" sz="1200" dirty="0"/>
              <a:t>();</a:t>
            </a:r>
          </a:p>
          <a:p>
            <a:pPr lvl="2"/>
            <a:r>
              <a:rPr lang="en-US" sz="1200" dirty="0"/>
              <a:t>} else {</a:t>
            </a:r>
          </a:p>
          <a:p>
            <a:pPr lvl="3"/>
            <a:r>
              <a:rPr lang="en-US" sz="1200" dirty="0" err="1"/>
              <a:t>goHome</a:t>
            </a:r>
            <a:r>
              <a:rPr lang="en-US" sz="1200" dirty="0"/>
              <a:t>();</a:t>
            </a:r>
          </a:p>
          <a:p>
            <a:pPr lvl="2"/>
            <a:r>
              <a:rPr lang="en-US" sz="1200" dirty="0"/>
              <a:t>} // end else</a:t>
            </a:r>
          </a:p>
          <a:p>
            <a:pPr lvl="1"/>
            <a:r>
              <a:rPr lang="en-US" sz="1200" dirty="0"/>
              <a:t>} else if (now == </a:t>
            </a:r>
            <a:r>
              <a:rPr lang="en-US" sz="1200" dirty="0" err="1"/>
              <a:t>Semester.SPRING</a:t>
            </a:r>
            <a:r>
              <a:rPr lang="en-US" sz="1200" dirty="0"/>
              <a:t>) {</a:t>
            </a:r>
          </a:p>
          <a:p>
            <a:pPr lvl="2"/>
            <a:r>
              <a:rPr lang="en-US" sz="1200" dirty="0"/>
              <a:t>if (today == 2 || today == 4) {</a:t>
            </a:r>
          </a:p>
          <a:p>
            <a:pPr lvl="3"/>
            <a:r>
              <a:rPr lang="en-US" sz="1200" dirty="0" err="1"/>
              <a:t>goClass</a:t>
            </a:r>
            <a:r>
              <a:rPr lang="en-US" sz="1200" dirty="0"/>
              <a:t>();</a:t>
            </a:r>
          </a:p>
          <a:p>
            <a:pPr lvl="2"/>
            <a:r>
              <a:rPr lang="en-US" sz="1200" dirty="0"/>
              <a:t>} else {</a:t>
            </a:r>
          </a:p>
          <a:p>
            <a:pPr lvl="3"/>
            <a:r>
              <a:rPr lang="en-US" sz="1200" dirty="0" err="1"/>
              <a:t>goHome</a:t>
            </a:r>
            <a:r>
              <a:rPr lang="en-US" sz="1200" dirty="0"/>
              <a:t>();</a:t>
            </a:r>
          </a:p>
          <a:p>
            <a:pPr lvl="2"/>
            <a:r>
              <a:rPr lang="en-US" sz="1200" dirty="0"/>
              <a:t>} // end else</a:t>
            </a:r>
          </a:p>
          <a:p>
            <a:pPr lvl="1"/>
            <a:r>
              <a:rPr lang="en-US" sz="1200" dirty="0"/>
              <a:t>} else if (now == </a:t>
            </a:r>
            <a:r>
              <a:rPr lang="en-US" sz="1200" dirty="0" err="1"/>
              <a:t>Semester.SUMMER</a:t>
            </a:r>
            <a:r>
              <a:rPr lang="en-US" sz="1200" dirty="0"/>
              <a:t>) {</a:t>
            </a:r>
          </a:p>
          <a:p>
            <a:pPr lvl="2"/>
            <a:r>
              <a:rPr lang="en-US" sz="1200" dirty="0"/>
              <a:t>if (today == 2 || today == 3 || today == 4 || today == 5 || today == 6) {</a:t>
            </a:r>
          </a:p>
          <a:p>
            <a:pPr lvl="3"/>
            <a:r>
              <a:rPr lang="en-US" sz="1200" dirty="0" err="1"/>
              <a:t>goClass</a:t>
            </a:r>
            <a:r>
              <a:rPr lang="en-US" sz="1200" dirty="0"/>
              <a:t>();</a:t>
            </a:r>
          </a:p>
          <a:p>
            <a:pPr lvl="2"/>
            <a:r>
              <a:rPr lang="en-US" sz="1200" dirty="0"/>
              <a:t>} else {</a:t>
            </a:r>
          </a:p>
          <a:p>
            <a:pPr lvl="3"/>
            <a:r>
              <a:rPr lang="en-US" sz="1200" dirty="0" err="1"/>
              <a:t>goHome</a:t>
            </a:r>
            <a:r>
              <a:rPr lang="en-US" sz="1200" dirty="0"/>
              <a:t>();</a:t>
            </a:r>
          </a:p>
          <a:p>
            <a:pPr lvl="2"/>
            <a:r>
              <a:rPr lang="en-US" sz="1200" dirty="0"/>
              <a:t>} // end else</a:t>
            </a:r>
          </a:p>
          <a:p>
            <a:pPr lvl="1"/>
            <a:r>
              <a:rPr lang="en-US" sz="1200" dirty="0"/>
              <a:t>} // end else if</a:t>
            </a:r>
          </a:p>
          <a:p>
            <a:r>
              <a:rPr lang="en-US" sz="1200" dirty="0"/>
              <a:t>} // end </a:t>
            </a:r>
            <a:r>
              <a:rPr lang="en-US" sz="1200" dirty="0" err="1"/>
              <a:t>checkRightDay</a:t>
            </a:r>
            <a:endParaRPr lang="en-US" sz="1200" dirty="0"/>
          </a:p>
          <a:p>
            <a:pPr lvl="1"/>
            <a:endParaRPr lang="en-US" sz="1200" dirty="0"/>
          </a:p>
          <a:p>
            <a:r>
              <a:rPr lang="en-US" sz="1200" dirty="0"/>
              <a:t>public static void main(String[] </a:t>
            </a:r>
            <a:r>
              <a:rPr lang="en-US" sz="1200" dirty="0" err="1"/>
              <a:t>args</a:t>
            </a:r>
            <a:r>
              <a:rPr lang="en-US" sz="1200" dirty="0"/>
              <a:t>) {</a:t>
            </a:r>
          </a:p>
          <a:p>
            <a:pPr lvl="1"/>
            <a:r>
              <a:rPr lang="en-US" sz="1200" dirty="0" err="1"/>
              <a:t>checkRightDay</a:t>
            </a:r>
            <a:r>
              <a:rPr lang="en-US" sz="1200" dirty="0"/>
              <a:t>();</a:t>
            </a:r>
          </a:p>
          <a:p>
            <a:r>
              <a:rPr lang="en-US" sz="1200" dirty="0"/>
              <a:t>} // end main</a:t>
            </a:r>
          </a:p>
          <a:p>
            <a:r>
              <a:rPr lang="en-US" sz="1200" dirty="0"/>
              <a:t>} // end </a:t>
            </a:r>
            <a:r>
              <a:rPr lang="en-US" sz="1200" dirty="0" err="1"/>
              <a:t>GoToClass</a:t>
            </a:r>
            <a:endParaRPr lang="en-US" sz="1200" dirty="0"/>
          </a:p>
        </p:txBody>
      </p:sp>
      <p:sp>
        <p:nvSpPr>
          <p:cNvPr id="6" name="Rectangle: Rounded Corners 5">
            <a:extLst>
              <a:ext uri="{FF2B5EF4-FFF2-40B4-BE49-F238E27FC236}">
                <a16:creationId xmlns:a16="http://schemas.microsoft.com/office/drawing/2014/main" id="{F891DC55-3B5D-42E2-BFE6-C868F66CA822}"/>
              </a:ext>
            </a:extLst>
          </p:cNvPr>
          <p:cNvSpPr/>
          <p:nvPr/>
        </p:nvSpPr>
        <p:spPr>
          <a:xfrm>
            <a:off x="7645400" y="411293"/>
            <a:ext cx="3327400" cy="73170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These are 2 parts of one class, split simply to fit on a slide</a:t>
            </a:r>
          </a:p>
        </p:txBody>
      </p:sp>
    </p:spTree>
    <p:extLst>
      <p:ext uri="{BB962C8B-B14F-4D97-AF65-F5344CB8AC3E}">
        <p14:creationId xmlns:p14="http://schemas.microsoft.com/office/powerpoint/2010/main" val="65912047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995BE4-A1B0-42E0-A00E-7F3FB46BF4CC}"/>
              </a:ext>
            </a:extLst>
          </p:cNvPr>
          <p:cNvSpPr>
            <a:spLocks noGrp="1"/>
          </p:cNvSpPr>
          <p:nvPr>
            <p:ph type="title"/>
          </p:nvPr>
        </p:nvSpPr>
        <p:spPr/>
        <p:txBody>
          <a:bodyPr/>
          <a:lstStyle/>
          <a:p>
            <a:r>
              <a:rPr lang="en-US"/>
              <a:t>Questions?</a:t>
            </a:r>
          </a:p>
        </p:txBody>
      </p:sp>
      <p:sp>
        <p:nvSpPr>
          <p:cNvPr id="3" name="Content Placeholder 2">
            <a:extLst>
              <a:ext uri="{FF2B5EF4-FFF2-40B4-BE49-F238E27FC236}">
                <a16:creationId xmlns:a16="http://schemas.microsoft.com/office/drawing/2014/main" id="{A8D00EFF-3386-4C54-A9C5-EC859B861366}"/>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90390575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ECD7FE-0781-46CF-A37B-23521C5D6439}"/>
              </a:ext>
            </a:extLst>
          </p:cNvPr>
          <p:cNvSpPr>
            <a:spLocks noGrp="1"/>
          </p:cNvSpPr>
          <p:nvPr>
            <p:ph type="title"/>
          </p:nvPr>
        </p:nvSpPr>
        <p:spPr/>
        <p:txBody>
          <a:bodyPr/>
          <a:lstStyle/>
          <a:p>
            <a:r>
              <a:rPr lang="en-US" dirty="0"/>
              <a:t>Multiple parameters</a:t>
            </a:r>
          </a:p>
        </p:txBody>
      </p:sp>
      <p:sp>
        <p:nvSpPr>
          <p:cNvPr id="3" name="Content Placeholder 2">
            <a:extLst>
              <a:ext uri="{FF2B5EF4-FFF2-40B4-BE49-F238E27FC236}">
                <a16:creationId xmlns:a16="http://schemas.microsoft.com/office/drawing/2014/main" id="{124364DF-35F1-4EB5-93BC-F4F0D11E0033}"/>
              </a:ext>
            </a:extLst>
          </p:cNvPr>
          <p:cNvSpPr>
            <a:spLocks noGrp="1"/>
          </p:cNvSpPr>
          <p:nvPr>
            <p:ph idx="1"/>
          </p:nvPr>
        </p:nvSpPr>
        <p:spPr/>
        <p:txBody>
          <a:bodyPr/>
          <a:lstStyle/>
          <a:p>
            <a:r>
              <a:rPr lang="en-US" dirty="0"/>
              <a:t>We’ve already worked with methods with multiple parameters</a:t>
            </a:r>
          </a:p>
          <a:p>
            <a:pPr lvl="1"/>
            <a:r>
              <a:rPr lang="en-US" dirty="0"/>
              <a:t>(HW2) Student class constructor that had first and last name</a:t>
            </a:r>
          </a:p>
          <a:p>
            <a:r>
              <a:rPr lang="en-US" dirty="0"/>
              <a:t>This ability is not limited to just a </a:t>
            </a:r>
            <a:r>
              <a:rPr lang="en-US" dirty="0" err="1"/>
              <a:t>ctor</a:t>
            </a:r>
            <a:endParaRPr lang="en-US" dirty="0"/>
          </a:p>
          <a:p>
            <a:pPr lvl="1"/>
            <a:r>
              <a:rPr lang="en-US" dirty="0"/>
              <a:t>Any method can have any number of defined parameters</a:t>
            </a:r>
          </a:p>
          <a:p>
            <a:pPr lvl="1"/>
            <a:r>
              <a:rPr lang="en-US" dirty="0"/>
              <a:t>This is different than passing a single parameter with multiple elements</a:t>
            </a:r>
          </a:p>
          <a:p>
            <a:pPr lvl="2"/>
            <a:r>
              <a:rPr lang="en-US" dirty="0"/>
              <a:t>e.g. List/</a:t>
            </a:r>
            <a:r>
              <a:rPr lang="en-US" dirty="0" err="1"/>
              <a:t>ArrayList</a:t>
            </a:r>
            <a:r>
              <a:rPr lang="en-US" dirty="0"/>
              <a:t> like we did with SA2</a:t>
            </a:r>
          </a:p>
          <a:p>
            <a:pPr lvl="1"/>
            <a:r>
              <a:rPr lang="en-US" dirty="0"/>
              <a:t>We’re declaring as many individual variables as is necessary for the method to function</a:t>
            </a:r>
          </a:p>
          <a:p>
            <a:pPr lvl="2"/>
            <a:r>
              <a:rPr lang="en-US" dirty="0"/>
              <a:t>The parameter data types can be anything, including </a:t>
            </a:r>
            <a:r>
              <a:rPr lang="en-US" dirty="0" err="1"/>
              <a:t>ArrayList</a:t>
            </a:r>
            <a:r>
              <a:rPr lang="en-US" dirty="0"/>
              <a:t> or any other data structure</a:t>
            </a:r>
          </a:p>
        </p:txBody>
      </p:sp>
      <p:pic>
        <p:nvPicPr>
          <p:cNvPr id="4" name="Picture 3">
            <a:extLst>
              <a:ext uri="{FF2B5EF4-FFF2-40B4-BE49-F238E27FC236}">
                <a16:creationId xmlns:a16="http://schemas.microsoft.com/office/drawing/2014/main" id="{739619DC-85F0-4003-89B1-723D183054E4}"/>
              </a:ext>
            </a:extLst>
          </p:cNvPr>
          <p:cNvPicPr>
            <a:picLocks noChangeAspect="1"/>
          </p:cNvPicPr>
          <p:nvPr/>
        </p:nvPicPr>
        <p:blipFill>
          <a:blip r:embed="rId2"/>
          <a:stretch>
            <a:fillRect/>
          </a:stretch>
        </p:blipFill>
        <p:spPr>
          <a:xfrm>
            <a:off x="6597650" y="474532"/>
            <a:ext cx="4756150" cy="711200"/>
          </a:xfrm>
          <a:prstGeom prst="rect">
            <a:avLst/>
          </a:prstGeom>
          <a:ln>
            <a:solidFill>
              <a:schemeClr val="accent1"/>
            </a:solidFill>
          </a:ln>
        </p:spPr>
      </p:pic>
      <p:pic>
        <p:nvPicPr>
          <p:cNvPr id="5" name="Picture 4">
            <a:extLst>
              <a:ext uri="{FF2B5EF4-FFF2-40B4-BE49-F238E27FC236}">
                <a16:creationId xmlns:a16="http://schemas.microsoft.com/office/drawing/2014/main" id="{C00EBA7A-CB7F-43EC-A187-B5D7BF2557E5}"/>
              </a:ext>
            </a:extLst>
          </p:cNvPr>
          <p:cNvPicPr>
            <a:picLocks noChangeAspect="1"/>
          </p:cNvPicPr>
          <p:nvPr/>
        </p:nvPicPr>
        <p:blipFill>
          <a:blip r:embed="rId3"/>
          <a:stretch>
            <a:fillRect/>
          </a:stretch>
        </p:blipFill>
        <p:spPr>
          <a:xfrm>
            <a:off x="6597650" y="1320669"/>
            <a:ext cx="4756151" cy="482508"/>
          </a:xfrm>
          <a:prstGeom prst="rect">
            <a:avLst/>
          </a:prstGeom>
          <a:ln>
            <a:solidFill>
              <a:schemeClr val="accent1"/>
            </a:solidFill>
          </a:ln>
        </p:spPr>
      </p:pic>
    </p:spTree>
    <p:extLst>
      <p:ext uri="{BB962C8B-B14F-4D97-AF65-F5344CB8AC3E}">
        <p14:creationId xmlns:p14="http://schemas.microsoft.com/office/powerpoint/2010/main" val="344878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 calcmode="lin" valueType="num">
                                      <p:cBhvr additive="base">
                                        <p:cTn id="1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 calcmode="lin" valueType="num">
                                      <p:cBhvr additive="base">
                                        <p:cTn id="1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 calcmode="lin" valueType="num">
                                      <p:cBhvr additive="base">
                                        <p:cTn id="1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ppt_x"/>
                                          </p:val>
                                        </p:tav>
                                        <p:tav tm="100000">
                                          <p:val>
                                            <p:strVal val="#ppt_x"/>
                                          </p:val>
                                        </p:tav>
                                      </p:tavLst>
                                    </p:anim>
                                    <p:anim calcmode="lin" valueType="num">
                                      <p:cBhvr additive="base">
                                        <p:cTn id="2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 calcmode="lin" valueType="num">
                                      <p:cBhvr additive="base">
                                        <p:cTn id="2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 calcmode="lin" valueType="num">
                                      <p:cBhvr additive="base">
                                        <p:cTn id="3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3D9E16-2C32-40DB-8714-511EEBF32932}"/>
              </a:ext>
            </a:extLst>
          </p:cNvPr>
          <p:cNvSpPr>
            <a:spLocks noGrp="1"/>
          </p:cNvSpPr>
          <p:nvPr>
            <p:ph type="title"/>
          </p:nvPr>
        </p:nvSpPr>
        <p:spPr/>
        <p:txBody>
          <a:bodyPr/>
          <a:lstStyle/>
          <a:p>
            <a:r>
              <a:rPr lang="en-US" dirty="0"/>
              <a:t>Multiple parameters</a:t>
            </a:r>
          </a:p>
        </p:txBody>
      </p:sp>
      <p:sp>
        <p:nvSpPr>
          <p:cNvPr id="8" name="Content Placeholder 7">
            <a:extLst>
              <a:ext uri="{FF2B5EF4-FFF2-40B4-BE49-F238E27FC236}">
                <a16:creationId xmlns:a16="http://schemas.microsoft.com/office/drawing/2014/main" id="{38219516-B218-43DB-BF6C-38DA0A970637}"/>
              </a:ext>
            </a:extLst>
          </p:cNvPr>
          <p:cNvSpPr>
            <a:spLocks noGrp="1"/>
          </p:cNvSpPr>
          <p:nvPr>
            <p:ph idx="1"/>
          </p:nvPr>
        </p:nvSpPr>
        <p:spPr>
          <a:xfrm>
            <a:off x="838200" y="5092491"/>
            <a:ext cx="5740153" cy="1084472"/>
          </a:xfrm>
        </p:spPr>
        <p:txBody>
          <a:bodyPr/>
          <a:lstStyle/>
          <a:p>
            <a:r>
              <a:rPr lang="en-US" dirty="0"/>
              <a:t>2 simple classes that we’ll use for some examples…</a:t>
            </a:r>
          </a:p>
        </p:txBody>
      </p:sp>
      <p:sp>
        <p:nvSpPr>
          <p:cNvPr id="5" name="TextBox 4">
            <a:extLst>
              <a:ext uri="{FF2B5EF4-FFF2-40B4-BE49-F238E27FC236}">
                <a16:creationId xmlns:a16="http://schemas.microsoft.com/office/drawing/2014/main" id="{896B3A09-4DC2-4A26-951A-2667BCF0C349}"/>
              </a:ext>
            </a:extLst>
          </p:cNvPr>
          <p:cNvSpPr txBox="1"/>
          <p:nvPr/>
        </p:nvSpPr>
        <p:spPr>
          <a:xfrm>
            <a:off x="6648635" y="474345"/>
            <a:ext cx="4705165" cy="5909310"/>
          </a:xfrm>
          <a:prstGeom prst="rect">
            <a:avLst/>
          </a:prstGeom>
          <a:noFill/>
          <a:ln>
            <a:solidFill>
              <a:schemeClr val="accent1"/>
            </a:solidFill>
          </a:ln>
        </p:spPr>
        <p:txBody>
          <a:bodyPr wrap="square" rtlCol="0">
            <a:spAutoFit/>
          </a:bodyPr>
          <a:lstStyle/>
          <a:p>
            <a:r>
              <a:rPr lang="en-US" sz="1400" dirty="0"/>
              <a:t>package </a:t>
            </a:r>
            <a:r>
              <a:rPr lang="en-US" sz="1400" dirty="0" smtClean="0"/>
              <a:t>class11;</a:t>
            </a:r>
            <a:endParaRPr lang="en-US" sz="1400" dirty="0"/>
          </a:p>
          <a:p>
            <a:r>
              <a:rPr lang="en-US" sz="1400" dirty="0"/>
              <a:t>public class Student implements Comparable&lt;Student&gt; {</a:t>
            </a:r>
          </a:p>
          <a:p>
            <a:pPr lvl="1"/>
            <a:r>
              <a:rPr lang="en-US" sz="1400" dirty="0"/>
              <a:t>private final String </a:t>
            </a:r>
            <a:r>
              <a:rPr lang="en-US" sz="1400" dirty="0" err="1"/>
              <a:t>fName</a:t>
            </a:r>
            <a:r>
              <a:rPr lang="en-US" sz="1400" dirty="0"/>
              <a:t>;</a:t>
            </a:r>
          </a:p>
          <a:p>
            <a:pPr lvl="1"/>
            <a:r>
              <a:rPr lang="en-US" sz="1400" dirty="0"/>
              <a:t>private final String </a:t>
            </a:r>
            <a:r>
              <a:rPr lang="en-US" sz="1400" dirty="0" err="1"/>
              <a:t>lName</a:t>
            </a:r>
            <a:r>
              <a:rPr lang="en-US" sz="1400" dirty="0"/>
              <a:t>;</a:t>
            </a:r>
          </a:p>
          <a:p>
            <a:pPr lvl="1"/>
            <a:endParaRPr lang="en-US" sz="1400" dirty="0"/>
          </a:p>
          <a:p>
            <a:pPr lvl="1"/>
            <a:r>
              <a:rPr lang="en-US" sz="1400" dirty="0"/>
              <a:t>public Student(String </a:t>
            </a:r>
            <a:r>
              <a:rPr lang="en-US" sz="1400" dirty="0" err="1"/>
              <a:t>fName</a:t>
            </a:r>
            <a:r>
              <a:rPr lang="en-US" sz="1400" dirty="0"/>
              <a:t>, String </a:t>
            </a:r>
            <a:r>
              <a:rPr lang="en-US" sz="1400" dirty="0" err="1"/>
              <a:t>lName</a:t>
            </a:r>
            <a:r>
              <a:rPr lang="en-US" sz="1400" dirty="0"/>
              <a:t>) {</a:t>
            </a:r>
          </a:p>
          <a:p>
            <a:pPr lvl="2"/>
            <a:r>
              <a:rPr lang="en-US" sz="1400" dirty="0" err="1"/>
              <a:t>this.fName</a:t>
            </a:r>
            <a:r>
              <a:rPr lang="en-US" sz="1400" dirty="0"/>
              <a:t> = </a:t>
            </a:r>
            <a:r>
              <a:rPr lang="en-US" sz="1400" dirty="0" err="1"/>
              <a:t>fName</a:t>
            </a:r>
            <a:r>
              <a:rPr lang="en-US" sz="1400" dirty="0"/>
              <a:t>;</a:t>
            </a:r>
          </a:p>
          <a:p>
            <a:pPr lvl="2"/>
            <a:r>
              <a:rPr lang="en-US" sz="1400" dirty="0" err="1"/>
              <a:t>this.lName</a:t>
            </a:r>
            <a:r>
              <a:rPr lang="en-US" sz="1400" dirty="0"/>
              <a:t> = </a:t>
            </a:r>
            <a:r>
              <a:rPr lang="en-US" sz="1400" dirty="0" err="1"/>
              <a:t>lName</a:t>
            </a:r>
            <a:r>
              <a:rPr lang="en-US" sz="1400" dirty="0"/>
              <a:t>;</a:t>
            </a:r>
          </a:p>
          <a:p>
            <a:pPr lvl="1"/>
            <a:r>
              <a:rPr lang="en-US" sz="1400" dirty="0"/>
              <a:t>} // end </a:t>
            </a:r>
            <a:r>
              <a:rPr lang="en-US" sz="1400" dirty="0" err="1"/>
              <a:t>ctor</a:t>
            </a:r>
            <a:endParaRPr lang="en-US" sz="1400" dirty="0"/>
          </a:p>
          <a:p>
            <a:pPr lvl="1"/>
            <a:endParaRPr lang="en-US" sz="1400" dirty="0"/>
          </a:p>
          <a:p>
            <a:pPr lvl="1"/>
            <a:r>
              <a:rPr lang="en-US" sz="1400" dirty="0"/>
              <a:t>public String </a:t>
            </a:r>
            <a:r>
              <a:rPr lang="en-US" sz="1400" dirty="0" err="1"/>
              <a:t>getfName</a:t>
            </a:r>
            <a:r>
              <a:rPr lang="en-US" sz="1400" dirty="0"/>
              <a:t>() {</a:t>
            </a:r>
          </a:p>
          <a:p>
            <a:pPr lvl="2"/>
            <a:r>
              <a:rPr lang="en-US" sz="1400" dirty="0"/>
              <a:t>return </a:t>
            </a:r>
            <a:r>
              <a:rPr lang="en-US" sz="1400" dirty="0" err="1"/>
              <a:t>this.fName</a:t>
            </a:r>
            <a:r>
              <a:rPr lang="en-US" sz="1400" dirty="0"/>
              <a:t>;</a:t>
            </a:r>
          </a:p>
          <a:p>
            <a:pPr lvl="1"/>
            <a:r>
              <a:rPr lang="en-US" sz="1400" dirty="0"/>
              <a:t>} // end </a:t>
            </a:r>
            <a:r>
              <a:rPr lang="en-US" sz="1400" dirty="0" err="1"/>
              <a:t>getfName</a:t>
            </a:r>
            <a:endParaRPr lang="en-US" sz="1400" dirty="0"/>
          </a:p>
          <a:p>
            <a:pPr lvl="1"/>
            <a:endParaRPr lang="en-US" sz="1400" dirty="0"/>
          </a:p>
          <a:p>
            <a:pPr lvl="1"/>
            <a:r>
              <a:rPr lang="en-US" sz="1400" dirty="0"/>
              <a:t>public String </a:t>
            </a:r>
            <a:r>
              <a:rPr lang="en-US" sz="1400" dirty="0" err="1"/>
              <a:t>getlName</a:t>
            </a:r>
            <a:r>
              <a:rPr lang="en-US" sz="1400" dirty="0"/>
              <a:t>() {</a:t>
            </a:r>
          </a:p>
          <a:p>
            <a:pPr lvl="2"/>
            <a:r>
              <a:rPr lang="en-US" sz="1400" dirty="0"/>
              <a:t>return </a:t>
            </a:r>
            <a:r>
              <a:rPr lang="en-US" sz="1400" dirty="0" err="1"/>
              <a:t>this.lName</a:t>
            </a:r>
            <a:r>
              <a:rPr lang="en-US" sz="1400" dirty="0"/>
              <a:t>;</a:t>
            </a:r>
          </a:p>
          <a:p>
            <a:pPr lvl="1"/>
            <a:r>
              <a:rPr lang="en-US" sz="1400" dirty="0"/>
              <a:t>} // end </a:t>
            </a:r>
            <a:r>
              <a:rPr lang="en-US" sz="1400" dirty="0" err="1"/>
              <a:t>getlName</a:t>
            </a:r>
            <a:endParaRPr lang="en-US" sz="1400" dirty="0"/>
          </a:p>
          <a:p>
            <a:pPr lvl="1"/>
            <a:endParaRPr lang="en-US" sz="1400" dirty="0"/>
          </a:p>
          <a:p>
            <a:pPr lvl="1"/>
            <a:r>
              <a:rPr lang="en-US" sz="1400" dirty="0"/>
              <a:t>public String </a:t>
            </a:r>
            <a:r>
              <a:rPr lang="en-US" sz="1400" dirty="0" err="1"/>
              <a:t>toString</a:t>
            </a:r>
            <a:r>
              <a:rPr lang="en-US" sz="1400" dirty="0"/>
              <a:t>() {</a:t>
            </a:r>
          </a:p>
          <a:p>
            <a:pPr lvl="2"/>
            <a:r>
              <a:rPr lang="en-US" sz="1400" dirty="0"/>
              <a:t>return </a:t>
            </a:r>
            <a:r>
              <a:rPr lang="en-US" sz="1400" dirty="0" err="1"/>
              <a:t>this.getfName</a:t>
            </a:r>
            <a:r>
              <a:rPr lang="en-US" sz="1400" dirty="0"/>
              <a:t>() + " " + </a:t>
            </a:r>
            <a:r>
              <a:rPr lang="en-US" sz="1400" dirty="0" err="1"/>
              <a:t>this.getlName</a:t>
            </a:r>
            <a:r>
              <a:rPr lang="en-US" sz="1400" dirty="0"/>
              <a:t>();</a:t>
            </a:r>
          </a:p>
          <a:p>
            <a:pPr lvl="1"/>
            <a:r>
              <a:rPr lang="en-US" sz="1400" dirty="0"/>
              <a:t>} // end </a:t>
            </a:r>
            <a:r>
              <a:rPr lang="en-US" sz="1400" dirty="0" err="1"/>
              <a:t>toString</a:t>
            </a:r>
            <a:endParaRPr lang="en-US" sz="1400" dirty="0"/>
          </a:p>
          <a:p>
            <a:pPr lvl="1"/>
            <a:endParaRPr lang="en-US" sz="1400" dirty="0"/>
          </a:p>
          <a:p>
            <a:pPr lvl="1"/>
            <a:r>
              <a:rPr lang="en-US" sz="1400" dirty="0"/>
              <a:t>@Override</a:t>
            </a:r>
          </a:p>
          <a:p>
            <a:pPr lvl="1"/>
            <a:r>
              <a:rPr lang="en-US" sz="1400" dirty="0"/>
              <a:t>public </a:t>
            </a:r>
            <a:r>
              <a:rPr lang="en-US" sz="1400" dirty="0" err="1"/>
              <a:t>int</a:t>
            </a:r>
            <a:r>
              <a:rPr lang="en-US" sz="1400" dirty="0"/>
              <a:t> </a:t>
            </a:r>
            <a:r>
              <a:rPr lang="en-US" sz="1400" dirty="0" err="1"/>
              <a:t>compareTo</a:t>
            </a:r>
            <a:r>
              <a:rPr lang="en-US" sz="1400" dirty="0"/>
              <a:t>(Student o) {</a:t>
            </a:r>
          </a:p>
          <a:p>
            <a:pPr lvl="2"/>
            <a:r>
              <a:rPr lang="en-US" sz="1400" dirty="0"/>
              <a:t>return </a:t>
            </a:r>
            <a:r>
              <a:rPr lang="en-US" sz="1400" dirty="0" err="1"/>
              <a:t>this.getlName</a:t>
            </a:r>
            <a:r>
              <a:rPr lang="en-US" sz="1400" dirty="0"/>
              <a:t>().</a:t>
            </a:r>
            <a:r>
              <a:rPr lang="en-US" sz="1400" dirty="0" err="1"/>
              <a:t>compareTo</a:t>
            </a:r>
            <a:r>
              <a:rPr lang="en-US" sz="1400" dirty="0"/>
              <a:t>(</a:t>
            </a:r>
            <a:r>
              <a:rPr lang="en-US" sz="1400" dirty="0" err="1"/>
              <a:t>o.getlName</a:t>
            </a:r>
            <a:r>
              <a:rPr lang="en-US" sz="1400" dirty="0"/>
              <a:t>());</a:t>
            </a:r>
          </a:p>
          <a:p>
            <a:pPr lvl="1"/>
            <a:r>
              <a:rPr lang="en-US" sz="1400" dirty="0"/>
              <a:t>} // end </a:t>
            </a:r>
            <a:r>
              <a:rPr lang="en-US" sz="1400" dirty="0" err="1"/>
              <a:t>compareTo</a:t>
            </a:r>
            <a:endParaRPr lang="en-US" sz="1400" dirty="0"/>
          </a:p>
          <a:p>
            <a:r>
              <a:rPr lang="en-US" sz="1400" dirty="0"/>
              <a:t>} // end Student</a:t>
            </a:r>
          </a:p>
        </p:txBody>
      </p:sp>
      <p:sp>
        <p:nvSpPr>
          <p:cNvPr id="6" name="TextBox 5">
            <a:extLst>
              <a:ext uri="{FF2B5EF4-FFF2-40B4-BE49-F238E27FC236}">
                <a16:creationId xmlns:a16="http://schemas.microsoft.com/office/drawing/2014/main" id="{63B9EBC6-9576-49C1-8DCF-3B24BD9E3A13}"/>
              </a:ext>
            </a:extLst>
          </p:cNvPr>
          <p:cNvSpPr txBox="1"/>
          <p:nvPr/>
        </p:nvSpPr>
        <p:spPr>
          <a:xfrm>
            <a:off x="1569869" y="1874728"/>
            <a:ext cx="3973497" cy="3108543"/>
          </a:xfrm>
          <a:prstGeom prst="rect">
            <a:avLst/>
          </a:prstGeom>
          <a:noFill/>
          <a:ln>
            <a:solidFill>
              <a:schemeClr val="accent1"/>
            </a:solidFill>
          </a:ln>
        </p:spPr>
        <p:txBody>
          <a:bodyPr wrap="square" rtlCol="0">
            <a:spAutoFit/>
          </a:bodyPr>
          <a:lstStyle/>
          <a:p>
            <a:r>
              <a:rPr lang="en-US" sz="1400" dirty="0"/>
              <a:t>package </a:t>
            </a:r>
            <a:r>
              <a:rPr lang="en-US" sz="1400" dirty="0" smtClean="0"/>
              <a:t>class11;</a:t>
            </a:r>
            <a:endParaRPr lang="en-US" sz="1400" dirty="0"/>
          </a:p>
          <a:p>
            <a:r>
              <a:rPr lang="en-US" sz="1400" dirty="0"/>
              <a:t>public class Professor {</a:t>
            </a:r>
          </a:p>
          <a:p>
            <a:pPr lvl="1"/>
            <a:r>
              <a:rPr lang="en-US" sz="1400" dirty="0"/>
              <a:t>private final String </a:t>
            </a:r>
            <a:r>
              <a:rPr lang="en-US" sz="1400" dirty="0" err="1"/>
              <a:t>fName</a:t>
            </a:r>
            <a:r>
              <a:rPr lang="en-US" sz="1400" dirty="0"/>
              <a:t>;</a:t>
            </a:r>
          </a:p>
          <a:p>
            <a:pPr lvl="1"/>
            <a:r>
              <a:rPr lang="en-US" sz="1400" dirty="0"/>
              <a:t>private final String </a:t>
            </a:r>
            <a:r>
              <a:rPr lang="en-US" sz="1400" dirty="0" err="1"/>
              <a:t>lName</a:t>
            </a:r>
            <a:r>
              <a:rPr lang="en-US" sz="1400" dirty="0"/>
              <a:t>;</a:t>
            </a:r>
          </a:p>
          <a:p>
            <a:pPr lvl="1"/>
            <a:endParaRPr lang="en-US" sz="1400" dirty="0"/>
          </a:p>
          <a:p>
            <a:pPr lvl="1"/>
            <a:r>
              <a:rPr lang="en-US" sz="1400" dirty="0"/>
              <a:t>public Professor(String </a:t>
            </a:r>
            <a:r>
              <a:rPr lang="en-US" sz="1400" dirty="0" err="1"/>
              <a:t>fName</a:t>
            </a:r>
            <a:r>
              <a:rPr lang="en-US" sz="1400" dirty="0"/>
              <a:t>, String </a:t>
            </a:r>
            <a:r>
              <a:rPr lang="en-US" sz="1400" dirty="0" err="1"/>
              <a:t>lName</a:t>
            </a:r>
            <a:r>
              <a:rPr lang="en-US" sz="1400" dirty="0"/>
              <a:t>) {</a:t>
            </a:r>
          </a:p>
          <a:p>
            <a:pPr lvl="2"/>
            <a:r>
              <a:rPr lang="en-US" sz="1400" dirty="0" err="1"/>
              <a:t>this.fName</a:t>
            </a:r>
            <a:r>
              <a:rPr lang="en-US" sz="1400" dirty="0"/>
              <a:t> = </a:t>
            </a:r>
            <a:r>
              <a:rPr lang="en-US" sz="1400" dirty="0" err="1"/>
              <a:t>fName</a:t>
            </a:r>
            <a:r>
              <a:rPr lang="en-US" sz="1400" dirty="0"/>
              <a:t>;</a:t>
            </a:r>
          </a:p>
          <a:p>
            <a:pPr lvl="2"/>
            <a:r>
              <a:rPr lang="en-US" sz="1400" dirty="0" err="1"/>
              <a:t>this.lName</a:t>
            </a:r>
            <a:r>
              <a:rPr lang="en-US" sz="1400" dirty="0"/>
              <a:t> = </a:t>
            </a:r>
            <a:r>
              <a:rPr lang="en-US" sz="1400" dirty="0" err="1"/>
              <a:t>lName</a:t>
            </a:r>
            <a:r>
              <a:rPr lang="en-US" sz="1400" dirty="0"/>
              <a:t>;</a:t>
            </a:r>
          </a:p>
          <a:p>
            <a:pPr lvl="1"/>
            <a:r>
              <a:rPr lang="en-US" sz="1400" dirty="0"/>
              <a:t>} // end </a:t>
            </a:r>
            <a:r>
              <a:rPr lang="en-US" sz="1400" dirty="0" err="1"/>
              <a:t>ctor</a:t>
            </a:r>
            <a:endParaRPr lang="en-US" sz="1400" dirty="0"/>
          </a:p>
          <a:p>
            <a:pPr lvl="1"/>
            <a:endParaRPr lang="en-US" sz="1400" dirty="0"/>
          </a:p>
          <a:p>
            <a:pPr lvl="1"/>
            <a:r>
              <a:rPr lang="en-US" sz="1400" dirty="0"/>
              <a:t>public String </a:t>
            </a:r>
            <a:r>
              <a:rPr lang="en-US" sz="1400" dirty="0" err="1"/>
              <a:t>toString</a:t>
            </a:r>
            <a:r>
              <a:rPr lang="en-US" sz="1400" dirty="0"/>
              <a:t>() {</a:t>
            </a:r>
          </a:p>
          <a:p>
            <a:pPr lvl="2"/>
            <a:r>
              <a:rPr lang="en-US" sz="1400" dirty="0"/>
              <a:t>return </a:t>
            </a:r>
            <a:r>
              <a:rPr lang="en-US" sz="1400" dirty="0" err="1"/>
              <a:t>this.fName</a:t>
            </a:r>
            <a:r>
              <a:rPr lang="en-US" sz="1400" dirty="0"/>
              <a:t> + " " + </a:t>
            </a:r>
            <a:r>
              <a:rPr lang="en-US" sz="1400" dirty="0" err="1"/>
              <a:t>this.lName</a:t>
            </a:r>
            <a:r>
              <a:rPr lang="en-US" sz="1400" dirty="0"/>
              <a:t>;</a:t>
            </a:r>
          </a:p>
          <a:p>
            <a:pPr lvl="1"/>
            <a:r>
              <a:rPr lang="en-US" sz="1400" dirty="0"/>
              <a:t>} // end </a:t>
            </a:r>
            <a:r>
              <a:rPr lang="en-US" sz="1400" dirty="0" err="1"/>
              <a:t>toString</a:t>
            </a:r>
            <a:endParaRPr lang="en-US" sz="1400" dirty="0"/>
          </a:p>
          <a:p>
            <a:r>
              <a:rPr lang="en-US" sz="1400" dirty="0"/>
              <a:t>} // end Professor</a:t>
            </a:r>
          </a:p>
        </p:txBody>
      </p:sp>
    </p:spTree>
    <p:extLst>
      <p:ext uri="{BB962C8B-B14F-4D97-AF65-F5344CB8AC3E}">
        <p14:creationId xmlns:p14="http://schemas.microsoft.com/office/powerpoint/2010/main" val="71270658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6E50B-351F-42CD-B8AC-D44F8D786422}"/>
              </a:ext>
            </a:extLst>
          </p:cNvPr>
          <p:cNvSpPr>
            <a:spLocks noGrp="1"/>
          </p:cNvSpPr>
          <p:nvPr>
            <p:ph type="title"/>
          </p:nvPr>
        </p:nvSpPr>
        <p:spPr/>
        <p:txBody>
          <a:bodyPr/>
          <a:lstStyle/>
          <a:p>
            <a:r>
              <a:rPr lang="en-US" dirty="0"/>
              <a:t>Multiple parameters</a:t>
            </a:r>
          </a:p>
        </p:txBody>
      </p:sp>
      <p:sp>
        <p:nvSpPr>
          <p:cNvPr id="3" name="Content Placeholder 2">
            <a:extLst>
              <a:ext uri="{FF2B5EF4-FFF2-40B4-BE49-F238E27FC236}">
                <a16:creationId xmlns:a16="http://schemas.microsoft.com/office/drawing/2014/main" id="{6BF900ED-11FD-48BC-BEA1-BBE6BCFEF094}"/>
              </a:ext>
            </a:extLst>
          </p:cNvPr>
          <p:cNvSpPr>
            <a:spLocks noGrp="1"/>
          </p:cNvSpPr>
          <p:nvPr>
            <p:ph idx="1"/>
          </p:nvPr>
        </p:nvSpPr>
        <p:spPr>
          <a:xfrm>
            <a:off x="838199" y="1825625"/>
            <a:ext cx="4952241" cy="4351338"/>
          </a:xfrm>
        </p:spPr>
        <p:txBody>
          <a:bodyPr/>
          <a:lstStyle/>
          <a:p>
            <a:r>
              <a:rPr lang="en-US" dirty="0"/>
              <a:t>We define a method</a:t>
            </a:r>
          </a:p>
          <a:p>
            <a:pPr lvl="1"/>
            <a:r>
              <a:rPr lang="en-US" dirty="0"/>
              <a:t>Has 3 parameters</a:t>
            </a:r>
          </a:p>
          <a:p>
            <a:pPr lvl="2"/>
            <a:r>
              <a:rPr lang="en-US" dirty="0"/>
              <a:t>1) </a:t>
            </a:r>
            <a:r>
              <a:rPr lang="en-US" dirty="0" err="1"/>
              <a:t>int</a:t>
            </a:r>
            <a:r>
              <a:rPr lang="en-US" dirty="0"/>
              <a:t> year</a:t>
            </a:r>
          </a:p>
          <a:p>
            <a:pPr lvl="2"/>
            <a:r>
              <a:rPr lang="en-US" dirty="0"/>
              <a:t>2) Professor </a:t>
            </a:r>
            <a:r>
              <a:rPr lang="en-US" dirty="0" err="1"/>
              <a:t>incProf</a:t>
            </a:r>
            <a:endParaRPr lang="en-US" dirty="0"/>
          </a:p>
          <a:p>
            <a:pPr lvl="2"/>
            <a:r>
              <a:rPr lang="en-US" dirty="0"/>
              <a:t>3) Student </a:t>
            </a:r>
            <a:r>
              <a:rPr lang="en-US" dirty="0" err="1"/>
              <a:t>incStu</a:t>
            </a:r>
            <a:endParaRPr lang="en-US" dirty="0"/>
          </a:p>
          <a:p>
            <a:r>
              <a:rPr lang="en-US" dirty="0"/>
              <a:t>The defined order is irrelevant</a:t>
            </a:r>
          </a:p>
          <a:p>
            <a:pPr lvl="1"/>
            <a:r>
              <a:rPr lang="en-US" dirty="0"/>
              <a:t>But, we must match the defined order when we invoke the method</a:t>
            </a:r>
          </a:p>
        </p:txBody>
      </p:sp>
      <p:sp>
        <p:nvSpPr>
          <p:cNvPr id="4" name="TextBox 3">
            <a:extLst>
              <a:ext uri="{FF2B5EF4-FFF2-40B4-BE49-F238E27FC236}">
                <a16:creationId xmlns:a16="http://schemas.microsoft.com/office/drawing/2014/main" id="{E3E28A74-78E4-40EF-BB16-DC75D065A612}"/>
              </a:ext>
            </a:extLst>
          </p:cNvPr>
          <p:cNvSpPr txBox="1"/>
          <p:nvPr/>
        </p:nvSpPr>
        <p:spPr>
          <a:xfrm>
            <a:off x="5348758" y="1825625"/>
            <a:ext cx="6005042" cy="954107"/>
          </a:xfrm>
          <a:prstGeom prst="rect">
            <a:avLst/>
          </a:prstGeom>
          <a:noFill/>
          <a:ln>
            <a:solidFill>
              <a:schemeClr val="accent1"/>
            </a:solidFill>
          </a:ln>
        </p:spPr>
        <p:txBody>
          <a:bodyPr wrap="none" rtlCol="0">
            <a:spAutoFit/>
          </a:bodyPr>
          <a:lstStyle/>
          <a:p>
            <a:r>
              <a:rPr lang="en-US" sz="1400" dirty="0"/>
              <a:t>public static void </a:t>
            </a:r>
            <a:r>
              <a:rPr lang="en-US" sz="1400" dirty="0" err="1"/>
              <a:t>independentStudy</a:t>
            </a:r>
            <a:r>
              <a:rPr lang="en-US" sz="1400" dirty="0"/>
              <a:t>(</a:t>
            </a:r>
            <a:r>
              <a:rPr lang="en-US" sz="1400" dirty="0" err="1"/>
              <a:t>int</a:t>
            </a:r>
            <a:r>
              <a:rPr lang="en-US" sz="1400" dirty="0"/>
              <a:t> year, Professor </a:t>
            </a:r>
            <a:r>
              <a:rPr lang="en-US" sz="1400" dirty="0" err="1"/>
              <a:t>incProf</a:t>
            </a:r>
            <a:r>
              <a:rPr lang="en-US" sz="1400" dirty="0"/>
              <a:t>, Student </a:t>
            </a:r>
            <a:r>
              <a:rPr lang="en-US" sz="1400" dirty="0" err="1"/>
              <a:t>incStu</a:t>
            </a:r>
            <a:r>
              <a:rPr lang="en-US" sz="1400" dirty="0"/>
              <a:t>) {</a:t>
            </a:r>
          </a:p>
          <a:p>
            <a:pPr lvl="1"/>
            <a:r>
              <a:rPr lang="en-US" sz="1400" dirty="0" err="1"/>
              <a:t>System.out.println</a:t>
            </a:r>
            <a:r>
              <a:rPr lang="en-US" sz="1400" dirty="0"/>
              <a:t>("In " + year + ", " + </a:t>
            </a:r>
            <a:r>
              <a:rPr lang="en-US" sz="1400" dirty="0" err="1"/>
              <a:t>incProf.toString</a:t>
            </a:r>
            <a:r>
              <a:rPr lang="en-US" sz="1400" dirty="0"/>
              <a:t>() + </a:t>
            </a:r>
          </a:p>
          <a:p>
            <a:pPr lvl="1"/>
            <a:r>
              <a:rPr lang="en-US" sz="1400" dirty="0"/>
              <a:t>" taught " + </a:t>
            </a:r>
            <a:r>
              <a:rPr lang="en-US" sz="1400" dirty="0" err="1"/>
              <a:t>incStu.toString</a:t>
            </a:r>
            <a:r>
              <a:rPr lang="en-US" sz="1400" dirty="0"/>
              <a:t>() + ".");</a:t>
            </a:r>
          </a:p>
          <a:p>
            <a:r>
              <a:rPr lang="en-US" sz="1400" dirty="0"/>
              <a:t>} // end </a:t>
            </a:r>
            <a:r>
              <a:rPr lang="en-US" sz="1400" dirty="0" err="1"/>
              <a:t>independentStudy</a:t>
            </a:r>
            <a:endParaRPr lang="en-US" sz="1400" dirty="0"/>
          </a:p>
        </p:txBody>
      </p:sp>
      <p:sp>
        <p:nvSpPr>
          <p:cNvPr id="5" name="TextBox 4">
            <a:extLst>
              <a:ext uri="{FF2B5EF4-FFF2-40B4-BE49-F238E27FC236}">
                <a16:creationId xmlns:a16="http://schemas.microsoft.com/office/drawing/2014/main" id="{C8A97BDE-02F2-43EB-BC42-858A86AEFA2C}"/>
              </a:ext>
            </a:extLst>
          </p:cNvPr>
          <p:cNvSpPr txBox="1"/>
          <p:nvPr/>
        </p:nvSpPr>
        <p:spPr>
          <a:xfrm>
            <a:off x="5790441" y="3300121"/>
            <a:ext cx="5121676" cy="923330"/>
          </a:xfrm>
          <a:prstGeom prst="rect">
            <a:avLst/>
          </a:prstGeom>
          <a:noFill/>
          <a:ln>
            <a:solidFill>
              <a:schemeClr val="accent1"/>
            </a:solidFill>
          </a:ln>
        </p:spPr>
        <p:txBody>
          <a:bodyPr wrap="square" rtlCol="0">
            <a:spAutoFit/>
          </a:bodyPr>
          <a:lstStyle/>
          <a:p>
            <a:r>
              <a:rPr lang="en-US" dirty="0"/>
              <a:t>Student </a:t>
            </a:r>
            <a:r>
              <a:rPr lang="en-US" dirty="0" err="1"/>
              <a:t>stuOne</a:t>
            </a:r>
            <a:r>
              <a:rPr lang="en-US" dirty="0"/>
              <a:t> = new Student("</a:t>
            </a:r>
            <a:r>
              <a:rPr lang="en-US" dirty="0" err="1"/>
              <a:t>Grace","Hopper</a:t>
            </a:r>
            <a:r>
              <a:rPr lang="en-US" dirty="0"/>
              <a:t>");</a:t>
            </a:r>
          </a:p>
          <a:p>
            <a:r>
              <a:rPr lang="en-US" dirty="0"/>
              <a:t>Professor </a:t>
            </a:r>
            <a:r>
              <a:rPr lang="en-US" dirty="0" err="1"/>
              <a:t>profOne</a:t>
            </a:r>
            <a:r>
              <a:rPr lang="en-US" dirty="0"/>
              <a:t> = new Professor("</a:t>
            </a:r>
            <a:r>
              <a:rPr lang="en-US" dirty="0" err="1"/>
              <a:t>Jeff","Hill</a:t>
            </a:r>
            <a:r>
              <a:rPr lang="en-US" dirty="0"/>
              <a:t>");</a:t>
            </a:r>
          </a:p>
          <a:p>
            <a:r>
              <a:rPr lang="en-US" dirty="0" err="1"/>
              <a:t>independentStudy</a:t>
            </a:r>
            <a:r>
              <a:rPr lang="en-US" dirty="0"/>
              <a:t>(2018, </a:t>
            </a:r>
            <a:r>
              <a:rPr lang="en-US" dirty="0" err="1"/>
              <a:t>profOne</a:t>
            </a:r>
            <a:r>
              <a:rPr lang="en-US" dirty="0"/>
              <a:t>, </a:t>
            </a:r>
            <a:r>
              <a:rPr lang="en-US" dirty="0" err="1"/>
              <a:t>stuOne</a:t>
            </a:r>
            <a:r>
              <a:rPr lang="en-US" dirty="0"/>
              <a:t>);</a:t>
            </a:r>
          </a:p>
        </p:txBody>
      </p:sp>
      <p:sp>
        <p:nvSpPr>
          <p:cNvPr id="6" name="Rectangle: Rounded Corners 5">
            <a:extLst>
              <a:ext uri="{FF2B5EF4-FFF2-40B4-BE49-F238E27FC236}">
                <a16:creationId xmlns:a16="http://schemas.microsoft.com/office/drawing/2014/main" id="{E6F8AD5A-876B-4347-BAD9-210627D1775F}"/>
              </a:ext>
            </a:extLst>
          </p:cNvPr>
          <p:cNvSpPr/>
          <p:nvPr/>
        </p:nvSpPr>
        <p:spPr>
          <a:xfrm>
            <a:off x="9188388" y="2607695"/>
            <a:ext cx="2032987" cy="3817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Add to Driver class</a:t>
            </a:r>
          </a:p>
        </p:txBody>
      </p:sp>
      <p:sp>
        <p:nvSpPr>
          <p:cNvPr id="8" name="Oval 7">
            <a:extLst>
              <a:ext uri="{FF2B5EF4-FFF2-40B4-BE49-F238E27FC236}">
                <a16:creationId xmlns:a16="http://schemas.microsoft.com/office/drawing/2014/main" id="{5EE4BB6E-4449-47CC-9DDB-41FB7ADD40B9}"/>
              </a:ext>
            </a:extLst>
          </p:cNvPr>
          <p:cNvSpPr/>
          <p:nvPr/>
        </p:nvSpPr>
        <p:spPr>
          <a:xfrm>
            <a:off x="7814733" y="1805517"/>
            <a:ext cx="3539067" cy="381740"/>
          </a:xfrm>
          <a:prstGeom prst="ellipse">
            <a:avLst/>
          </a:prstGeom>
          <a:solidFill>
            <a:srgbClr val="7030A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E84A5E5B-4F8C-4BF9-926A-4E1E8ACE60A7}"/>
              </a:ext>
            </a:extLst>
          </p:cNvPr>
          <p:cNvSpPr/>
          <p:nvPr/>
        </p:nvSpPr>
        <p:spPr>
          <a:xfrm>
            <a:off x="7484534" y="3841711"/>
            <a:ext cx="2540000" cy="381740"/>
          </a:xfrm>
          <a:prstGeom prst="ellipse">
            <a:avLst/>
          </a:prstGeom>
          <a:solidFill>
            <a:srgbClr val="7030A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Rounded Corners 10">
            <a:extLst>
              <a:ext uri="{FF2B5EF4-FFF2-40B4-BE49-F238E27FC236}">
                <a16:creationId xmlns:a16="http://schemas.microsoft.com/office/drawing/2014/main" id="{18A8581E-8C12-4D0E-9383-8E3DBC692699}"/>
              </a:ext>
            </a:extLst>
          </p:cNvPr>
          <p:cNvSpPr/>
          <p:nvPr/>
        </p:nvSpPr>
        <p:spPr>
          <a:xfrm>
            <a:off x="6096000" y="4639733"/>
            <a:ext cx="4284133" cy="114300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Note: this method is static because we’re invoking it in the main method</a:t>
            </a:r>
          </a:p>
          <a:p>
            <a:pPr algn="ctr"/>
            <a:r>
              <a:rPr lang="en-US" dirty="0">
                <a:solidFill>
                  <a:srgbClr val="FFFF00"/>
                </a:solidFill>
              </a:rPr>
              <a:t>If we define a method in our own classes, they will generally </a:t>
            </a:r>
            <a:r>
              <a:rPr lang="en-US" b="1" i="1" dirty="0">
                <a:solidFill>
                  <a:srgbClr val="FFFF00"/>
                </a:solidFill>
              </a:rPr>
              <a:t>not be static</a:t>
            </a:r>
          </a:p>
        </p:txBody>
      </p:sp>
      <p:sp>
        <p:nvSpPr>
          <p:cNvPr id="12" name="Oval 11">
            <a:extLst>
              <a:ext uri="{FF2B5EF4-FFF2-40B4-BE49-F238E27FC236}">
                <a16:creationId xmlns:a16="http://schemas.microsoft.com/office/drawing/2014/main" id="{FAD9E0E4-A6C1-4E4C-8E34-0A56AAADBD13}"/>
              </a:ext>
            </a:extLst>
          </p:cNvPr>
          <p:cNvSpPr/>
          <p:nvPr/>
        </p:nvSpPr>
        <p:spPr>
          <a:xfrm>
            <a:off x="5701920" y="1856426"/>
            <a:ext cx="788160" cy="229129"/>
          </a:xfrm>
          <a:prstGeom prst="ellipse">
            <a:avLst/>
          </a:prstGeom>
          <a:solidFill>
            <a:srgbClr val="FF000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7123027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81186-B994-4A8E-88C5-338CAF7352D2}"/>
              </a:ext>
            </a:extLst>
          </p:cNvPr>
          <p:cNvSpPr>
            <a:spLocks noGrp="1"/>
          </p:cNvSpPr>
          <p:nvPr>
            <p:ph type="title"/>
          </p:nvPr>
        </p:nvSpPr>
        <p:spPr/>
        <p:txBody>
          <a:bodyPr/>
          <a:lstStyle/>
          <a:p>
            <a:r>
              <a:rPr lang="en-US" dirty="0"/>
              <a:t>Method signature</a:t>
            </a:r>
          </a:p>
        </p:txBody>
      </p:sp>
      <p:sp>
        <p:nvSpPr>
          <p:cNvPr id="3" name="Content Placeholder 2">
            <a:extLst>
              <a:ext uri="{FF2B5EF4-FFF2-40B4-BE49-F238E27FC236}">
                <a16:creationId xmlns:a16="http://schemas.microsoft.com/office/drawing/2014/main" id="{658EC681-0DF0-4184-9336-0681C83A1200}"/>
              </a:ext>
            </a:extLst>
          </p:cNvPr>
          <p:cNvSpPr>
            <a:spLocks noGrp="1"/>
          </p:cNvSpPr>
          <p:nvPr>
            <p:ph idx="1"/>
          </p:nvPr>
        </p:nvSpPr>
        <p:spPr>
          <a:xfrm>
            <a:off x="838200" y="2060021"/>
            <a:ext cx="10515600" cy="4116942"/>
          </a:xfrm>
        </p:spPr>
        <p:txBody>
          <a:bodyPr/>
          <a:lstStyle/>
          <a:p>
            <a:r>
              <a:rPr lang="en-US" dirty="0"/>
              <a:t>Every method has a signature</a:t>
            </a:r>
          </a:p>
          <a:p>
            <a:pPr lvl="1"/>
            <a:r>
              <a:rPr lang="en-US" dirty="0"/>
              <a:t>Combination of the method’s:</a:t>
            </a:r>
          </a:p>
          <a:p>
            <a:pPr lvl="2"/>
            <a:r>
              <a:rPr lang="en-US" dirty="0"/>
              <a:t>Name</a:t>
            </a:r>
          </a:p>
          <a:p>
            <a:pPr lvl="2"/>
            <a:r>
              <a:rPr lang="en-US" dirty="0"/>
              <a:t>Parameter list</a:t>
            </a:r>
          </a:p>
          <a:p>
            <a:r>
              <a:rPr lang="en-US" dirty="0"/>
              <a:t>Must be unique within a class</a:t>
            </a:r>
          </a:p>
          <a:p>
            <a:pPr lvl="1"/>
            <a:r>
              <a:rPr lang="en-US" dirty="0"/>
              <a:t>No two methods in a single class may have duplicate signatures</a:t>
            </a:r>
          </a:p>
          <a:p>
            <a:r>
              <a:rPr lang="en-US" dirty="0"/>
              <a:t>But we can have multiple methods within a class that have the same name but different parameter lists</a:t>
            </a:r>
          </a:p>
          <a:p>
            <a:pPr lvl="1"/>
            <a:r>
              <a:rPr lang="en-US" dirty="0"/>
              <a:t>This is called overloading</a:t>
            </a:r>
          </a:p>
        </p:txBody>
      </p:sp>
      <p:sp>
        <p:nvSpPr>
          <p:cNvPr id="4" name="TextBox 3">
            <a:extLst>
              <a:ext uri="{FF2B5EF4-FFF2-40B4-BE49-F238E27FC236}">
                <a16:creationId xmlns:a16="http://schemas.microsoft.com/office/drawing/2014/main" id="{A906B9A9-456F-4C1B-85AE-37510CD2E1D7}"/>
              </a:ext>
            </a:extLst>
          </p:cNvPr>
          <p:cNvSpPr txBox="1"/>
          <p:nvPr/>
        </p:nvSpPr>
        <p:spPr>
          <a:xfrm>
            <a:off x="2349500" y="1690688"/>
            <a:ext cx="7493000" cy="369332"/>
          </a:xfrm>
          <a:prstGeom prst="rect">
            <a:avLst/>
          </a:prstGeom>
          <a:noFill/>
          <a:ln>
            <a:solidFill>
              <a:schemeClr val="accent1"/>
            </a:solidFill>
          </a:ln>
        </p:spPr>
        <p:txBody>
          <a:bodyPr wrap="square" rtlCol="0">
            <a:spAutoFit/>
          </a:bodyPr>
          <a:lstStyle/>
          <a:p>
            <a:r>
              <a:rPr lang="en-US" dirty="0"/>
              <a:t>public static void </a:t>
            </a:r>
            <a:r>
              <a:rPr lang="en-US" dirty="0" err="1"/>
              <a:t>independentStudy</a:t>
            </a:r>
            <a:r>
              <a:rPr lang="en-US" dirty="0"/>
              <a:t>(</a:t>
            </a:r>
            <a:r>
              <a:rPr lang="en-US" dirty="0" err="1"/>
              <a:t>int</a:t>
            </a:r>
            <a:r>
              <a:rPr lang="en-US" dirty="0"/>
              <a:t> year, Professor </a:t>
            </a:r>
            <a:r>
              <a:rPr lang="en-US" dirty="0" err="1"/>
              <a:t>incProf</a:t>
            </a:r>
            <a:r>
              <a:rPr lang="en-US" dirty="0"/>
              <a:t>, Student </a:t>
            </a:r>
            <a:r>
              <a:rPr lang="en-US" dirty="0" err="1"/>
              <a:t>incStu</a:t>
            </a:r>
            <a:r>
              <a:rPr lang="en-US" dirty="0"/>
              <a:t>)</a:t>
            </a:r>
          </a:p>
        </p:txBody>
      </p:sp>
    </p:spTree>
    <p:extLst>
      <p:ext uri="{BB962C8B-B14F-4D97-AF65-F5344CB8AC3E}">
        <p14:creationId xmlns:p14="http://schemas.microsoft.com/office/powerpoint/2010/main" val="1810394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 calcmode="lin" valueType="num">
                                      <p:cBhvr additive="base">
                                        <p:cTn id="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anim calcmode="lin" valueType="num">
                                      <p:cBhvr additive="base">
                                        <p:cTn id="1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anim calcmode="lin" valueType="num">
                                      <p:cBhvr additive="base">
                                        <p:cTn id="1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6" end="6"/>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anim calcmode="lin" valueType="num">
                                      <p:cBhvr additive="base">
                                        <p:cTn id="2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757CAD-19FB-42F9-A4CA-A1AF8239836D}"/>
              </a:ext>
            </a:extLst>
          </p:cNvPr>
          <p:cNvSpPr>
            <a:spLocks noGrp="1"/>
          </p:cNvSpPr>
          <p:nvPr>
            <p:ph type="title"/>
          </p:nvPr>
        </p:nvSpPr>
        <p:spPr/>
        <p:txBody>
          <a:bodyPr/>
          <a:lstStyle/>
          <a:p>
            <a:r>
              <a:rPr lang="en-US" dirty="0"/>
              <a:t>Overloading</a:t>
            </a:r>
          </a:p>
        </p:txBody>
      </p:sp>
      <p:sp>
        <p:nvSpPr>
          <p:cNvPr id="3" name="Content Placeholder 2">
            <a:extLst>
              <a:ext uri="{FF2B5EF4-FFF2-40B4-BE49-F238E27FC236}">
                <a16:creationId xmlns:a16="http://schemas.microsoft.com/office/drawing/2014/main" id="{18769C94-3D98-4965-9385-6E14CAD0559D}"/>
              </a:ext>
            </a:extLst>
          </p:cNvPr>
          <p:cNvSpPr>
            <a:spLocks noGrp="1"/>
          </p:cNvSpPr>
          <p:nvPr>
            <p:ph idx="1"/>
          </p:nvPr>
        </p:nvSpPr>
        <p:spPr>
          <a:xfrm>
            <a:off x="838200" y="1825625"/>
            <a:ext cx="10515600" cy="2316756"/>
          </a:xfrm>
        </p:spPr>
        <p:txBody>
          <a:bodyPr/>
          <a:lstStyle/>
          <a:p>
            <a:r>
              <a:rPr lang="en-US" dirty="0"/>
              <a:t>This allows us to create methods of the same name </a:t>
            </a:r>
          </a:p>
          <a:p>
            <a:pPr lvl="1"/>
            <a:r>
              <a:rPr lang="en-US" dirty="0"/>
              <a:t>But the parameter list will differ</a:t>
            </a:r>
          </a:p>
          <a:p>
            <a:pPr lvl="2"/>
            <a:r>
              <a:rPr lang="en-US" dirty="0"/>
              <a:t>Different number of parameters</a:t>
            </a:r>
          </a:p>
          <a:p>
            <a:pPr lvl="2"/>
            <a:r>
              <a:rPr lang="en-US" dirty="0"/>
              <a:t>Different parameter data types</a:t>
            </a:r>
          </a:p>
          <a:p>
            <a:pPr lvl="1"/>
            <a:r>
              <a:rPr lang="en-US" dirty="0"/>
              <a:t>Java will execute the proper method based upon the arguments provided during the method’s invocation</a:t>
            </a:r>
          </a:p>
        </p:txBody>
      </p:sp>
      <p:sp>
        <p:nvSpPr>
          <p:cNvPr id="4" name="TextBox 3">
            <a:extLst>
              <a:ext uri="{FF2B5EF4-FFF2-40B4-BE49-F238E27FC236}">
                <a16:creationId xmlns:a16="http://schemas.microsoft.com/office/drawing/2014/main" id="{33867BAF-4627-4866-9811-443768B28482}"/>
              </a:ext>
            </a:extLst>
          </p:cNvPr>
          <p:cNvSpPr txBox="1"/>
          <p:nvPr/>
        </p:nvSpPr>
        <p:spPr>
          <a:xfrm>
            <a:off x="2506133" y="4333251"/>
            <a:ext cx="7179734" cy="954107"/>
          </a:xfrm>
          <a:prstGeom prst="rect">
            <a:avLst/>
          </a:prstGeom>
          <a:noFill/>
          <a:ln>
            <a:solidFill>
              <a:schemeClr val="accent1"/>
            </a:solidFill>
          </a:ln>
        </p:spPr>
        <p:txBody>
          <a:bodyPr wrap="square" rtlCol="0">
            <a:spAutoFit/>
          </a:bodyPr>
          <a:lstStyle/>
          <a:p>
            <a:r>
              <a:rPr lang="en-US" sz="1400" dirty="0"/>
              <a:t>public static void </a:t>
            </a:r>
            <a:r>
              <a:rPr lang="en-US" sz="1400" dirty="0" err="1"/>
              <a:t>independentStudy</a:t>
            </a:r>
            <a:r>
              <a:rPr lang="en-US" sz="1400" dirty="0"/>
              <a:t>(</a:t>
            </a:r>
            <a:r>
              <a:rPr lang="en-US" sz="1400" dirty="0" err="1"/>
              <a:t>int</a:t>
            </a:r>
            <a:r>
              <a:rPr lang="en-US" sz="1400" dirty="0"/>
              <a:t> year, String semester, Professor </a:t>
            </a:r>
            <a:r>
              <a:rPr lang="en-US" sz="1400" dirty="0" err="1"/>
              <a:t>incProf</a:t>
            </a:r>
            <a:r>
              <a:rPr lang="en-US" sz="1400" dirty="0"/>
              <a:t>, Student </a:t>
            </a:r>
            <a:r>
              <a:rPr lang="en-US" sz="1400" dirty="0" err="1"/>
              <a:t>incStu</a:t>
            </a:r>
            <a:r>
              <a:rPr lang="en-US" sz="1400" dirty="0"/>
              <a:t>) {</a:t>
            </a:r>
          </a:p>
          <a:p>
            <a:pPr lvl="1"/>
            <a:r>
              <a:rPr lang="en-US" sz="1400" dirty="0" err="1"/>
              <a:t>System.out.println</a:t>
            </a:r>
            <a:r>
              <a:rPr lang="en-US" sz="1400" dirty="0"/>
              <a:t>("In the " + semester + " semester of " + year + ", " + </a:t>
            </a:r>
            <a:r>
              <a:rPr lang="en-US" sz="1400" dirty="0" err="1"/>
              <a:t>incProf.toString</a:t>
            </a:r>
            <a:r>
              <a:rPr lang="en-US" sz="1400" dirty="0"/>
              <a:t>() + </a:t>
            </a:r>
          </a:p>
          <a:p>
            <a:pPr lvl="1"/>
            <a:r>
              <a:rPr lang="en-US" sz="1400" dirty="0"/>
              <a:t>" taught " + </a:t>
            </a:r>
            <a:r>
              <a:rPr lang="en-US" sz="1400" dirty="0" err="1"/>
              <a:t>incStu.toString</a:t>
            </a:r>
            <a:r>
              <a:rPr lang="en-US" sz="1400" dirty="0"/>
              <a:t>() + ".");</a:t>
            </a:r>
          </a:p>
          <a:p>
            <a:r>
              <a:rPr lang="en-US" sz="1400" dirty="0"/>
              <a:t>} // end </a:t>
            </a:r>
            <a:r>
              <a:rPr lang="en-US" sz="1400" dirty="0" err="1"/>
              <a:t>independentStudy</a:t>
            </a:r>
            <a:endParaRPr lang="en-US" sz="1100" dirty="0"/>
          </a:p>
        </p:txBody>
      </p:sp>
      <p:sp>
        <p:nvSpPr>
          <p:cNvPr id="5" name="Rectangle: Rounded Corners 4">
            <a:extLst>
              <a:ext uri="{FF2B5EF4-FFF2-40B4-BE49-F238E27FC236}">
                <a16:creationId xmlns:a16="http://schemas.microsoft.com/office/drawing/2014/main" id="{CABFFB51-86F8-4799-AABB-A1D907E03F70}"/>
              </a:ext>
            </a:extLst>
          </p:cNvPr>
          <p:cNvSpPr/>
          <p:nvPr/>
        </p:nvSpPr>
        <p:spPr>
          <a:xfrm>
            <a:off x="6993252" y="5096488"/>
            <a:ext cx="2594058" cy="3817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Add to Driver class</a:t>
            </a:r>
          </a:p>
        </p:txBody>
      </p:sp>
      <p:sp>
        <p:nvSpPr>
          <p:cNvPr id="6" name="TextBox 5">
            <a:extLst>
              <a:ext uri="{FF2B5EF4-FFF2-40B4-BE49-F238E27FC236}">
                <a16:creationId xmlns:a16="http://schemas.microsoft.com/office/drawing/2014/main" id="{6607FAE5-9422-45DD-8449-A940B167C6EA}"/>
              </a:ext>
            </a:extLst>
          </p:cNvPr>
          <p:cNvSpPr txBox="1"/>
          <p:nvPr/>
        </p:nvSpPr>
        <p:spPr>
          <a:xfrm>
            <a:off x="3670299" y="5579533"/>
            <a:ext cx="4851401" cy="369332"/>
          </a:xfrm>
          <a:prstGeom prst="rect">
            <a:avLst/>
          </a:prstGeom>
          <a:noFill/>
          <a:ln>
            <a:solidFill>
              <a:schemeClr val="accent1"/>
            </a:solidFill>
          </a:ln>
        </p:spPr>
        <p:txBody>
          <a:bodyPr wrap="square" rtlCol="0">
            <a:spAutoFit/>
          </a:bodyPr>
          <a:lstStyle/>
          <a:p>
            <a:r>
              <a:rPr lang="en-US" dirty="0" err="1"/>
              <a:t>independentStudy</a:t>
            </a:r>
            <a:r>
              <a:rPr lang="en-US" dirty="0"/>
              <a:t>(2018, "fall", </a:t>
            </a:r>
            <a:r>
              <a:rPr lang="en-US" dirty="0" err="1"/>
              <a:t>profOne</a:t>
            </a:r>
            <a:r>
              <a:rPr lang="en-US" dirty="0"/>
              <a:t>, </a:t>
            </a:r>
            <a:r>
              <a:rPr lang="en-US" dirty="0" err="1"/>
              <a:t>stuOne</a:t>
            </a:r>
            <a:r>
              <a:rPr lang="en-US" dirty="0"/>
              <a:t>);</a:t>
            </a:r>
          </a:p>
        </p:txBody>
      </p:sp>
    </p:spTree>
    <p:extLst>
      <p:ext uri="{BB962C8B-B14F-4D97-AF65-F5344CB8AC3E}">
        <p14:creationId xmlns:p14="http://schemas.microsoft.com/office/powerpoint/2010/main" val="21730811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27A88-4959-4E1D-9807-049FAE9BC58F}"/>
              </a:ext>
            </a:extLst>
          </p:cNvPr>
          <p:cNvSpPr>
            <a:spLocks noGrp="1"/>
          </p:cNvSpPr>
          <p:nvPr>
            <p:ph type="title"/>
          </p:nvPr>
        </p:nvSpPr>
        <p:spPr/>
        <p:txBody>
          <a:bodyPr/>
          <a:lstStyle/>
          <a:p>
            <a:r>
              <a:rPr lang="en-US" dirty="0"/>
              <a:t>Overloading</a:t>
            </a:r>
          </a:p>
        </p:txBody>
      </p:sp>
      <p:sp>
        <p:nvSpPr>
          <p:cNvPr id="3" name="Content Placeholder 2">
            <a:extLst>
              <a:ext uri="{FF2B5EF4-FFF2-40B4-BE49-F238E27FC236}">
                <a16:creationId xmlns:a16="http://schemas.microsoft.com/office/drawing/2014/main" id="{4CBBA19B-1CB2-4963-9F76-D516DCAA3FD2}"/>
              </a:ext>
            </a:extLst>
          </p:cNvPr>
          <p:cNvSpPr>
            <a:spLocks noGrp="1"/>
          </p:cNvSpPr>
          <p:nvPr>
            <p:ph idx="1"/>
          </p:nvPr>
        </p:nvSpPr>
        <p:spPr>
          <a:xfrm>
            <a:off x="838200" y="1825625"/>
            <a:ext cx="4978400" cy="4351338"/>
          </a:xfrm>
        </p:spPr>
        <p:txBody>
          <a:bodyPr/>
          <a:lstStyle/>
          <a:p>
            <a:r>
              <a:rPr lang="en-US" dirty="0"/>
              <a:t>This is frequently used to be able to reuse the method name for a generic operation (e.g. </a:t>
            </a:r>
            <a:r>
              <a:rPr lang="en-US" dirty="0" err="1"/>
              <a:t>printThis</a:t>
            </a:r>
            <a:r>
              <a:rPr lang="en-US" dirty="0"/>
              <a:t>)</a:t>
            </a:r>
          </a:p>
          <a:p>
            <a:pPr lvl="1"/>
            <a:r>
              <a:rPr lang="en-US" dirty="0"/>
              <a:t>While allowing the generic operation to handle different data types</a:t>
            </a:r>
          </a:p>
          <a:p>
            <a:pPr lvl="1"/>
            <a:r>
              <a:rPr lang="en-US" dirty="0"/>
              <a:t>The overall functionality is the same, but the details of what occur are different for the various data types</a:t>
            </a:r>
          </a:p>
        </p:txBody>
      </p:sp>
      <p:sp>
        <p:nvSpPr>
          <p:cNvPr id="4" name="TextBox 3">
            <a:extLst>
              <a:ext uri="{FF2B5EF4-FFF2-40B4-BE49-F238E27FC236}">
                <a16:creationId xmlns:a16="http://schemas.microsoft.com/office/drawing/2014/main" id="{B4F490C5-C1A1-42D7-8B7C-643051A08F18}"/>
              </a:ext>
            </a:extLst>
          </p:cNvPr>
          <p:cNvSpPr txBox="1"/>
          <p:nvPr/>
        </p:nvSpPr>
        <p:spPr>
          <a:xfrm>
            <a:off x="5816600" y="1825625"/>
            <a:ext cx="5365352" cy="2031325"/>
          </a:xfrm>
          <a:prstGeom prst="rect">
            <a:avLst/>
          </a:prstGeom>
          <a:noFill/>
          <a:ln>
            <a:solidFill>
              <a:schemeClr val="accent1"/>
            </a:solidFill>
          </a:ln>
        </p:spPr>
        <p:txBody>
          <a:bodyPr wrap="square" rtlCol="0">
            <a:spAutoFit/>
          </a:bodyPr>
          <a:lstStyle/>
          <a:p>
            <a:r>
              <a:rPr lang="en-US" dirty="0"/>
              <a:t>public static void </a:t>
            </a:r>
            <a:r>
              <a:rPr lang="en-US" dirty="0" err="1"/>
              <a:t>printThis</a:t>
            </a:r>
            <a:r>
              <a:rPr lang="en-US" dirty="0"/>
              <a:t>(String </a:t>
            </a:r>
            <a:r>
              <a:rPr lang="en-US" dirty="0" err="1"/>
              <a:t>inc</a:t>
            </a:r>
            <a:r>
              <a:rPr lang="en-US" dirty="0"/>
              <a:t>) {</a:t>
            </a:r>
          </a:p>
          <a:p>
            <a:pPr lvl="1"/>
            <a:r>
              <a:rPr lang="en-US" dirty="0" err="1"/>
              <a:t>System.out.println</a:t>
            </a:r>
            <a:r>
              <a:rPr lang="en-US" dirty="0"/>
              <a:t>("I printed the word: " + </a:t>
            </a:r>
            <a:r>
              <a:rPr lang="en-US" dirty="0" err="1"/>
              <a:t>inc</a:t>
            </a:r>
            <a:r>
              <a:rPr lang="en-US" dirty="0"/>
              <a:t>);</a:t>
            </a:r>
          </a:p>
          <a:p>
            <a:r>
              <a:rPr lang="en-US" dirty="0"/>
              <a:t>} // end </a:t>
            </a:r>
            <a:r>
              <a:rPr lang="en-US" dirty="0" err="1"/>
              <a:t>printThis</a:t>
            </a:r>
            <a:endParaRPr lang="en-US" dirty="0"/>
          </a:p>
          <a:p>
            <a:endParaRPr lang="en-US" dirty="0"/>
          </a:p>
          <a:p>
            <a:r>
              <a:rPr lang="en-US" dirty="0"/>
              <a:t>public static void </a:t>
            </a:r>
            <a:r>
              <a:rPr lang="en-US" dirty="0" err="1"/>
              <a:t>printThis</a:t>
            </a:r>
            <a:r>
              <a:rPr lang="en-US" dirty="0"/>
              <a:t>(</a:t>
            </a:r>
            <a:r>
              <a:rPr lang="en-US" dirty="0" err="1"/>
              <a:t>int</a:t>
            </a:r>
            <a:r>
              <a:rPr lang="en-US" dirty="0"/>
              <a:t> </a:t>
            </a:r>
            <a:r>
              <a:rPr lang="en-US" dirty="0" err="1"/>
              <a:t>inc</a:t>
            </a:r>
            <a:r>
              <a:rPr lang="en-US" dirty="0"/>
              <a:t>) {</a:t>
            </a:r>
          </a:p>
          <a:p>
            <a:pPr lvl="1"/>
            <a:r>
              <a:rPr lang="en-US" dirty="0" err="1"/>
              <a:t>System.out.println</a:t>
            </a:r>
            <a:r>
              <a:rPr lang="en-US" dirty="0"/>
              <a:t>("I printed the integer: " + </a:t>
            </a:r>
            <a:r>
              <a:rPr lang="en-US" dirty="0" err="1"/>
              <a:t>inc</a:t>
            </a:r>
            <a:r>
              <a:rPr lang="en-US" dirty="0"/>
              <a:t>);</a:t>
            </a:r>
          </a:p>
          <a:p>
            <a:r>
              <a:rPr lang="en-US" dirty="0"/>
              <a:t>} // end </a:t>
            </a:r>
            <a:r>
              <a:rPr lang="en-US" dirty="0" err="1"/>
              <a:t>printThis</a:t>
            </a:r>
            <a:endParaRPr lang="en-US" dirty="0"/>
          </a:p>
        </p:txBody>
      </p:sp>
      <p:sp>
        <p:nvSpPr>
          <p:cNvPr id="7" name="Rectangle: Rounded Corners 6">
            <a:extLst>
              <a:ext uri="{FF2B5EF4-FFF2-40B4-BE49-F238E27FC236}">
                <a16:creationId xmlns:a16="http://schemas.microsoft.com/office/drawing/2014/main" id="{A757F08B-0125-4C21-8CF7-322F2391F2C5}"/>
              </a:ext>
            </a:extLst>
          </p:cNvPr>
          <p:cNvSpPr/>
          <p:nvPr/>
        </p:nvSpPr>
        <p:spPr>
          <a:xfrm>
            <a:off x="8390252" y="3589893"/>
            <a:ext cx="2594058" cy="3817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Add to Driver class</a:t>
            </a:r>
          </a:p>
        </p:txBody>
      </p:sp>
      <p:sp>
        <p:nvSpPr>
          <p:cNvPr id="8" name="TextBox 7">
            <a:extLst>
              <a:ext uri="{FF2B5EF4-FFF2-40B4-BE49-F238E27FC236}">
                <a16:creationId xmlns:a16="http://schemas.microsoft.com/office/drawing/2014/main" id="{47EE8C3E-7C12-48A4-91F4-572C81379F7A}"/>
              </a:ext>
            </a:extLst>
          </p:cNvPr>
          <p:cNvSpPr txBox="1"/>
          <p:nvPr/>
        </p:nvSpPr>
        <p:spPr>
          <a:xfrm>
            <a:off x="7554402" y="4148666"/>
            <a:ext cx="1889748" cy="646331"/>
          </a:xfrm>
          <a:prstGeom prst="rect">
            <a:avLst/>
          </a:prstGeom>
          <a:noFill/>
          <a:ln>
            <a:solidFill>
              <a:schemeClr val="accent1"/>
            </a:solidFill>
          </a:ln>
        </p:spPr>
        <p:txBody>
          <a:bodyPr wrap="none" rtlCol="0">
            <a:spAutoFit/>
          </a:bodyPr>
          <a:lstStyle/>
          <a:p>
            <a:r>
              <a:rPr lang="en-US" dirty="0" err="1"/>
              <a:t>printThis</a:t>
            </a:r>
            <a:r>
              <a:rPr lang="en-US" dirty="0"/>
              <a:t>("Hello");</a:t>
            </a:r>
          </a:p>
          <a:p>
            <a:r>
              <a:rPr lang="en-US" dirty="0" err="1"/>
              <a:t>printThis</a:t>
            </a:r>
            <a:r>
              <a:rPr lang="en-US" dirty="0"/>
              <a:t>(42);</a:t>
            </a:r>
          </a:p>
        </p:txBody>
      </p:sp>
    </p:spTree>
    <p:extLst>
      <p:ext uri="{BB962C8B-B14F-4D97-AF65-F5344CB8AC3E}">
        <p14:creationId xmlns:p14="http://schemas.microsoft.com/office/powerpoint/2010/main" val="403982104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CDC20-8D3F-41DB-8368-62212CDC1B22}"/>
              </a:ext>
            </a:extLst>
          </p:cNvPr>
          <p:cNvSpPr>
            <a:spLocks noGrp="1"/>
          </p:cNvSpPr>
          <p:nvPr>
            <p:ph type="title"/>
          </p:nvPr>
        </p:nvSpPr>
        <p:spPr/>
        <p:txBody>
          <a:bodyPr/>
          <a:lstStyle/>
          <a:p>
            <a:r>
              <a:rPr lang="en-US" dirty="0"/>
              <a:t>Overloading</a:t>
            </a:r>
          </a:p>
        </p:txBody>
      </p:sp>
      <p:sp>
        <p:nvSpPr>
          <p:cNvPr id="3" name="Content Placeholder 2">
            <a:extLst>
              <a:ext uri="{FF2B5EF4-FFF2-40B4-BE49-F238E27FC236}">
                <a16:creationId xmlns:a16="http://schemas.microsoft.com/office/drawing/2014/main" id="{7150A94F-3485-47E6-9DD1-B7DB6F8F6739}"/>
              </a:ext>
            </a:extLst>
          </p:cNvPr>
          <p:cNvSpPr>
            <a:spLocks noGrp="1"/>
          </p:cNvSpPr>
          <p:nvPr>
            <p:ph idx="1"/>
          </p:nvPr>
        </p:nvSpPr>
        <p:spPr>
          <a:xfrm>
            <a:off x="838200" y="1825625"/>
            <a:ext cx="10515600" cy="1730375"/>
          </a:xfrm>
        </p:spPr>
        <p:txBody>
          <a:bodyPr/>
          <a:lstStyle/>
          <a:p>
            <a:r>
              <a:rPr lang="en-US" dirty="0"/>
              <a:t>Sometimes the only difference is that the number of parameters will differ</a:t>
            </a:r>
          </a:p>
          <a:p>
            <a:pPr lvl="1"/>
            <a:r>
              <a:rPr lang="en-US" dirty="0"/>
              <a:t>The data types will be consistent</a:t>
            </a:r>
          </a:p>
          <a:p>
            <a:pPr lvl="1"/>
            <a:r>
              <a:rPr lang="en-US" dirty="0"/>
              <a:t>We can solve this via overloading…</a:t>
            </a:r>
          </a:p>
        </p:txBody>
      </p:sp>
      <p:sp>
        <p:nvSpPr>
          <p:cNvPr id="4" name="TextBox 3">
            <a:extLst>
              <a:ext uri="{FF2B5EF4-FFF2-40B4-BE49-F238E27FC236}">
                <a16:creationId xmlns:a16="http://schemas.microsoft.com/office/drawing/2014/main" id="{341E44F9-14AF-49FA-9F8D-9C4F0B5CE75B}"/>
              </a:ext>
            </a:extLst>
          </p:cNvPr>
          <p:cNvSpPr txBox="1"/>
          <p:nvPr/>
        </p:nvSpPr>
        <p:spPr>
          <a:xfrm>
            <a:off x="838200" y="3556000"/>
            <a:ext cx="7514237" cy="2585323"/>
          </a:xfrm>
          <a:prstGeom prst="rect">
            <a:avLst/>
          </a:prstGeom>
          <a:noFill/>
          <a:ln>
            <a:solidFill>
              <a:schemeClr val="accent1"/>
            </a:solidFill>
          </a:ln>
        </p:spPr>
        <p:txBody>
          <a:bodyPr wrap="none" rtlCol="0">
            <a:spAutoFit/>
          </a:bodyPr>
          <a:lstStyle/>
          <a:p>
            <a:r>
              <a:rPr lang="en-US" dirty="0"/>
              <a:t>public static void </a:t>
            </a:r>
            <a:r>
              <a:rPr lang="en-US" dirty="0" err="1"/>
              <a:t>calculateAvg</a:t>
            </a:r>
            <a:r>
              <a:rPr lang="en-US" dirty="0"/>
              <a:t>(</a:t>
            </a:r>
            <a:r>
              <a:rPr lang="en-US" dirty="0" err="1"/>
              <a:t>int</a:t>
            </a:r>
            <a:r>
              <a:rPr lang="en-US" dirty="0"/>
              <a:t> grade1, </a:t>
            </a:r>
            <a:r>
              <a:rPr lang="en-US" dirty="0" err="1"/>
              <a:t>int</a:t>
            </a:r>
            <a:r>
              <a:rPr lang="en-US" dirty="0"/>
              <a:t> grade2, </a:t>
            </a:r>
            <a:r>
              <a:rPr lang="en-US" dirty="0" err="1"/>
              <a:t>int</a:t>
            </a:r>
            <a:r>
              <a:rPr lang="en-US" dirty="0"/>
              <a:t> grade3) {</a:t>
            </a:r>
          </a:p>
          <a:p>
            <a:pPr lvl="1"/>
            <a:r>
              <a:rPr lang="en-US" dirty="0"/>
              <a:t>double </a:t>
            </a:r>
            <a:r>
              <a:rPr lang="en-US" dirty="0" err="1"/>
              <a:t>avg</a:t>
            </a:r>
            <a:r>
              <a:rPr lang="en-US" dirty="0"/>
              <a:t> = (grade1 + grade2 + grade3) / 3.0;</a:t>
            </a:r>
          </a:p>
          <a:p>
            <a:pPr lvl="1"/>
            <a:r>
              <a:rPr lang="en-US" dirty="0" err="1"/>
              <a:t>System.out.println</a:t>
            </a:r>
            <a:r>
              <a:rPr lang="en-US" dirty="0"/>
              <a:t>("The average for this series is: " + </a:t>
            </a:r>
            <a:r>
              <a:rPr lang="en-US" dirty="0" err="1"/>
              <a:t>avg</a:t>
            </a:r>
            <a:r>
              <a:rPr lang="en-US" dirty="0"/>
              <a:t>);</a:t>
            </a:r>
          </a:p>
          <a:p>
            <a:r>
              <a:rPr lang="en-US" dirty="0"/>
              <a:t>} // end </a:t>
            </a:r>
            <a:r>
              <a:rPr lang="en-US" dirty="0" err="1"/>
              <a:t>calculateAvg</a:t>
            </a:r>
            <a:endParaRPr lang="en-US" dirty="0"/>
          </a:p>
          <a:p>
            <a:endParaRPr lang="en-US" dirty="0"/>
          </a:p>
          <a:p>
            <a:r>
              <a:rPr lang="en-US" dirty="0"/>
              <a:t>public static void </a:t>
            </a:r>
            <a:r>
              <a:rPr lang="en-US" dirty="0" err="1"/>
              <a:t>calculateAvg</a:t>
            </a:r>
            <a:r>
              <a:rPr lang="en-US" dirty="0"/>
              <a:t>(</a:t>
            </a:r>
            <a:r>
              <a:rPr lang="en-US" dirty="0" err="1"/>
              <a:t>int</a:t>
            </a:r>
            <a:r>
              <a:rPr lang="en-US" dirty="0"/>
              <a:t> grade1, </a:t>
            </a:r>
            <a:r>
              <a:rPr lang="en-US" dirty="0" err="1"/>
              <a:t>int</a:t>
            </a:r>
            <a:r>
              <a:rPr lang="en-US" dirty="0"/>
              <a:t> grade2, </a:t>
            </a:r>
            <a:r>
              <a:rPr lang="en-US" dirty="0" err="1"/>
              <a:t>int</a:t>
            </a:r>
            <a:r>
              <a:rPr lang="en-US" dirty="0"/>
              <a:t> grade3, </a:t>
            </a:r>
            <a:r>
              <a:rPr lang="en-US" dirty="0" err="1"/>
              <a:t>int</a:t>
            </a:r>
            <a:r>
              <a:rPr lang="en-US" dirty="0"/>
              <a:t> grade4) {</a:t>
            </a:r>
          </a:p>
          <a:p>
            <a:pPr lvl="1"/>
            <a:r>
              <a:rPr lang="sv-SE" dirty="0"/>
              <a:t>double avg = (grade1 + grade2 + grade3 + grade4) / 4.0;</a:t>
            </a:r>
          </a:p>
          <a:p>
            <a:pPr lvl="1"/>
            <a:r>
              <a:rPr lang="en-US" dirty="0" err="1"/>
              <a:t>System.out.println</a:t>
            </a:r>
            <a:r>
              <a:rPr lang="en-US" dirty="0"/>
              <a:t>("The average for this series is: " + </a:t>
            </a:r>
            <a:r>
              <a:rPr lang="en-US" dirty="0" err="1"/>
              <a:t>avg</a:t>
            </a:r>
            <a:r>
              <a:rPr lang="en-US" dirty="0"/>
              <a:t>);</a:t>
            </a:r>
          </a:p>
          <a:p>
            <a:r>
              <a:rPr lang="en-US" dirty="0"/>
              <a:t>} // end </a:t>
            </a:r>
            <a:r>
              <a:rPr lang="en-US" dirty="0" err="1"/>
              <a:t>calculateAvg</a:t>
            </a:r>
            <a:endParaRPr lang="en-US" dirty="0"/>
          </a:p>
        </p:txBody>
      </p:sp>
      <p:sp>
        <p:nvSpPr>
          <p:cNvPr id="5" name="Rectangle: Rounded Corners 4">
            <a:extLst>
              <a:ext uri="{FF2B5EF4-FFF2-40B4-BE49-F238E27FC236}">
                <a16:creationId xmlns:a16="http://schemas.microsoft.com/office/drawing/2014/main" id="{ACDFA2D2-9F81-4701-9895-DECCE2D7EF24}"/>
              </a:ext>
            </a:extLst>
          </p:cNvPr>
          <p:cNvSpPr/>
          <p:nvPr/>
        </p:nvSpPr>
        <p:spPr>
          <a:xfrm>
            <a:off x="5553918" y="5950453"/>
            <a:ext cx="2594058" cy="3817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Add to Driver class</a:t>
            </a:r>
          </a:p>
        </p:txBody>
      </p:sp>
      <p:sp>
        <p:nvSpPr>
          <p:cNvPr id="6" name="TextBox 5">
            <a:extLst>
              <a:ext uri="{FF2B5EF4-FFF2-40B4-BE49-F238E27FC236}">
                <a16:creationId xmlns:a16="http://schemas.microsoft.com/office/drawing/2014/main" id="{8C3265FA-610A-4BE4-9239-A5331552D270}"/>
              </a:ext>
            </a:extLst>
          </p:cNvPr>
          <p:cNvSpPr txBox="1"/>
          <p:nvPr/>
        </p:nvSpPr>
        <p:spPr>
          <a:xfrm>
            <a:off x="8433082" y="4525495"/>
            <a:ext cx="2840073" cy="646331"/>
          </a:xfrm>
          <a:prstGeom prst="rect">
            <a:avLst/>
          </a:prstGeom>
          <a:noFill/>
          <a:ln>
            <a:solidFill>
              <a:schemeClr val="accent1"/>
            </a:solidFill>
          </a:ln>
        </p:spPr>
        <p:txBody>
          <a:bodyPr wrap="none" rtlCol="0">
            <a:spAutoFit/>
          </a:bodyPr>
          <a:lstStyle/>
          <a:p>
            <a:r>
              <a:rPr lang="en-US" dirty="0" err="1"/>
              <a:t>calculateAvg</a:t>
            </a:r>
            <a:r>
              <a:rPr lang="en-US" dirty="0"/>
              <a:t>(50, 75, 100);</a:t>
            </a:r>
          </a:p>
          <a:p>
            <a:r>
              <a:rPr lang="en-US" dirty="0" err="1"/>
              <a:t>calculateAvg</a:t>
            </a:r>
            <a:r>
              <a:rPr lang="en-US" dirty="0"/>
              <a:t>(60, 70, 80, 90);</a:t>
            </a:r>
          </a:p>
        </p:txBody>
      </p:sp>
      <p:sp>
        <p:nvSpPr>
          <p:cNvPr id="7" name="Rectangle: Rounded Corners 6">
            <a:extLst>
              <a:ext uri="{FF2B5EF4-FFF2-40B4-BE49-F238E27FC236}">
                <a16:creationId xmlns:a16="http://schemas.microsoft.com/office/drawing/2014/main" id="{B2E3F11E-02FD-4C68-89BD-054D543E0606}"/>
              </a:ext>
            </a:extLst>
          </p:cNvPr>
          <p:cNvSpPr/>
          <p:nvPr/>
        </p:nvSpPr>
        <p:spPr>
          <a:xfrm>
            <a:off x="6680200" y="2370667"/>
            <a:ext cx="4377267" cy="9944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But what if we need to calculate for not just a 3 or 4 number series, but 5, 6, 7, 8, …. 123,325,654?</a:t>
            </a:r>
          </a:p>
        </p:txBody>
      </p:sp>
    </p:spTree>
    <p:extLst>
      <p:ext uri="{BB962C8B-B14F-4D97-AF65-F5344CB8AC3E}">
        <p14:creationId xmlns:p14="http://schemas.microsoft.com/office/powerpoint/2010/main" val="2624963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A207F-3E66-45B6-84BC-BEFB456038A0}"/>
              </a:ext>
            </a:extLst>
          </p:cNvPr>
          <p:cNvSpPr>
            <a:spLocks noGrp="1"/>
          </p:cNvSpPr>
          <p:nvPr>
            <p:ph type="title"/>
          </p:nvPr>
        </p:nvSpPr>
        <p:spPr/>
        <p:txBody>
          <a:bodyPr/>
          <a:lstStyle/>
          <a:p>
            <a:r>
              <a:rPr lang="en-US" dirty="0"/>
              <a:t>Variable length arguments </a:t>
            </a:r>
            <a:r>
              <a:rPr lang="en-US" dirty="0" smtClean="0"/>
              <a:t>(</a:t>
            </a:r>
            <a:r>
              <a:rPr lang="en-US" dirty="0" err="1" smtClean="0"/>
              <a:t>varargs</a:t>
            </a:r>
            <a:r>
              <a:rPr lang="en-US" dirty="0"/>
              <a:t>)</a:t>
            </a:r>
          </a:p>
        </p:txBody>
      </p:sp>
      <p:sp>
        <p:nvSpPr>
          <p:cNvPr id="3" name="Content Placeholder 2">
            <a:extLst>
              <a:ext uri="{FF2B5EF4-FFF2-40B4-BE49-F238E27FC236}">
                <a16:creationId xmlns:a16="http://schemas.microsoft.com/office/drawing/2014/main" id="{33A01AD4-7671-4E18-A3EE-59B0F9C62433}"/>
              </a:ext>
            </a:extLst>
          </p:cNvPr>
          <p:cNvSpPr>
            <a:spLocks noGrp="1"/>
          </p:cNvSpPr>
          <p:nvPr>
            <p:ph idx="1"/>
          </p:nvPr>
        </p:nvSpPr>
        <p:spPr>
          <a:xfrm>
            <a:off x="838200" y="1825625"/>
            <a:ext cx="10515600" cy="1603375"/>
          </a:xfrm>
        </p:spPr>
        <p:txBody>
          <a:bodyPr>
            <a:normAutofit fontScale="92500" lnSpcReduction="20000"/>
          </a:bodyPr>
          <a:lstStyle/>
          <a:p>
            <a:r>
              <a:rPr lang="en-US" dirty="0" smtClean="0"/>
              <a:t>Text refers to these as variable length parameters</a:t>
            </a:r>
          </a:p>
          <a:p>
            <a:r>
              <a:rPr lang="en-US" dirty="0" smtClean="0"/>
              <a:t>Create </a:t>
            </a:r>
            <a:r>
              <a:rPr lang="en-US" dirty="0"/>
              <a:t>only a single method with a special parameter defined</a:t>
            </a:r>
          </a:p>
          <a:p>
            <a:pPr lvl="1"/>
            <a:r>
              <a:rPr lang="en-US" dirty="0"/>
              <a:t>Java then takes whatever number of arguments are provided at invocation, and creates an array of the appropriate type containing as elements the proper number of arguments provided</a:t>
            </a:r>
          </a:p>
        </p:txBody>
      </p:sp>
      <p:sp>
        <p:nvSpPr>
          <p:cNvPr id="4" name="TextBox 3">
            <a:extLst>
              <a:ext uri="{FF2B5EF4-FFF2-40B4-BE49-F238E27FC236}">
                <a16:creationId xmlns:a16="http://schemas.microsoft.com/office/drawing/2014/main" id="{9744D423-CBDD-4599-8B39-33FB99215BB2}"/>
              </a:ext>
            </a:extLst>
          </p:cNvPr>
          <p:cNvSpPr txBox="1"/>
          <p:nvPr/>
        </p:nvSpPr>
        <p:spPr>
          <a:xfrm>
            <a:off x="4690533" y="3563936"/>
            <a:ext cx="6121400" cy="2308324"/>
          </a:xfrm>
          <a:prstGeom prst="rect">
            <a:avLst/>
          </a:prstGeom>
          <a:noFill/>
          <a:ln>
            <a:solidFill>
              <a:schemeClr val="accent1"/>
            </a:solidFill>
          </a:ln>
        </p:spPr>
        <p:txBody>
          <a:bodyPr wrap="square" rtlCol="0">
            <a:spAutoFit/>
          </a:bodyPr>
          <a:lstStyle/>
          <a:p>
            <a:r>
              <a:rPr lang="en-US" dirty="0"/>
              <a:t>public static void </a:t>
            </a:r>
            <a:r>
              <a:rPr lang="en-US" dirty="0" err="1"/>
              <a:t>betterCalculateAvg</a:t>
            </a:r>
            <a:r>
              <a:rPr lang="en-US" dirty="0"/>
              <a:t>(int...grades) {</a:t>
            </a:r>
          </a:p>
          <a:p>
            <a:pPr lvl="1"/>
            <a:r>
              <a:rPr lang="en-US" dirty="0" err="1"/>
              <a:t>int</a:t>
            </a:r>
            <a:r>
              <a:rPr lang="en-US" dirty="0"/>
              <a:t> sum = 0;</a:t>
            </a:r>
          </a:p>
          <a:p>
            <a:pPr lvl="1"/>
            <a:r>
              <a:rPr lang="en-US" dirty="0"/>
              <a:t>for (</a:t>
            </a:r>
            <a:r>
              <a:rPr lang="en-US" dirty="0" err="1"/>
              <a:t>int</a:t>
            </a:r>
            <a:r>
              <a:rPr lang="en-US" dirty="0"/>
              <a:t> </a:t>
            </a:r>
            <a:r>
              <a:rPr lang="en-US" dirty="0" err="1"/>
              <a:t>eachOne</a:t>
            </a:r>
            <a:r>
              <a:rPr lang="en-US" dirty="0"/>
              <a:t>: grades) {</a:t>
            </a:r>
          </a:p>
          <a:p>
            <a:pPr lvl="2"/>
            <a:r>
              <a:rPr lang="en-US" dirty="0"/>
              <a:t>sum += </a:t>
            </a:r>
            <a:r>
              <a:rPr lang="en-US" dirty="0" err="1"/>
              <a:t>eachOne</a:t>
            </a:r>
            <a:r>
              <a:rPr lang="en-US" dirty="0"/>
              <a:t>;</a:t>
            </a:r>
          </a:p>
          <a:p>
            <a:pPr lvl="1"/>
            <a:r>
              <a:rPr lang="en-US" dirty="0"/>
              <a:t>} // end for</a:t>
            </a:r>
          </a:p>
          <a:p>
            <a:pPr lvl="1"/>
            <a:r>
              <a:rPr lang="en-US" dirty="0"/>
              <a:t>double </a:t>
            </a:r>
            <a:r>
              <a:rPr lang="en-US" dirty="0" err="1"/>
              <a:t>avg</a:t>
            </a:r>
            <a:r>
              <a:rPr lang="en-US" dirty="0"/>
              <a:t> = sum / (double) </a:t>
            </a:r>
            <a:r>
              <a:rPr lang="en-US" dirty="0" err="1"/>
              <a:t>grades.length</a:t>
            </a:r>
            <a:r>
              <a:rPr lang="en-US" dirty="0"/>
              <a:t>;</a:t>
            </a:r>
          </a:p>
          <a:p>
            <a:pPr lvl="1"/>
            <a:r>
              <a:rPr lang="en-US" dirty="0" err="1"/>
              <a:t>System.out.println</a:t>
            </a:r>
            <a:r>
              <a:rPr lang="en-US" dirty="0"/>
              <a:t>("The average for this series is: " + </a:t>
            </a:r>
            <a:r>
              <a:rPr lang="en-US" dirty="0" err="1"/>
              <a:t>avg</a:t>
            </a:r>
            <a:r>
              <a:rPr lang="en-US" dirty="0"/>
              <a:t>);</a:t>
            </a:r>
          </a:p>
          <a:p>
            <a:r>
              <a:rPr lang="en-US" dirty="0"/>
              <a:t>} // end </a:t>
            </a:r>
            <a:r>
              <a:rPr lang="en-US" dirty="0" err="1"/>
              <a:t>betterCalculateAvg</a:t>
            </a:r>
            <a:endParaRPr lang="en-US" dirty="0"/>
          </a:p>
        </p:txBody>
      </p:sp>
      <p:sp>
        <p:nvSpPr>
          <p:cNvPr id="5" name="TextBox 4">
            <a:extLst>
              <a:ext uri="{FF2B5EF4-FFF2-40B4-BE49-F238E27FC236}">
                <a16:creationId xmlns:a16="http://schemas.microsoft.com/office/drawing/2014/main" id="{C11BDA82-AE9C-4152-B4BD-739A0B522901}"/>
              </a:ext>
            </a:extLst>
          </p:cNvPr>
          <p:cNvSpPr txBox="1"/>
          <p:nvPr/>
        </p:nvSpPr>
        <p:spPr>
          <a:xfrm>
            <a:off x="838200" y="4394933"/>
            <a:ext cx="3432222" cy="646331"/>
          </a:xfrm>
          <a:prstGeom prst="rect">
            <a:avLst/>
          </a:prstGeom>
          <a:noFill/>
          <a:ln>
            <a:solidFill>
              <a:schemeClr val="accent1"/>
            </a:solidFill>
          </a:ln>
        </p:spPr>
        <p:txBody>
          <a:bodyPr wrap="none" rtlCol="0">
            <a:spAutoFit/>
          </a:bodyPr>
          <a:lstStyle/>
          <a:p>
            <a:r>
              <a:rPr lang="en-US" dirty="0" err="1"/>
              <a:t>betterCalculateAvg</a:t>
            </a:r>
            <a:r>
              <a:rPr lang="en-US" dirty="0"/>
              <a:t>(50, 75, 100);</a:t>
            </a:r>
          </a:p>
          <a:p>
            <a:r>
              <a:rPr lang="en-US" dirty="0" err="1"/>
              <a:t>betterCalculateAvg</a:t>
            </a:r>
            <a:r>
              <a:rPr lang="en-US" dirty="0"/>
              <a:t>(60, 70, 80, 90);</a:t>
            </a:r>
          </a:p>
        </p:txBody>
      </p:sp>
    </p:spTree>
    <p:extLst>
      <p:ext uri="{BB962C8B-B14F-4D97-AF65-F5344CB8AC3E}">
        <p14:creationId xmlns:p14="http://schemas.microsoft.com/office/powerpoint/2010/main" val="286757859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220</TotalTime>
  <Words>1862</Words>
  <Application>Microsoft Office PowerPoint</Application>
  <PresentationFormat>Widescreen</PresentationFormat>
  <Paragraphs>291</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Wingdings</vt:lpstr>
      <vt:lpstr>Office Theme</vt:lpstr>
      <vt:lpstr>Class construction: Functional decomposition, multiple parameter methods, method signatures &amp; method overloads</vt:lpstr>
      <vt:lpstr>Multiple parameters</vt:lpstr>
      <vt:lpstr>Multiple parameters</vt:lpstr>
      <vt:lpstr>Multiple parameters</vt:lpstr>
      <vt:lpstr>Method signature</vt:lpstr>
      <vt:lpstr>Overloading</vt:lpstr>
      <vt:lpstr>Overloading</vt:lpstr>
      <vt:lpstr>Overloading</vt:lpstr>
      <vt:lpstr>Variable length arguments (varargs)</vt:lpstr>
      <vt:lpstr>Method identification</vt:lpstr>
      <vt:lpstr>Method identification</vt:lpstr>
      <vt:lpstr>Functional Decomposition</vt:lpstr>
      <vt:lpstr>Functional Decomposition</vt:lpstr>
      <vt:lpstr>Functional Decomposition</vt:lpstr>
      <vt:lpstr>Functional Decomposition</vt:lpstr>
      <vt:lpstr>Functional Decomposition</vt:lpstr>
      <vt:lpstr>Functional Decomposition</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 construction: Multiple parameter methods, method signatures &amp; method overloads</dc:title>
  <dc:creator>Geoffrey Hill</dc:creator>
  <cp:lastModifiedBy>Geoffrey (Jeff) Hill</cp:lastModifiedBy>
  <cp:revision>27</cp:revision>
  <dcterms:created xsi:type="dcterms:W3CDTF">2018-03-30T15:58:49Z</dcterms:created>
  <dcterms:modified xsi:type="dcterms:W3CDTF">2018-09-27T14:01:39Z</dcterms:modified>
</cp:coreProperties>
</file>