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6F4D2-7D88-43F2-AB17-91C1E8C6C62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CBB4-F308-4D4C-B0D4-0C210299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construction: Dependencies, aggregation, composition &amp; basic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7298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1B7E-526E-4DD5-B62A-D2350B5A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5319-6446-4A2C-85ED-279D9E91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We’ve used an interface already</a:t>
            </a:r>
          </a:p>
          <a:p>
            <a:pPr lvl="1"/>
            <a:r>
              <a:rPr lang="en-US" dirty="0"/>
              <a:t>Comparable&lt;Class&gt;</a:t>
            </a:r>
          </a:p>
          <a:p>
            <a:r>
              <a:rPr lang="en-US" dirty="0"/>
              <a:t>Just like Java has built-in classes, yet we can make our own</a:t>
            </a:r>
          </a:p>
          <a:p>
            <a:pPr lvl="1"/>
            <a:r>
              <a:rPr lang="en-US" dirty="0"/>
              <a:t>Java has built-in interfaces, and we can make our own</a:t>
            </a:r>
          </a:p>
          <a:p>
            <a:r>
              <a:rPr lang="en-US" dirty="0"/>
              <a:t>Interfaces can be used in several ways</a:t>
            </a:r>
          </a:p>
          <a:p>
            <a:pPr lvl="1"/>
            <a:r>
              <a:rPr lang="en-US" dirty="0"/>
              <a:t>The simplest is to think of them as a “class lite”</a:t>
            </a:r>
          </a:p>
          <a:p>
            <a:r>
              <a:rPr lang="en-US" dirty="0"/>
              <a:t>Defines a usable type, just like a class</a:t>
            </a:r>
          </a:p>
          <a:p>
            <a:r>
              <a:rPr lang="en-US" dirty="0"/>
              <a:t>Defines members, just like a class</a:t>
            </a:r>
          </a:p>
          <a:p>
            <a:pPr lvl="1"/>
            <a:r>
              <a:rPr lang="en-US" dirty="0"/>
              <a:t>No instance members, any variable is implicitly static and final</a:t>
            </a:r>
          </a:p>
          <a:p>
            <a:pPr lvl="1"/>
            <a:r>
              <a:rPr lang="en-US" dirty="0"/>
              <a:t>Java &lt;= 7, all methods are </a:t>
            </a:r>
            <a:r>
              <a:rPr lang="en-US" b="1" i="1" dirty="0"/>
              <a:t>abstract</a:t>
            </a:r>
          </a:p>
          <a:p>
            <a:pPr lvl="2"/>
            <a:r>
              <a:rPr lang="en-US" dirty="0"/>
              <a:t>No implementation, just the signature line</a:t>
            </a:r>
          </a:p>
          <a:p>
            <a:pPr lvl="1"/>
            <a:r>
              <a:rPr lang="en-US" dirty="0"/>
              <a:t>Java 8 changed this… we can have default methods in interfaces</a:t>
            </a:r>
          </a:p>
          <a:p>
            <a:pPr lvl="2"/>
            <a:r>
              <a:rPr lang="en-US" dirty="0"/>
              <a:t>We won’t use this </a:t>
            </a:r>
            <a:r>
              <a:rPr lang="en-US" dirty="0" smtClean="0"/>
              <a:t>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CD47-40D4-4A06-ADCC-AC552F5B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2E7D-2300-4E77-96E7-CE6C57296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6125"/>
            <a:ext cx="10515600" cy="28908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Lets us add capabilities to multiple classes while still defining it one single time</a:t>
            </a:r>
          </a:p>
          <a:p>
            <a:pPr lvl="1"/>
            <a:r>
              <a:rPr lang="en-US" dirty="0"/>
              <a:t>Fosters the code reusability concept</a:t>
            </a:r>
          </a:p>
          <a:p>
            <a:pPr lvl="1"/>
            <a:r>
              <a:rPr lang="en-US" dirty="0"/>
              <a:t>Can result in code duplication as the method concrete implementations must be coded in each class that implements the interface</a:t>
            </a:r>
          </a:p>
          <a:p>
            <a:pPr lvl="2"/>
            <a:r>
              <a:rPr lang="en-US" dirty="0"/>
              <a:t>This is why they added default methods to Java 8</a:t>
            </a:r>
          </a:p>
          <a:p>
            <a:r>
              <a:rPr lang="en-US" dirty="0"/>
              <a:t>This example shows:</a:t>
            </a:r>
          </a:p>
          <a:p>
            <a:pPr lvl="1"/>
            <a:r>
              <a:rPr lang="en-US" dirty="0"/>
              <a:t>Comparable interface that we’ve implemented in Student previously</a:t>
            </a:r>
          </a:p>
          <a:p>
            <a:pPr lvl="1"/>
            <a:r>
              <a:rPr lang="en-US" dirty="0"/>
              <a:t>Identifiable interface that provides a </a:t>
            </a:r>
            <a:r>
              <a:rPr lang="en-US" dirty="0" err="1"/>
              <a:t>getID</a:t>
            </a:r>
            <a:r>
              <a:rPr lang="en-US" dirty="0"/>
              <a:t>() method that all implementing classes must have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965BA-6C0B-48C9-A4F0-14D82E4B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17" y="437356"/>
            <a:ext cx="7020783" cy="277653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147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F05-0D50-4482-B9F5-D804CF0F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0BB6-037B-48E3-9AE3-6D8F85F7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using the </a:t>
            </a:r>
            <a:r>
              <a:rPr lang="en-US" b="1" i="1" dirty="0"/>
              <a:t>interface </a:t>
            </a:r>
            <a:r>
              <a:rPr lang="en-US" dirty="0"/>
              <a:t>keyword</a:t>
            </a:r>
          </a:p>
          <a:p>
            <a:r>
              <a:rPr lang="en-US" dirty="0"/>
              <a:t>Define the method signature for as many methods as are necessary for the concept</a:t>
            </a:r>
          </a:p>
          <a:p>
            <a:pPr lvl="1"/>
            <a:r>
              <a:rPr lang="en-US" dirty="0"/>
              <a:t>Using the </a:t>
            </a:r>
            <a:r>
              <a:rPr lang="en-US" b="1" i="1" dirty="0"/>
              <a:t>abstract </a:t>
            </a:r>
            <a:r>
              <a:rPr lang="en-US" dirty="0"/>
              <a:t>keyword is optional, but good practice</a:t>
            </a:r>
          </a:p>
          <a:p>
            <a:r>
              <a:rPr lang="en-US" dirty="0"/>
              <a:t>All abstract methods in the interface must be implemented in each class that will be “tagged” with the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98EBF-6EE0-4680-8916-B9A63107C0D8}"/>
              </a:ext>
            </a:extLst>
          </p:cNvPr>
          <p:cNvSpPr txBox="1"/>
          <p:nvPr/>
        </p:nvSpPr>
        <p:spPr>
          <a:xfrm>
            <a:off x="7923117" y="365125"/>
            <a:ext cx="3430683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class12;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interface Identifiable {</a:t>
            </a:r>
          </a:p>
          <a:p>
            <a:pPr lvl="1"/>
            <a:r>
              <a:rPr lang="en-US" dirty="0"/>
              <a:t>public abstract String </a:t>
            </a:r>
            <a:r>
              <a:rPr lang="en-US" dirty="0" err="1"/>
              <a:t>getID</a:t>
            </a:r>
            <a:r>
              <a:rPr lang="en-US" dirty="0"/>
              <a:t>();</a:t>
            </a:r>
          </a:p>
          <a:p>
            <a:r>
              <a:rPr lang="en-US" dirty="0"/>
              <a:t>} // end Identifiable</a:t>
            </a:r>
          </a:p>
        </p:txBody>
      </p:sp>
    </p:spTree>
    <p:extLst>
      <p:ext uri="{BB962C8B-B14F-4D97-AF65-F5344CB8AC3E}">
        <p14:creationId xmlns:p14="http://schemas.microsoft.com/office/powerpoint/2010/main" val="3186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01FA-7C7B-4BEC-A6CA-5324E271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DB9-A005-4EFB-B8B1-1EC467D2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“Tag” the class</a:t>
            </a:r>
          </a:p>
          <a:p>
            <a:r>
              <a:rPr lang="en-US" dirty="0"/>
              <a:t>Implement required methods</a:t>
            </a:r>
          </a:p>
          <a:p>
            <a:r>
              <a:rPr lang="en-US" dirty="0"/>
              <a:t>Implement any other instance members to support the new methods</a:t>
            </a:r>
          </a:p>
          <a:p>
            <a:r>
              <a:rPr lang="en-US" dirty="0"/>
              <a:t>Adjust existing methods such as the </a:t>
            </a:r>
            <a:r>
              <a:rPr lang="en-US" dirty="0" err="1"/>
              <a:t>ctor</a:t>
            </a:r>
            <a:r>
              <a:rPr lang="en-US" dirty="0"/>
              <a:t> as necessary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00DBB-58B6-413A-9136-3B9255A04E84}"/>
              </a:ext>
            </a:extLst>
          </p:cNvPr>
          <p:cNvSpPr txBox="1"/>
          <p:nvPr/>
        </p:nvSpPr>
        <p:spPr>
          <a:xfrm>
            <a:off x="6096000" y="152400"/>
            <a:ext cx="5849807" cy="61863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class12;</a:t>
            </a:r>
            <a:endParaRPr lang="en-US" dirty="0"/>
          </a:p>
          <a:p>
            <a:endParaRPr lang="en-US" dirty="0"/>
          </a:p>
          <a:p>
            <a:r>
              <a:rPr lang="en-US" dirty="0"/>
              <a:t>public class Professor implements Identifiable {</a:t>
            </a:r>
          </a:p>
          <a:p>
            <a:pPr lvl="1"/>
            <a:r>
              <a:rPr lang="en-US" dirty="0"/>
              <a:t>private final String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private final String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private final String id;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Professor(String </a:t>
            </a:r>
            <a:r>
              <a:rPr lang="en-US" dirty="0" err="1"/>
              <a:t>fName</a:t>
            </a:r>
            <a:r>
              <a:rPr lang="en-US" dirty="0"/>
              <a:t>, String </a:t>
            </a:r>
            <a:r>
              <a:rPr lang="en-US" dirty="0" err="1"/>
              <a:t>lName</a:t>
            </a:r>
            <a:r>
              <a:rPr lang="en-US" dirty="0"/>
              <a:t>, String id) {</a:t>
            </a:r>
          </a:p>
          <a:p>
            <a:pPr lvl="2"/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this.lName</a:t>
            </a:r>
            <a:r>
              <a:rPr lang="en-US" dirty="0"/>
              <a:t> 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this.id = id;</a:t>
            </a:r>
          </a:p>
          <a:p>
            <a:pPr lvl="1"/>
            <a:r>
              <a:rPr lang="en-US" dirty="0"/>
              <a:t>} // end </a:t>
            </a:r>
            <a:r>
              <a:rPr lang="en-US" u="sng" dirty="0" err="1"/>
              <a:t>ctor</a:t>
            </a:r>
            <a:endParaRPr lang="en-US" u="sng" dirty="0"/>
          </a:p>
          <a:p>
            <a:pPr lvl="1"/>
            <a:endParaRPr lang="en-US" dirty="0"/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dirty="0"/>
              <a:t>public String </a:t>
            </a:r>
            <a:r>
              <a:rPr lang="en-US" dirty="0" err="1"/>
              <a:t>getID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this.id;</a:t>
            </a:r>
          </a:p>
          <a:p>
            <a:pPr lvl="1"/>
            <a:r>
              <a:rPr lang="en-US" dirty="0"/>
              <a:t>} // end </a:t>
            </a:r>
            <a:r>
              <a:rPr lang="en-US" dirty="0" err="1"/>
              <a:t>getID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this.fName</a:t>
            </a:r>
            <a:r>
              <a:rPr lang="en-US" dirty="0"/>
              <a:t> + " " + </a:t>
            </a:r>
            <a:r>
              <a:rPr lang="en-US" dirty="0" err="1"/>
              <a:t>this.lName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} // end </a:t>
            </a:r>
            <a:r>
              <a:rPr lang="en-US" dirty="0" err="1"/>
              <a:t>toString</a:t>
            </a:r>
            <a:endParaRPr lang="en-US" dirty="0"/>
          </a:p>
          <a:p>
            <a:r>
              <a:rPr lang="en-US" dirty="0"/>
              <a:t>} // end Professor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3A9DDB-4741-4F3E-9CB3-BD07C1D04B74}"/>
              </a:ext>
            </a:extLst>
          </p:cNvPr>
          <p:cNvSpPr/>
          <p:nvPr/>
        </p:nvSpPr>
        <p:spPr>
          <a:xfrm>
            <a:off x="8049354" y="770731"/>
            <a:ext cx="2675796" cy="277019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8A8DE1-A3C8-4731-8C34-0852ECFA8A11}"/>
              </a:ext>
            </a:extLst>
          </p:cNvPr>
          <p:cNvSpPr/>
          <p:nvPr/>
        </p:nvSpPr>
        <p:spPr>
          <a:xfrm>
            <a:off x="6345107" y="1569244"/>
            <a:ext cx="2675796" cy="277019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3725A8-051D-46AF-AB85-F529C712787C}"/>
              </a:ext>
            </a:extLst>
          </p:cNvPr>
          <p:cNvSpPr/>
          <p:nvPr/>
        </p:nvSpPr>
        <p:spPr>
          <a:xfrm>
            <a:off x="6229350" y="3676650"/>
            <a:ext cx="2791553" cy="1335088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C4AF04-DC4C-40A0-815F-FB1BCDE066F8}"/>
              </a:ext>
            </a:extLst>
          </p:cNvPr>
          <p:cNvSpPr/>
          <p:nvPr/>
        </p:nvSpPr>
        <p:spPr>
          <a:xfrm>
            <a:off x="6711456" y="2966948"/>
            <a:ext cx="1689594" cy="277019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1694EB-36B1-4805-8EA5-937D306C9323}"/>
              </a:ext>
            </a:extLst>
          </p:cNvPr>
          <p:cNvSpPr/>
          <p:nvPr/>
        </p:nvSpPr>
        <p:spPr>
          <a:xfrm>
            <a:off x="10648950" y="2134394"/>
            <a:ext cx="1118824" cy="277019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01FA-7C7B-4BEC-A6CA-5324E271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FDB9-A005-4EFB-B8B1-1EC467D2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“Tag” the class</a:t>
            </a:r>
          </a:p>
          <a:p>
            <a:pPr lvl="1"/>
            <a:r>
              <a:rPr lang="en-US" dirty="0"/>
              <a:t>Comma separate multiple interfaces</a:t>
            </a:r>
          </a:p>
          <a:p>
            <a:r>
              <a:rPr lang="en-US" dirty="0"/>
              <a:t>Implement required methods</a:t>
            </a:r>
          </a:p>
          <a:p>
            <a:r>
              <a:rPr lang="en-US" dirty="0"/>
              <a:t>Implement any other instance members to support the new methods</a:t>
            </a:r>
          </a:p>
          <a:p>
            <a:r>
              <a:rPr lang="en-US" dirty="0"/>
              <a:t>Adjust existing methods such as the </a:t>
            </a:r>
            <a:r>
              <a:rPr lang="en-US" dirty="0" err="1"/>
              <a:t>ctor</a:t>
            </a:r>
            <a:r>
              <a:rPr lang="en-US" dirty="0"/>
              <a:t> as necessary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00DBB-58B6-413A-9136-3B9255A04E84}"/>
              </a:ext>
            </a:extLst>
          </p:cNvPr>
          <p:cNvSpPr txBox="1"/>
          <p:nvPr/>
        </p:nvSpPr>
        <p:spPr>
          <a:xfrm>
            <a:off x="6096000" y="152400"/>
            <a:ext cx="4782078" cy="65248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package </a:t>
            </a:r>
            <a:r>
              <a:rPr lang="en-US" sz="1100" dirty="0" smtClean="0"/>
              <a:t>class12;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public class Student implements Comparable&lt;Student&gt;, Identifiable {</a:t>
            </a:r>
          </a:p>
          <a:p>
            <a:pPr lvl="1"/>
            <a:r>
              <a:rPr lang="en-US" sz="1100" dirty="0"/>
              <a:t>private final String </a:t>
            </a:r>
            <a:r>
              <a:rPr lang="en-US" sz="1100" dirty="0" err="1"/>
              <a:t>fName</a:t>
            </a:r>
            <a:r>
              <a:rPr lang="en-US" sz="1100" dirty="0"/>
              <a:t>;</a:t>
            </a:r>
          </a:p>
          <a:p>
            <a:pPr lvl="1"/>
            <a:r>
              <a:rPr lang="en-US" sz="1100" dirty="0"/>
              <a:t>private final String </a:t>
            </a:r>
            <a:r>
              <a:rPr lang="en-US" sz="1100" dirty="0" err="1"/>
              <a:t>lName</a:t>
            </a:r>
            <a:r>
              <a:rPr lang="en-US" sz="1100" dirty="0"/>
              <a:t>;</a:t>
            </a:r>
          </a:p>
          <a:p>
            <a:pPr lvl="1"/>
            <a:r>
              <a:rPr lang="en-US" sz="1100" dirty="0"/>
              <a:t>private final String id;</a:t>
            </a:r>
          </a:p>
          <a:p>
            <a:pPr lvl="1"/>
            <a:r>
              <a:rPr lang="en-US" sz="1100" dirty="0"/>
              <a:t>private final Professor advisor;</a:t>
            </a:r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public Student(String </a:t>
            </a:r>
            <a:r>
              <a:rPr lang="en-US" sz="1100" dirty="0" err="1"/>
              <a:t>fName</a:t>
            </a:r>
            <a:r>
              <a:rPr lang="en-US" sz="1100" dirty="0"/>
              <a:t>, String </a:t>
            </a:r>
            <a:r>
              <a:rPr lang="en-US" sz="1100" dirty="0" err="1"/>
              <a:t>lName</a:t>
            </a:r>
            <a:r>
              <a:rPr lang="en-US" sz="1100" dirty="0"/>
              <a:t>, String id, Professor advisor) {</a:t>
            </a:r>
          </a:p>
          <a:p>
            <a:pPr lvl="2"/>
            <a:r>
              <a:rPr lang="en-US" sz="1100" dirty="0" err="1"/>
              <a:t>this.fName</a:t>
            </a:r>
            <a:r>
              <a:rPr lang="en-US" sz="1100" dirty="0"/>
              <a:t> = </a:t>
            </a:r>
            <a:r>
              <a:rPr lang="en-US" sz="1100" dirty="0" err="1"/>
              <a:t>fName</a:t>
            </a:r>
            <a:r>
              <a:rPr lang="en-US" sz="1100" dirty="0"/>
              <a:t>;</a:t>
            </a:r>
          </a:p>
          <a:p>
            <a:pPr lvl="2"/>
            <a:r>
              <a:rPr lang="en-US" sz="1100" dirty="0" err="1"/>
              <a:t>this.lName</a:t>
            </a:r>
            <a:r>
              <a:rPr lang="en-US" sz="1100" dirty="0"/>
              <a:t> = </a:t>
            </a:r>
            <a:r>
              <a:rPr lang="en-US" sz="1100" dirty="0" err="1"/>
              <a:t>lName</a:t>
            </a:r>
            <a:r>
              <a:rPr lang="en-US" sz="1100" dirty="0"/>
              <a:t>;</a:t>
            </a:r>
          </a:p>
          <a:p>
            <a:pPr lvl="2"/>
            <a:r>
              <a:rPr lang="en-US" sz="1100" dirty="0"/>
              <a:t>this.id = id;</a:t>
            </a:r>
          </a:p>
          <a:p>
            <a:pPr lvl="2"/>
            <a:r>
              <a:rPr lang="en-US" sz="1100" dirty="0" err="1"/>
              <a:t>this.advisor</a:t>
            </a:r>
            <a:r>
              <a:rPr lang="en-US" sz="1100" dirty="0"/>
              <a:t> = advisor;</a:t>
            </a:r>
          </a:p>
          <a:p>
            <a:pPr lvl="1"/>
            <a:r>
              <a:rPr lang="en-US" sz="1100" dirty="0"/>
              <a:t>} // end </a:t>
            </a:r>
            <a:r>
              <a:rPr lang="en-US" sz="1100" u="sng" dirty="0" err="1"/>
              <a:t>ctor</a:t>
            </a:r>
            <a:endParaRPr lang="en-US" sz="1100" u="sng" dirty="0"/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public String </a:t>
            </a:r>
            <a:r>
              <a:rPr lang="en-US" sz="1100" dirty="0" err="1"/>
              <a:t>getfName</a:t>
            </a:r>
            <a:r>
              <a:rPr lang="en-US" sz="1100" dirty="0"/>
              <a:t>() {</a:t>
            </a:r>
          </a:p>
          <a:p>
            <a:pPr lvl="2"/>
            <a:r>
              <a:rPr lang="en-US" sz="1100" dirty="0"/>
              <a:t>return </a:t>
            </a:r>
            <a:r>
              <a:rPr lang="en-US" sz="1100" dirty="0" err="1"/>
              <a:t>this.fName</a:t>
            </a:r>
            <a:r>
              <a:rPr lang="en-US" sz="1100" dirty="0"/>
              <a:t>;</a:t>
            </a:r>
          </a:p>
          <a:p>
            <a:pPr lvl="1"/>
            <a:r>
              <a:rPr lang="en-US" sz="1100" dirty="0"/>
              <a:t>} // end </a:t>
            </a:r>
            <a:r>
              <a:rPr lang="en-US" sz="1100" dirty="0" err="1"/>
              <a:t>getfName</a:t>
            </a:r>
            <a:endParaRPr lang="en-US" sz="1100" dirty="0"/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@Override</a:t>
            </a:r>
          </a:p>
          <a:p>
            <a:pPr lvl="1"/>
            <a:r>
              <a:rPr lang="en-US" sz="1100" dirty="0"/>
              <a:t>public String </a:t>
            </a:r>
            <a:r>
              <a:rPr lang="en-US" sz="1100" dirty="0" err="1"/>
              <a:t>getID</a:t>
            </a:r>
            <a:r>
              <a:rPr lang="en-US" sz="1100" dirty="0"/>
              <a:t>() {</a:t>
            </a:r>
          </a:p>
          <a:p>
            <a:pPr lvl="2"/>
            <a:r>
              <a:rPr lang="en-US" sz="1100" dirty="0"/>
              <a:t>return this.id;</a:t>
            </a:r>
          </a:p>
          <a:p>
            <a:pPr lvl="1"/>
            <a:r>
              <a:rPr lang="en-US" sz="1100" dirty="0"/>
              <a:t>} // end </a:t>
            </a:r>
            <a:r>
              <a:rPr lang="en-US" sz="1100" dirty="0" err="1"/>
              <a:t>getID</a:t>
            </a:r>
            <a:endParaRPr lang="en-US" sz="1100" dirty="0"/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public String </a:t>
            </a:r>
            <a:r>
              <a:rPr lang="en-US" sz="1100" dirty="0" err="1"/>
              <a:t>getlName</a:t>
            </a:r>
            <a:r>
              <a:rPr lang="en-US" sz="1100" dirty="0"/>
              <a:t>() {</a:t>
            </a:r>
          </a:p>
          <a:p>
            <a:pPr lvl="2"/>
            <a:r>
              <a:rPr lang="en-US" sz="1100" dirty="0"/>
              <a:t>return </a:t>
            </a:r>
            <a:r>
              <a:rPr lang="en-US" sz="1100" dirty="0" err="1"/>
              <a:t>this.lName</a:t>
            </a:r>
            <a:r>
              <a:rPr lang="en-US" sz="1100" dirty="0"/>
              <a:t>;</a:t>
            </a:r>
          </a:p>
          <a:p>
            <a:pPr lvl="1"/>
            <a:r>
              <a:rPr lang="en-US" sz="1100" dirty="0"/>
              <a:t>} // end </a:t>
            </a:r>
            <a:r>
              <a:rPr lang="en-US" sz="1100" dirty="0" err="1"/>
              <a:t>getlName</a:t>
            </a:r>
            <a:endParaRPr lang="en-US" sz="1100" dirty="0"/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public String </a:t>
            </a:r>
            <a:r>
              <a:rPr lang="en-US" sz="1100" dirty="0" err="1"/>
              <a:t>toString</a:t>
            </a:r>
            <a:r>
              <a:rPr lang="en-US" sz="1100" dirty="0"/>
              <a:t>() {</a:t>
            </a:r>
          </a:p>
          <a:p>
            <a:pPr lvl="2"/>
            <a:r>
              <a:rPr lang="en-US" sz="1100" dirty="0"/>
              <a:t>return </a:t>
            </a:r>
            <a:r>
              <a:rPr lang="en-US" sz="1100" dirty="0" err="1"/>
              <a:t>this.getfName</a:t>
            </a:r>
            <a:r>
              <a:rPr lang="en-US" sz="1100" dirty="0"/>
              <a:t>() + " " + </a:t>
            </a:r>
            <a:r>
              <a:rPr lang="en-US" sz="1100" dirty="0" err="1"/>
              <a:t>this.getlName</a:t>
            </a:r>
            <a:r>
              <a:rPr lang="en-US" sz="1100" dirty="0"/>
              <a:t>() + </a:t>
            </a:r>
          </a:p>
          <a:p>
            <a:pPr lvl="3"/>
            <a:r>
              <a:rPr lang="en-US" sz="1100" dirty="0"/>
              <a:t>", advised by " + </a:t>
            </a:r>
            <a:r>
              <a:rPr lang="en-US" sz="1100" dirty="0" err="1"/>
              <a:t>this.advisor</a:t>
            </a:r>
            <a:r>
              <a:rPr lang="en-US" sz="1100" dirty="0"/>
              <a:t>;</a:t>
            </a:r>
          </a:p>
          <a:p>
            <a:pPr lvl="1"/>
            <a:r>
              <a:rPr lang="en-US" sz="1100" dirty="0"/>
              <a:t>} // end </a:t>
            </a:r>
            <a:r>
              <a:rPr lang="en-US" sz="1100" dirty="0" err="1"/>
              <a:t>toString</a:t>
            </a:r>
            <a:endParaRPr lang="en-US" sz="1100" dirty="0"/>
          </a:p>
          <a:p>
            <a:pPr lvl="1"/>
            <a:endParaRPr lang="en-US" sz="1100" dirty="0"/>
          </a:p>
          <a:p>
            <a:pPr lvl="1"/>
            <a:r>
              <a:rPr lang="en-US" sz="1100" dirty="0"/>
              <a:t>@Override</a:t>
            </a:r>
          </a:p>
          <a:p>
            <a:pPr lvl="1"/>
            <a:r>
              <a:rPr lang="en-US" sz="1100" dirty="0"/>
              <a:t>public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compareTo</a:t>
            </a:r>
            <a:r>
              <a:rPr lang="en-US" sz="1100" dirty="0"/>
              <a:t>(Student o) {</a:t>
            </a:r>
          </a:p>
          <a:p>
            <a:pPr lvl="2"/>
            <a:r>
              <a:rPr lang="en-US" sz="1100" dirty="0"/>
              <a:t>return </a:t>
            </a:r>
            <a:r>
              <a:rPr lang="en-US" sz="1100" dirty="0" err="1"/>
              <a:t>this.getlName</a:t>
            </a:r>
            <a:r>
              <a:rPr lang="en-US" sz="1100" dirty="0"/>
              <a:t>().</a:t>
            </a:r>
            <a:r>
              <a:rPr lang="en-US" sz="1100" dirty="0" err="1"/>
              <a:t>compareTo</a:t>
            </a:r>
            <a:r>
              <a:rPr lang="en-US" sz="1100" dirty="0"/>
              <a:t>(</a:t>
            </a:r>
            <a:r>
              <a:rPr lang="en-US" sz="1100" dirty="0" err="1"/>
              <a:t>o.getlName</a:t>
            </a:r>
            <a:r>
              <a:rPr lang="en-US" sz="1100" dirty="0"/>
              <a:t>());</a:t>
            </a:r>
          </a:p>
          <a:p>
            <a:pPr lvl="1"/>
            <a:r>
              <a:rPr lang="en-US" sz="1100" dirty="0"/>
              <a:t>} // end </a:t>
            </a:r>
            <a:r>
              <a:rPr lang="en-US" sz="1100" dirty="0" err="1"/>
              <a:t>compareTo</a:t>
            </a:r>
            <a:endParaRPr lang="en-US" sz="1100" dirty="0"/>
          </a:p>
          <a:p>
            <a:r>
              <a:rPr lang="en-US" sz="1100" dirty="0"/>
              <a:t>} // end Student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3A9DDB-4741-4F3E-9CB3-BD07C1D04B74}"/>
              </a:ext>
            </a:extLst>
          </p:cNvPr>
          <p:cNvSpPr/>
          <p:nvPr/>
        </p:nvSpPr>
        <p:spPr>
          <a:xfrm>
            <a:off x="7230204" y="515541"/>
            <a:ext cx="3132996" cy="277019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8A8DE1-A3C8-4731-8C34-0852ECFA8A11}"/>
              </a:ext>
            </a:extLst>
          </p:cNvPr>
          <p:cNvSpPr/>
          <p:nvPr/>
        </p:nvSpPr>
        <p:spPr>
          <a:xfrm>
            <a:off x="6373682" y="1005285"/>
            <a:ext cx="1713043" cy="236338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3725A8-051D-46AF-AB85-F529C712787C}"/>
              </a:ext>
            </a:extLst>
          </p:cNvPr>
          <p:cNvSpPr/>
          <p:nvPr/>
        </p:nvSpPr>
        <p:spPr>
          <a:xfrm>
            <a:off x="6201504" y="3343275"/>
            <a:ext cx="2057400" cy="744358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C4AF04-DC4C-40A0-815F-FB1BCDE066F8}"/>
              </a:ext>
            </a:extLst>
          </p:cNvPr>
          <p:cNvSpPr/>
          <p:nvPr/>
        </p:nvSpPr>
        <p:spPr>
          <a:xfrm>
            <a:off x="6959371" y="2029818"/>
            <a:ext cx="870180" cy="189508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1694EB-36B1-4805-8EA5-937D306C9323}"/>
              </a:ext>
            </a:extLst>
          </p:cNvPr>
          <p:cNvSpPr/>
          <p:nvPr/>
        </p:nvSpPr>
        <p:spPr>
          <a:xfrm>
            <a:off x="8982075" y="1548606"/>
            <a:ext cx="723900" cy="170657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BAD4-1AFD-4084-9410-8C38A3A9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57C-42F3-49A1-A42A-EACC437B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44" cy="4351338"/>
          </a:xfrm>
        </p:spPr>
        <p:txBody>
          <a:bodyPr>
            <a:normAutofit/>
          </a:bodyPr>
          <a:lstStyle/>
          <a:p>
            <a:r>
              <a:rPr lang="en-US" dirty="0"/>
              <a:t>Update main method to add in the unique identifier for Student and Professor instances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0F60B-9150-493C-B156-A7D360E0B5D4}"/>
              </a:ext>
            </a:extLst>
          </p:cNvPr>
          <p:cNvSpPr txBox="1"/>
          <p:nvPr/>
        </p:nvSpPr>
        <p:spPr>
          <a:xfrm>
            <a:off x="5539644" y="1228397"/>
            <a:ext cx="5814156" cy="28931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// Aggregation example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("AGGREGATION EXAMPLE");</a:t>
            </a:r>
          </a:p>
          <a:p>
            <a:r>
              <a:rPr lang="en-US" sz="1400" dirty="0"/>
              <a:t>Professor </a:t>
            </a:r>
            <a:r>
              <a:rPr lang="en-US" sz="1400" dirty="0" err="1"/>
              <a:t>advisorOne</a:t>
            </a:r>
            <a:r>
              <a:rPr lang="en-US" sz="1400" dirty="0"/>
              <a:t> = new Professor("Jim", "Downey", "ABC123");</a:t>
            </a:r>
          </a:p>
          <a:p>
            <a:r>
              <a:rPr lang="en-US" sz="1400" dirty="0"/>
              <a:t>Student </a:t>
            </a:r>
            <a:r>
              <a:rPr lang="en-US" sz="1400" dirty="0" err="1"/>
              <a:t>stuOne</a:t>
            </a:r>
            <a:r>
              <a:rPr lang="en-US" sz="1400" dirty="0"/>
              <a:t> = new Student("Grace", "Hopper", "B0123456", </a:t>
            </a:r>
            <a:r>
              <a:rPr lang="en-US" sz="1400" dirty="0" err="1"/>
              <a:t>advisorOne</a:t>
            </a:r>
            <a:r>
              <a:rPr lang="en-US" sz="1400" dirty="0"/>
              <a:t>);</a:t>
            </a:r>
          </a:p>
          <a:p>
            <a:r>
              <a:rPr lang="en-US" sz="1400" dirty="0"/>
              <a:t>Student </a:t>
            </a:r>
            <a:r>
              <a:rPr lang="en-US" sz="1400" dirty="0" err="1"/>
              <a:t>stuTwo</a:t>
            </a:r>
            <a:r>
              <a:rPr lang="en-US" sz="1400" dirty="0"/>
              <a:t> = new Student("Steve", "Jobs", "B0456789", </a:t>
            </a:r>
            <a:r>
              <a:rPr lang="en-US" sz="1400" dirty="0" err="1"/>
              <a:t>advisorOne</a:t>
            </a:r>
            <a:r>
              <a:rPr lang="en-US" sz="1400" dirty="0"/>
              <a:t>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stuOne</a:t>
            </a:r>
            <a:r>
              <a:rPr lang="en-US" sz="1400" dirty="0"/>
              <a:t>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stuTwo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 smtClean="0"/>
              <a:t>// </a:t>
            </a:r>
            <a:r>
              <a:rPr lang="en-US" sz="1400" dirty="0"/>
              <a:t>Interface example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("INTERFACE EXAMPLE");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advisorOne.getID</a:t>
            </a:r>
            <a:r>
              <a:rPr lang="en-US" sz="1400" dirty="0"/>
              <a:t>());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stuOne.getID</a:t>
            </a:r>
            <a:r>
              <a:rPr lang="en-US" sz="1400" dirty="0"/>
              <a:t>());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stuTwo.getID</a:t>
            </a:r>
            <a:r>
              <a:rPr lang="en-US" sz="1400" dirty="0"/>
              <a:t>());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9C9870-9EAA-47DB-BCFE-D62174B75458}"/>
              </a:ext>
            </a:extLst>
          </p:cNvPr>
          <p:cNvSpPr/>
          <p:nvPr/>
        </p:nvSpPr>
        <p:spPr>
          <a:xfrm>
            <a:off x="9877425" y="1008856"/>
            <a:ext cx="13525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class</a:t>
            </a:r>
          </a:p>
        </p:txBody>
      </p:sp>
    </p:spTree>
    <p:extLst>
      <p:ext uri="{BB962C8B-B14F-4D97-AF65-F5344CB8AC3E}">
        <p14:creationId xmlns:p14="http://schemas.microsoft.com/office/powerpoint/2010/main" val="40080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139D-82AC-446F-85DE-C09386E9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FDB0-7D74-4282-9AD1-9FF1BE7E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223" cy="4351338"/>
          </a:xfrm>
        </p:spPr>
        <p:txBody>
          <a:bodyPr/>
          <a:lstStyle/>
          <a:p>
            <a:r>
              <a:rPr lang="en-US" dirty="0"/>
              <a:t>Interfaces can be used as types</a:t>
            </a:r>
          </a:p>
          <a:p>
            <a:pPr lvl="1"/>
            <a:r>
              <a:rPr lang="en-US" dirty="0"/>
              <a:t>Can declare object references using these types</a:t>
            </a:r>
          </a:p>
          <a:p>
            <a:pPr lvl="2"/>
            <a:r>
              <a:rPr lang="en-US" dirty="0"/>
              <a:t>Note: it is impossible to instantiate an object of an interface’s type</a:t>
            </a:r>
          </a:p>
          <a:p>
            <a:pPr lvl="3"/>
            <a:r>
              <a:rPr lang="en-US" dirty="0"/>
              <a:t>e.g. new Identifiable() </a:t>
            </a:r>
            <a:r>
              <a:rPr lang="en-US" dirty="0">
                <a:sym typeface="Wingdings" panose="05000000000000000000" pitchFamily="2" charset="2"/>
              </a:rPr>
              <a:t> this is not possible</a:t>
            </a:r>
            <a:endParaRPr lang="en-US" dirty="0"/>
          </a:p>
          <a:p>
            <a:pPr lvl="1"/>
            <a:r>
              <a:rPr lang="en-US" dirty="0"/>
              <a:t>Members will be limited to only interface methods</a:t>
            </a:r>
          </a:p>
          <a:p>
            <a:r>
              <a:rPr lang="en-US" dirty="0"/>
              <a:t>We will learn why this is important when we get to polymorphism in a few more classes</a:t>
            </a:r>
          </a:p>
          <a:p>
            <a:pPr lvl="1"/>
            <a:r>
              <a:rPr lang="en-US" dirty="0"/>
              <a:t>For now, just know and remember we can use interfaces as a type, just like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14F5C-C880-445E-8A56-9A0459F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708818"/>
            <a:ext cx="338137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4E513-C97A-40B8-97F6-FC42C8F7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425" y="3363118"/>
            <a:ext cx="3381375" cy="24003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EE5D81-9839-4450-8866-EB705328659C}"/>
              </a:ext>
            </a:extLst>
          </p:cNvPr>
          <p:cNvSpPr/>
          <p:nvPr/>
        </p:nvSpPr>
        <p:spPr>
          <a:xfrm>
            <a:off x="9877426" y="1458118"/>
            <a:ext cx="135255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194629-E503-4BF4-B7E2-4D9DE9C94D5D}"/>
              </a:ext>
            </a:extLst>
          </p:cNvPr>
          <p:cNvSpPr/>
          <p:nvPr/>
        </p:nvSpPr>
        <p:spPr>
          <a:xfrm>
            <a:off x="9877426" y="4239418"/>
            <a:ext cx="135255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01A62-2B19-44FD-AFB7-47ED82E75A86}"/>
              </a:ext>
            </a:extLst>
          </p:cNvPr>
          <p:cNvSpPr txBox="1"/>
          <p:nvPr/>
        </p:nvSpPr>
        <p:spPr>
          <a:xfrm>
            <a:off x="4152899" y="708818"/>
            <a:ext cx="3457575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Identifiable demo = </a:t>
            </a:r>
            <a:r>
              <a:rPr lang="en-US" dirty="0" err="1"/>
              <a:t>stuOne</a:t>
            </a:r>
            <a:r>
              <a:rPr lang="en-US" dirty="0"/>
              <a:t>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demo.getID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76708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825625"/>
            <a:ext cx="50819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Remember: functional decomposition relates to breaking processes down into atomic elements</a:t>
            </a:r>
          </a:p>
          <a:p>
            <a:r>
              <a:rPr lang="en-US" dirty="0"/>
              <a:t>Proper class design relates to putting all of those elements in the “right place”</a:t>
            </a:r>
          </a:p>
          <a:p>
            <a:pPr lvl="1"/>
            <a:r>
              <a:rPr lang="en-US" dirty="0"/>
              <a:t>The “right place” usually are in separate class definitions</a:t>
            </a:r>
          </a:p>
          <a:p>
            <a:r>
              <a:rPr lang="en-US" dirty="0"/>
              <a:t>This creates dependencies between these various classes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93" y="365125"/>
            <a:ext cx="5433607" cy="3179573"/>
          </a:xfrm>
          <a:prstGeom prst="rect">
            <a:avLst/>
          </a:prstGeom>
        </p:spPr>
      </p:pic>
      <p:sp>
        <p:nvSpPr>
          <p:cNvPr id="12" name="Content Placeholder 9"/>
          <p:cNvSpPr txBox="1">
            <a:spLocks/>
          </p:cNvSpPr>
          <p:nvPr/>
        </p:nvSpPr>
        <p:spPr>
          <a:xfrm>
            <a:off x="5920193" y="3544698"/>
            <a:ext cx="5081993" cy="263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Managing these dependencies becomes critical as a program’s complexity increases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339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B5CF6-9DB2-45BA-B037-09DA3FC8B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70" y="567011"/>
            <a:ext cx="7033307" cy="5723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89C22-075D-40D2-A391-02AB81BD60C8}"/>
              </a:ext>
            </a:extLst>
          </p:cNvPr>
          <p:cNvSpPr txBox="1"/>
          <p:nvPr/>
        </p:nvSpPr>
        <p:spPr>
          <a:xfrm>
            <a:off x="374280" y="6009880"/>
            <a:ext cx="407258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i="1" dirty="0"/>
              <a:t>Reference:</a:t>
            </a:r>
            <a:r>
              <a:rPr lang="en-US" sz="1100" dirty="0"/>
              <a:t> http://www.gi2mo.org/0.4/img/class_diagram_v0.4.png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A3F4C-4547-4717-9C78-FB24DACCFE87}"/>
              </a:ext>
            </a:extLst>
          </p:cNvPr>
          <p:cNvSpPr txBox="1"/>
          <p:nvPr/>
        </p:nvSpPr>
        <p:spPr>
          <a:xfrm>
            <a:off x="914401" y="584095"/>
            <a:ext cx="353247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Because real programs are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we don’t manage the complexity, it overwhelms us</a:t>
            </a:r>
          </a:p>
        </p:txBody>
      </p:sp>
    </p:spTree>
    <p:extLst>
      <p:ext uri="{BB962C8B-B14F-4D97-AF65-F5344CB8AC3E}">
        <p14:creationId xmlns:p14="http://schemas.microsoft.com/office/powerpoint/2010/main" val="36744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A34E-5384-4EC1-A3B5-53308253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6BBF-0ECD-48A2-B820-9B4F658C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has evolved a series of construction techniques for assembling atomic elements into class definitions and class definitions into functional programs</a:t>
            </a:r>
          </a:p>
          <a:p>
            <a:r>
              <a:rPr lang="en-US" dirty="0"/>
              <a:t>This is the focus of the next 4 classes</a:t>
            </a:r>
          </a:p>
          <a:p>
            <a:pPr lvl="1"/>
            <a:r>
              <a:rPr lang="en-US" dirty="0"/>
              <a:t>Today:</a:t>
            </a:r>
          </a:p>
          <a:p>
            <a:pPr lvl="2"/>
            <a:r>
              <a:rPr lang="en-US" dirty="0"/>
              <a:t>Association</a:t>
            </a:r>
          </a:p>
          <a:p>
            <a:pPr lvl="2"/>
            <a:r>
              <a:rPr lang="en-US" dirty="0"/>
              <a:t>Aggregation</a:t>
            </a:r>
          </a:p>
          <a:p>
            <a:pPr lvl="2"/>
            <a:r>
              <a:rPr lang="en-US" dirty="0"/>
              <a:t>Composition</a:t>
            </a:r>
          </a:p>
          <a:p>
            <a:pPr lvl="2"/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0784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2405-1467-457B-9F0B-77AEBCB1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745D-6EA0-4652-AD8C-3394690C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66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simplest of the construction techniques</a:t>
            </a:r>
          </a:p>
          <a:p>
            <a:pPr lvl="1"/>
            <a:r>
              <a:rPr lang="en-US" dirty="0"/>
              <a:t>Text uses this technique without naming it as an example of dependencies</a:t>
            </a:r>
          </a:p>
          <a:p>
            <a:pPr lvl="1"/>
            <a:r>
              <a:rPr lang="en-US" dirty="0" smtClean="0"/>
              <a:t>Doesn’t include </a:t>
            </a:r>
            <a:r>
              <a:rPr lang="en-US" dirty="0"/>
              <a:t>object instantiation</a:t>
            </a:r>
          </a:p>
          <a:p>
            <a:r>
              <a:rPr lang="en-US" dirty="0"/>
              <a:t>2 (or more) classes use services provided by each other</a:t>
            </a:r>
          </a:p>
          <a:p>
            <a:pPr lvl="1"/>
            <a:r>
              <a:rPr lang="en-US" dirty="0"/>
              <a:t>Usually unidirectional</a:t>
            </a:r>
          </a:p>
          <a:p>
            <a:pPr lvl="1"/>
            <a:r>
              <a:rPr lang="en-US" dirty="0"/>
              <a:t>Generally used for utilitarian purposes</a:t>
            </a:r>
          </a:p>
          <a:p>
            <a:pPr marL="285750" indent="-285750"/>
            <a:r>
              <a:rPr lang="en-US" dirty="0"/>
              <a:t>Uses the open arrowhead to designate this technique on a 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183A6-92AE-4F90-9A9B-17475080A61B}"/>
              </a:ext>
            </a:extLst>
          </p:cNvPr>
          <p:cNvSpPr txBox="1"/>
          <p:nvPr/>
        </p:nvSpPr>
        <p:spPr>
          <a:xfrm>
            <a:off x="4305298" y="4089677"/>
            <a:ext cx="35814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Math.sqrt</a:t>
            </a:r>
            <a:r>
              <a:rPr lang="en-US" dirty="0"/>
              <a:t>(25.0));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B4902-B51F-4FE1-A8AB-64389DF3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4572000"/>
            <a:ext cx="6000750" cy="10287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756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AB3F-1B5F-42ED-804C-F79D7883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4C21-7B41-4939-8C36-C2413ADE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7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Revolves around the concept of ownership</a:t>
            </a:r>
          </a:p>
          <a:p>
            <a:pPr lvl="1"/>
            <a:r>
              <a:rPr lang="en-US" dirty="0"/>
              <a:t>Require 2 (or more) object instantiations</a:t>
            </a:r>
          </a:p>
          <a:p>
            <a:pPr lvl="1"/>
            <a:r>
              <a:rPr lang="en-US" dirty="0"/>
              <a:t>One class “owns” a reference to another object</a:t>
            </a:r>
          </a:p>
          <a:p>
            <a:pPr lvl="2"/>
            <a:r>
              <a:rPr lang="en-US" dirty="0"/>
              <a:t>A reference for an object of the “owned” class will exist within the class definition of the “owning”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3C551-230D-4F07-BA2C-02F511638C57}"/>
              </a:ext>
            </a:extLst>
          </p:cNvPr>
          <p:cNvSpPr txBox="1"/>
          <p:nvPr/>
        </p:nvSpPr>
        <p:spPr>
          <a:xfrm>
            <a:off x="981075" y="3494137"/>
            <a:ext cx="5762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diagram is simplified to focus purely on the aggregation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Uses the empty diamond head to designate this technique on a class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symbol may seem “backwards” as it is drawn from Student to Professor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209BB-E46D-4DB5-9A26-0A2E29E3D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585190"/>
            <a:ext cx="4784701" cy="24955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135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0634-DCF1-4505-8D88-AA26BF76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7542-D650-4E3E-A260-58DFA5CC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57826" cy="2736850"/>
          </a:xfrm>
        </p:spPr>
        <p:txBody>
          <a:bodyPr>
            <a:normAutofit/>
          </a:bodyPr>
          <a:lstStyle/>
          <a:p>
            <a:r>
              <a:rPr lang="en-US" dirty="0"/>
              <a:t>Student class will change a bit</a:t>
            </a:r>
          </a:p>
          <a:p>
            <a:r>
              <a:rPr lang="en-US" dirty="0"/>
              <a:t>Professor class is unaltered</a:t>
            </a:r>
          </a:p>
          <a:p>
            <a:r>
              <a:rPr lang="en-US" dirty="0"/>
              <a:t>Professor and Student are instantiated in main</a:t>
            </a:r>
          </a:p>
          <a:p>
            <a:pPr lvl="1"/>
            <a:r>
              <a:rPr lang="en-US" dirty="0"/>
              <a:t>Professor instance is passed via </a:t>
            </a:r>
            <a:r>
              <a:rPr lang="en-US" dirty="0" err="1"/>
              <a:t>ctor</a:t>
            </a:r>
            <a:endParaRPr lang="en-US" dirty="0"/>
          </a:p>
          <a:p>
            <a:pPr lvl="1"/>
            <a:r>
              <a:rPr lang="en-US" dirty="0"/>
              <a:t>Student “owns” advisor 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813F2-5D82-4F92-9EEC-8E773BCD5471}"/>
              </a:ext>
            </a:extLst>
          </p:cNvPr>
          <p:cNvSpPr txBox="1"/>
          <p:nvPr/>
        </p:nvSpPr>
        <p:spPr>
          <a:xfrm>
            <a:off x="6296025" y="276959"/>
            <a:ext cx="5286375" cy="58169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package </a:t>
            </a:r>
            <a:r>
              <a:rPr lang="en-US" sz="1200" dirty="0" smtClean="0"/>
              <a:t>class12;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public class Student implements Comparable&lt;Student&gt; {</a:t>
            </a:r>
          </a:p>
          <a:p>
            <a:pPr lvl="1"/>
            <a:r>
              <a:rPr lang="en-US" sz="1200" dirty="0"/>
              <a:t>private final String </a:t>
            </a:r>
            <a:r>
              <a:rPr lang="en-US" sz="1200" dirty="0" err="1"/>
              <a:t>fName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private final String </a:t>
            </a:r>
            <a:r>
              <a:rPr lang="en-US" sz="1200" dirty="0" err="1"/>
              <a:t>lName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private final Professor advisor;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public Student(String </a:t>
            </a:r>
            <a:r>
              <a:rPr lang="en-US" sz="1200" dirty="0" err="1"/>
              <a:t>fName</a:t>
            </a:r>
            <a:r>
              <a:rPr lang="en-US" sz="1200" dirty="0"/>
              <a:t>, String </a:t>
            </a:r>
            <a:r>
              <a:rPr lang="en-US" sz="1200" dirty="0" err="1"/>
              <a:t>lName</a:t>
            </a:r>
            <a:r>
              <a:rPr lang="en-US" sz="1200" dirty="0"/>
              <a:t>, Professor advisor) {</a:t>
            </a:r>
          </a:p>
          <a:p>
            <a:pPr lvl="2"/>
            <a:r>
              <a:rPr lang="en-US" sz="1200" dirty="0" err="1"/>
              <a:t>this.fName</a:t>
            </a:r>
            <a:r>
              <a:rPr lang="en-US" sz="1200" dirty="0"/>
              <a:t> = </a:t>
            </a:r>
            <a:r>
              <a:rPr lang="en-US" sz="1200" dirty="0" err="1"/>
              <a:t>fName</a:t>
            </a:r>
            <a:r>
              <a:rPr lang="en-US" sz="1200" dirty="0"/>
              <a:t>;</a:t>
            </a:r>
          </a:p>
          <a:p>
            <a:pPr lvl="2"/>
            <a:r>
              <a:rPr lang="en-US" sz="1200" dirty="0" err="1"/>
              <a:t>this.lName</a:t>
            </a:r>
            <a:r>
              <a:rPr lang="en-US" sz="1200" dirty="0"/>
              <a:t> = </a:t>
            </a:r>
            <a:r>
              <a:rPr lang="en-US" sz="1200" dirty="0" err="1"/>
              <a:t>lName</a:t>
            </a:r>
            <a:r>
              <a:rPr lang="en-US" sz="1200" dirty="0"/>
              <a:t>;</a:t>
            </a:r>
          </a:p>
          <a:p>
            <a:pPr lvl="2"/>
            <a:r>
              <a:rPr lang="en-US" sz="1200" dirty="0" err="1"/>
              <a:t>this.advisor</a:t>
            </a:r>
            <a:r>
              <a:rPr lang="en-US" sz="1200" dirty="0"/>
              <a:t> = advisor;</a:t>
            </a:r>
          </a:p>
          <a:p>
            <a:pPr lvl="1"/>
            <a:r>
              <a:rPr lang="en-US" sz="1200" dirty="0"/>
              <a:t>} // end </a:t>
            </a:r>
            <a:r>
              <a:rPr lang="en-US" sz="1200" u="sng" dirty="0" err="1"/>
              <a:t>ctor</a:t>
            </a:r>
            <a:endParaRPr lang="en-US" sz="1200" u="sng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public String </a:t>
            </a:r>
            <a:r>
              <a:rPr lang="en-US" sz="1200" dirty="0" err="1"/>
              <a:t>getfName</a:t>
            </a:r>
            <a:r>
              <a:rPr lang="en-US" sz="1200" dirty="0"/>
              <a:t>() {</a:t>
            </a:r>
          </a:p>
          <a:p>
            <a:pPr lvl="2"/>
            <a:r>
              <a:rPr lang="en-US" sz="1200" dirty="0"/>
              <a:t>return </a:t>
            </a:r>
            <a:r>
              <a:rPr lang="en-US" sz="1200" dirty="0" err="1"/>
              <a:t>this.fName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} // end </a:t>
            </a:r>
            <a:r>
              <a:rPr lang="en-US" sz="1200" dirty="0" err="1"/>
              <a:t>getfName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public String </a:t>
            </a:r>
            <a:r>
              <a:rPr lang="en-US" sz="1200" dirty="0" err="1"/>
              <a:t>getlName</a:t>
            </a:r>
            <a:r>
              <a:rPr lang="en-US" sz="1200" dirty="0"/>
              <a:t>() {</a:t>
            </a:r>
          </a:p>
          <a:p>
            <a:pPr lvl="2"/>
            <a:r>
              <a:rPr lang="en-US" sz="1200" dirty="0"/>
              <a:t>return </a:t>
            </a:r>
            <a:r>
              <a:rPr lang="en-US" sz="1200" dirty="0" err="1"/>
              <a:t>this.lName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} // end </a:t>
            </a:r>
            <a:r>
              <a:rPr lang="en-US" sz="1200" dirty="0" err="1"/>
              <a:t>getlName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public String </a:t>
            </a:r>
            <a:r>
              <a:rPr lang="en-US" sz="1200" dirty="0" err="1"/>
              <a:t>toString</a:t>
            </a:r>
            <a:r>
              <a:rPr lang="en-US" sz="1200" dirty="0"/>
              <a:t>() {</a:t>
            </a:r>
          </a:p>
          <a:p>
            <a:pPr lvl="2"/>
            <a:r>
              <a:rPr lang="en-US" sz="1200" dirty="0"/>
              <a:t>return </a:t>
            </a:r>
            <a:r>
              <a:rPr lang="en-US" sz="1200" dirty="0" err="1"/>
              <a:t>this.getfName</a:t>
            </a:r>
            <a:r>
              <a:rPr lang="en-US" sz="1200" dirty="0"/>
              <a:t>() + " " + </a:t>
            </a:r>
            <a:r>
              <a:rPr lang="en-US" sz="1200" dirty="0" err="1"/>
              <a:t>this.getlName</a:t>
            </a:r>
            <a:r>
              <a:rPr lang="en-US" sz="1200" dirty="0"/>
              <a:t>() + </a:t>
            </a:r>
          </a:p>
          <a:p>
            <a:pPr lvl="2"/>
            <a:r>
              <a:rPr lang="en-US" sz="1200" dirty="0"/>
              <a:t>", advised by " + </a:t>
            </a:r>
            <a:r>
              <a:rPr lang="en-US" sz="1200" dirty="0" err="1"/>
              <a:t>this.advisor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} // end </a:t>
            </a:r>
            <a:r>
              <a:rPr lang="en-US" sz="1200" dirty="0" err="1"/>
              <a:t>toString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@Override</a:t>
            </a:r>
          </a:p>
          <a:p>
            <a:pPr lvl="1"/>
            <a:r>
              <a:rPr lang="en-US" sz="1200" dirty="0"/>
              <a:t>public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compareTo</a:t>
            </a:r>
            <a:r>
              <a:rPr lang="en-US" sz="1200" dirty="0"/>
              <a:t>(Student o) {</a:t>
            </a:r>
          </a:p>
          <a:p>
            <a:pPr lvl="2"/>
            <a:r>
              <a:rPr lang="en-US" sz="1200" dirty="0"/>
              <a:t>return </a:t>
            </a:r>
            <a:r>
              <a:rPr lang="en-US" sz="1200" dirty="0" err="1"/>
              <a:t>this.getlName</a:t>
            </a:r>
            <a:r>
              <a:rPr lang="en-US" sz="1200" dirty="0"/>
              <a:t>().</a:t>
            </a:r>
            <a:r>
              <a:rPr lang="en-US" sz="1200" dirty="0" err="1"/>
              <a:t>compareTo</a:t>
            </a:r>
            <a:r>
              <a:rPr lang="en-US" sz="1200" dirty="0"/>
              <a:t>(</a:t>
            </a:r>
            <a:r>
              <a:rPr lang="en-US" sz="1200" dirty="0" err="1"/>
              <a:t>o.getlName</a:t>
            </a:r>
            <a:r>
              <a:rPr lang="en-US" sz="1200" dirty="0"/>
              <a:t>());</a:t>
            </a:r>
          </a:p>
          <a:p>
            <a:pPr lvl="1"/>
            <a:r>
              <a:rPr lang="en-US" sz="1200" dirty="0"/>
              <a:t>} // end </a:t>
            </a:r>
            <a:r>
              <a:rPr lang="en-US" sz="1200" dirty="0" err="1"/>
              <a:t>compareTo</a:t>
            </a:r>
            <a:endParaRPr lang="en-US" sz="1200" dirty="0"/>
          </a:p>
          <a:p>
            <a:r>
              <a:rPr lang="en-US" sz="1200" dirty="0"/>
              <a:t>} // end Student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E8BACF-1424-49B9-A88A-A0B11B405B8A}"/>
              </a:ext>
            </a:extLst>
          </p:cNvPr>
          <p:cNvSpPr/>
          <p:nvPr/>
        </p:nvSpPr>
        <p:spPr>
          <a:xfrm>
            <a:off x="6724650" y="1238250"/>
            <a:ext cx="2343150" cy="20955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3210A-3AA0-4147-9C94-876F54B37A42}"/>
              </a:ext>
            </a:extLst>
          </p:cNvPr>
          <p:cNvSpPr txBox="1"/>
          <p:nvPr/>
        </p:nvSpPr>
        <p:spPr>
          <a:xfrm>
            <a:off x="1257793" y="4552950"/>
            <a:ext cx="4847545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Professor </a:t>
            </a:r>
            <a:r>
              <a:rPr lang="en-US" sz="1400" dirty="0" err="1"/>
              <a:t>advisorOne</a:t>
            </a:r>
            <a:r>
              <a:rPr lang="en-US" sz="1400" dirty="0"/>
              <a:t> = new Professor("Jim", </a:t>
            </a:r>
            <a:r>
              <a:rPr lang="en-US" sz="1400" dirty="0"/>
              <a:t>"Downey</a:t>
            </a:r>
            <a:r>
              <a:rPr lang="en-US" sz="1400" dirty="0"/>
              <a:t>");</a:t>
            </a:r>
          </a:p>
          <a:p>
            <a:r>
              <a:rPr lang="en-US" sz="1400" dirty="0"/>
              <a:t>Student </a:t>
            </a:r>
            <a:r>
              <a:rPr lang="en-US" sz="1400" dirty="0" err="1"/>
              <a:t>stuOne</a:t>
            </a:r>
            <a:r>
              <a:rPr lang="en-US" sz="1400" dirty="0"/>
              <a:t> = new Student("Grace", "Hopper", </a:t>
            </a:r>
            <a:r>
              <a:rPr lang="en-US" sz="1400" dirty="0" err="1"/>
              <a:t>advisorOne</a:t>
            </a:r>
            <a:r>
              <a:rPr lang="en-US" sz="1400" dirty="0"/>
              <a:t>);</a:t>
            </a:r>
          </a:p>
          <a:p>
            <a:r>
              <a:rPr lang="en-US" sz="1400" dirty="0"/>
              <a:t>Student </a:t>
            </a:r>
            <a:r>
              <a:rPr lang="en-US" sz="1400" dirty="0" err="1"/>
              <a:t>stuTwo</a:t>
            </a:r>
            <a:r>
              <a:rPr lang="en-US" sz="1400" dirty="0"/>
              <a:t> = new Student("Steve", "Jobs", </a:t>
            </a:r>
            <a:r>
              <a:rPr lang="en-US" sz="1400" dirty="0" err="1"/>
              <a:t>advisorOne</a:t>
            </a:r>
            <a:r>
              <a:rPr lang="en-US" sz="1400" dirty="0"/>
              <a:t>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stuOne</a:t>
            </a:r>
            <a:r>
              <a:rPr lang="en-US" sz="1400" dirty="0"/>
              <a:t>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stuTwo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88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354D-3B62-4710-8779-F1804E96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599B-CFC6-4D91-8D87-6B9833087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15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Revolves around ownership and lifecycle dependency</a:t>
            </a:r>
          </a:p>
          <a:p>
            <a:pPr lvl="1"/>
            <a:r>
              <a:rPr lang="en-US" dirty="0"/>
              <a:t>Require 2 (or more) object </a:t>
            </a:r>
            <a:r>
              <a:rPr lang="en-US" dirty="0" smtClean="0"/>
              <a:t>instantiations</a:t>
            </a:r>
          </a:p>
          <a:p>
            <a:pPr lvl="2"/>
            <a:r>
              <a:rPr lang="en-US" dirty="0" smtClean="0"/>
              <a:t>Can be only 1 as the Driver &amp; main method may be composed of instances as well</a:t>
            </a:r>
            <a:endParaRPr lang="en-US" dirty="0"/>
          </a:p>
          <a:p>
            <a:pPr lvl="1"/>
            <a:r>
              <a:rPr lang="en-US" dirty="0"/>
              <a:t>One class “owns” a reference to another object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reference for an object of the “owned” class will exist within the class definition of the “owning” class</a:t>
            </a:r>
          </a:p>
          <a:p>
            <a:pPr lvl="2"/>
            <a:r>
              <a:rPr lang="en-US" b="1" i="1" dirty="0">
                <a:solidFill>
                  <a:srgbClr val="00B050"/>
                </a:solidFill>
              </a:rPr>
              <a:t>The “owned” class will be instantiated inside the “owning” class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567C7-4AF1-4C8D-AA0F-B21F587AA3DF}"/>
              </a:ext>
            </a:extLst>
          </p:cNvPr>
          <p:cNvSpPr txBox="1"/>
          <p:nvPr/>
        </p:nvSpPr>
        <p:spPr>
          <a:xfrm>
            <a:off x="728662" y="4202112"/>
            <a:ext cx="4705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the filled diamond head to designate this technique on a class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symbol may seem “backwards” as it is drawn from Course to Student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9143F-1987-4256-9147-4AD85A58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12" y="4129851"/>
            <a:ext cx="5919788" cy="201125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000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1BF8-B8FF-47E7-AA66-90BF731F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EDA5-BD55-4187-BF5A-C22873C5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2097" cy="3054290"/>
          </a:xfrm>
        </p:spPr>
        <p:txBody>
          <a:bodyPr>
            <a:normAutofit/>
          </a:bodyPr>
          <a:lstStyle/>
          <a:p>
            <a:r>
              <a:rPr lang="en-US" dirty="0"/>
              <a:t>Student and Professor classes are unaltered</a:t>
            </a:r>
          </a:p>
          <a:p>
            <a:r>
              <a:rPr lang="en-US" dirty="0"/>
              <a:t>Course and Students are instantiated in main</a:t>
            </a:r>
          </a:p>
          <a:p>
            <a:pPr lvl="1"/>
            <a:r>
              <a:rPr lang="en-US" dirty="0"/>
              <a:t>Professor is instantiated inside Course</a:t>
            </a:r>
          </a:p>
          <a:p>
            <a:pPr lvl="1"/>
            <a:r>
              <a:rPr lang="en-US" dirty="0"/>
              <a:t>Course “owns” professor 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3877E-1018-48E9-84BB-21CED9E3474B}"/>
              </a:ext>
            </a:extLst>
          </p:cNvPr>
          <p:cNvSpPr txBox="1"/>
          <p:nvPr/>
        </p:nvSpPr>
        <p:spPr>
          <a:xfrm>
            <a:off x="6370297" y="365125"/>
            <a:ext cx="4983503" cy="60939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package </a:t>
            </a:r>
            <a:r>
              <a:rPr lang="en-US" sz="1200" dirty="0" smtClean="0"/>
              <a:t>class12;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java.util.ArrayList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java.util.Collections</a:t>
            </a:r>
            <a:r>
              <a:rPr lang="en-US" sz="1200" dirty="0"/>
              <a:t>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java.util.List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public class Course {</a:t>
            </a:r>
          </a:p>
          <a:p>
            <a:pPr lvl="1"/>
            <a:r>
              <a:rPr lang="en-US" sz="1200" dirty="0"/>
              <a:t>private final Professor prof;</a:t>
            </a:r>
          </a:p>
          <a:p>
            <a:pPr lvl="1"/>
            <a:r>
              <a:rPr lang="en-US" sz="1200" dirty="0"/>
              <a:t>private final String title;</a:t>
            </a:r>
          </a:p>
          <a:p>
            <a:pPr lvl="1"/>
            <a:r>
              <a:rPr lang="en-US" sz="1200" dirty="0"/>
              <a:t>private List&lt;Student&gt; students = new </a:t>
            </a:r>
            <a:r>
              <a:rPr lang="en-US" sz="1200" dirty="0" err="1"/>
              <a:t>ArrayList</a:t>
            </a:r>
            <a:r>
              <a:rPr lang="en-US" sz="1200" dirty="0"/>
              <a:t>&lt;Student&gt;();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public Course(String title, String </a:t>
            </a:r>
            <a:r>
              <a:rPr lang="en-US" sz="1200" dirty="0" err="1"/>
              <a:t>fName</a:t>
            </a:r>
            <a:r>
              <a:rPr lang="en-US" sz="1200" dirty="0"/>
              <a:t>, String </a:t>
            </a:r>
            <a:r>
              <a:rPr lang="en-US" sz="1200" dirty="0" err="1"/>
              <a:t>lName</a:t>
            </a:r>
            <a:r>
              <a:rPr lang="en-US" sz="1200" dirty="0"/>
              <a:t>) {</a:t>
            </a:r>
          </a:p>
          <a:p>
            <a:pPr lvl="2"/>
            <a:r>
              <a:rPr lang="en-US" sz="1200" dirty="0" err="1"/>
              <a:t>this.title</a:t>
            </a:r>
            <a:r>
              <a:rPr lang="en-US" sz="1200" dirty="0"/>
              <a:t> = title;</a:t>
            </a:r>
          </a:p>
          <a:p>
            <a:pPr lvl="2"/>
            <a:r>
              <a:rPr lang="en-US" sz="1200" dirty="0" err="1"/>
              <a:t>this.prof</a:t>
            </a:r>
            <a:r>
              <a:rPr lang="en-US" sz="1200" dirty="0"/>
              <a:t> = new Professor(</a:t>
            </a:r>
            <a:r>
              <a:rPr lang="en-US" sz="1200" dirty="0" err="1"/>
              <a:t>fName</a:t>
            </a:r>
            <a:r>
              <a:rPr lang="en-US" sz="1200" dirty="0"/>
              <a:t>, </a:t>
            </a:r>
            <a:r>
              <a:rPr lang="en-US" sz="1200" dirty="0" err="1"/>
              <a:t>lName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} // end </a:t>
            </a:r>
            <a:r>
              <a:rPr lang="en-US" sz="1200" dirty="0" err="1"/>
              <a:t>ctor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public void </a:t>
            </a:r>
            <a:r>
              <a:rPr lang="en-US" sz="1200" dirty="0" err="1"/>
              <a:t>addStudent</a:t>
            </a:r>
            <a:r>
              <a:rPr lang="en-US" sz="1200" dirty="0"/>
              <a:t>(Student </a:t>
            </a:r>
            <a:r>
              <a:rPr lang="en-US" sz="1200" dirty="0" err="1"/>
              <a:t>inc</a:t>
            </a:r>
            <a:r>
              <a:rPr lang="en-US" sz="1200" dirty="0"/>
              <a:t>) {</a:t>
            </a:r>
          </a:p>
          <a:p>
            <a:pPr lvl="2"/>
            <a:r>
              <a:rPr lang="en-US" sz="1200" dirty="0" err="1"/>
              <a:t>students.add</a:t>
            </a:r>
            <a:r>
              <a:rPr lang="en-US" sz="1200" dirty="0"/>
              <a:t>(</a:t>
            </a:r>
            <a:r>
              <a:rPr lang="en-US" sz="1200" dirty="0" err="1"/>
              <a:t>inc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} // end </a:t>
            </a:r>
            <a:r>
              <a:rPr lang="en-US" sz="1200" dirty="0" err="1"/>
              <a:t>addStudent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public String </a:t>
            </a:r>
            <a:r>
              <a:rPr lang="en-US" sz="1200" dirty="0" err="1"/>
              <a:t>toString</a:t>
            </a:r>
            <a:r>
              <a:rPr lang="en-US" sz="1200" dirty="0"/>
              <a:t>() {</a:t>
            </a:r>
          </a:p>
          <a:p>
            <a:pPr lvl="2"/>
            <a:r>
              <a:rPr lang="en-US" sz="1200" dirty="0" err="1"/>
              <a:t>Collections.sort</a:t>
            </a:r>
            <a:r>
              <a:rPr lang="en-US" sz="1200" dirty="0"/>
              <a:t>(students);</a:t>
            </a:r>
          </a:p>
          <a:p>
            <a:pPr lvl="2"/>
            <a:r>
              <a:rPr lang="en-US" sz="1200" dirty="0"/>
              <a:t>String roster = "";</a:t>
            </a:r>
          </a:p>
          <a:p>
            <a:pPr lvl="2"/>
            <a:r>
              <a:rPr lang="en-US" sz="1200" dirty="0"/>
              <a:t>for (Student </a:t>
            </a:r>
            <a:r>
              <a:rPr lang="en-US" sz="1200" dirty="0" err="1"/>
              <a:t>eachOne</a:t>
            </a:r>
            <a:r>
              <a:rPr lang="en-US" sz="1200" dirty="0"/>
              <a:t>: students) {</a:t>
            </a:r>
          </a:p>
          <a:p>
            <a:pPr lvl="3"/>
            <a:r>
              <a:rPr lang="en-US" sz="1200" dirty="0"/>
              <a:t>roster += </a:t>
            </a:r>
            <a:r>
              <a:rPr lang="en-US" sz="1200" dirty="0" err="1"/>
              <a:t>eachOne</a:t>
            </a:r>
            <a:r>
              <a:rPr lang="en-US" sz="1200" dirty="0"/>
              <a:t> + ", ";</a:t>
            </a:r>
          </a:p>
          <a:p>
            <a:pPr lvl="2"/>
            <a:r>
              <a:rPr lang="en-US" sz="1200" dirty="0"/>
              <a:t>} // end for</a:t>
            </a:r>
          </a:p>
          <a:p>
            <a:pPr lvl="2"/>
            <a:r>
              <a:rPr lang="en-US" sz="1200" dirty="0"/>
              <a:t>// gets rid of extra comma and space at end</a:t>
            </a:r>
          </a:p>
          <a:p>
            <a:pPr lvl="2"/>
            <a:r>
              <a:rPr lang="en-US" sz="1200" dirty="0"/>
              <a:t>roster = </a:t>
            </a:r>
            <a:r>
              <a:rPr lang="en-US" sz="1200" dirty="0" err="1"/>
              <a:t>roster.substring</a:t>
            </a:r>
            <a:r>
              <a:rPr lang="en-US" sz="1200" dirty="0"/>
              <a:t>(0, </a:t>
            </a:r>
            <a:r>
              <a:rPr lang="en-US" sz="1200" dirty="0" err="1"/>
              <a:t>roster.length</a:t>
            </a:r>
            <a:r>
              <a:rPr lang="en-US" sz="1200" dirty="0"/>
              <a:t>() - 2);</a:t>
            </a:r>
          </a:p>
          <a:p>
            <a:pPr lvl="2"/>
            <a:r>
              <a:rPr lang="en-US" sz="1200" dirty="0"/>
              <a:t>return "The course " + </a:t>
            </a:r>
            <a:r>
              <a:rPr lang="en-US" sz="1200" dirty="0" err="1"/>
              <a:t>this.title</a:t>
            </a:r>
            <a:r>
              <a:rPr lang="en-US" sz="1200" dirty="0"/>
              <a:t> + " is taught by " + </a:t>
            </a:r>
            <a:r>
              <a:rPr lang="en-US" sz="1200" dirty="0" err="1"/>
              <a:t>this.prof</a:t>
            </a:r>
            <a:endParaRPr lang="en-US" sz="1200" dirty="0"/>
          </a:p>
          <a:p>
            <a:pPr lvl="3"/>
            <a:r>
              <a:rPr lang="en-US" sz="1200" dirty="0"/>
              <a:t>+ " and includes these students: " + roster;</a:t>
            </a:r>
          </a:p>
          <a:p>
            <a:pPr lvl="1"/>
            <a:r>
              <a:rPr lang="en-US" sz="1200" dirty="0"/>
              <a:t>} // end </a:t>
            </a:r>
            <a:r>
              <a:rPr lang="en-US" sz="1200" dirty="0" err="1"/>
              <a:t>toString</a:t>
            </a:r>
            <a:endParaRPr lang="en-US" sz="1200" dirty="0"/>
          </a:p>
          <a:p>
            <a:r>
              <a:rPr lang="en-US" sz="1200" dirty="0"/>
              <a:t>} // end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97500-ADB1-41E5-B830-D3A911E5FDFD}"/>
              </a:ext>
            </a:extLst>
          </p:cNvPr>
          <p:cNvSpPr txBox="1"/>
          <p:nvPr/>
        </p:nvSpPr>
        <p:spPr>
          <a:xfrm>
            <a:off x="1059865" y="5104884"/>
            <a:ext cx="5088765" cy="1354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System.out.println</a:t>
            </a:r>
            <a:r>
              <a:rPr lang="en-US" sz="1600" dirty="0"/>
              <a:t>("COMPOSITION EXAMPLE");</a:t>
            </a:r>
          </a:p>
          <a:p>
            <a:r>
              <a:rPr lang="en-US" sz="1600" dirty="0"/>
              <a:t>Course </a:t>
            </a:r>
            <a:r>
              <a:rPr lang="en-US" sz="1600" dirty="0" err="1"/>
              <a:t>courseOne</a:t>
            </a:r>
            <a:r>
              <a:rPr lang="en-US" sz="1600" dirty="0"/>
              <a:t> = new Course("MIS 3339", "Jeff", "Hill");</a:t>
            </a:r>
          </a:p>
          <a:p>
            <a:r>
              <a:rPr lang="en-US" sz="1600" dirty="0" err="1"/>
              <a:t>courseOne.addStudent</a:t>
            </a:r>
            <a:r>
              <a:rPr lang="en-US" sz="1600" dirty="0"/>
              <a:t>(</a:t>
            </a:r>
            <a:r>
              <a:rPr lang="en-US" sz="1600" dirty="0" err="1"/>
              <a:t>stuOne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courseOne.addStudent</a:t>
            </a:r>
            <a:r>
              <a:rPr lang="en-US" sz="1600" dirty="0"/>
              <a:t>(</a:t>
            </a:r>
            <a:r>
              <a:rPr lang="en-US" sz="1600" dirty="0" err="1"/>
              <a:t>stuTwo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courseOne</a:t>
            </a:r>
            <a:r>
              <a:rPr lang="en-US" sz="1600" dirty="0"/>
              <a:t>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1DD564-37E8-4770-A833-EF231BC54543}"/>
              </a:ext>
            </a:extLst>
          </p:cNvPr>
          <p:cNvSpPr/>
          <p:nvPr/>
        </p:nvSpPr>
        <p:spPr>
          <a:xfrm>
            <a:off x="6705600" y="1690688"/>
            <a:ext cx="2343150" cy="20955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A0F8A-369D-4F1A-B4B4-F65832ABA31D}"/>
              </a:ext>
            </a:extLst>
          </p:cNvPr>
          <p:cNvSpPr/>
          <p:nvPr/>
        </p:nvSpPr>
        <p:spPr>
          <a:xfrm>
            <a:off x="7134225" y="2806701"/>
            <a:ext cx="3295650" cy="209550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1511</Words>
  <Application>Microsoft Office PowerPoint</Application>
  <PresentationFormat>Widescreen</PresentationFormat>
  <Paragraphs>262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Class construction: Dependencies, aggregation, composition &amp; basic interfaces</vt:lpstr>
      <vt:lpstr>Dependencies</vt:lpstr>
      <vt:lpstr>PowerPoint Presentation</vt:lpstr>
      <vt:lpstr>Complexity management</vt:lpstr>
      <vt:lpstr>Association</vt:lpstr>
      <vt:lpstr>Aggregation</vt:lpstr>
      <vt:lpstr>Aggregation</vt:lpstr>
      <vt:lpstr>Composition</vt:lpstr>
      <vt:lpstr>Composition</vt:lpstr>
      <vt:lpstr>Interfaces</vt:lpstr>
      <vt:lpstr>Interfaces</vt:lpstr>
      <vt:lpstr>Interface</vt:lpstr>
      <vt:lpstr>Interface</vt:lpstr>
      <vt:lpstr>Interface</vt:lpstr>
      <vt:lpstr>Interface</vt:lpstr>
      <vt:lpstr>Interface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construction: Dependencies, aggregation, composition &amp; basic interfaces</dc:title>
  <dc:creator>Geoffrey (Jeff) Hill</dc:creator>
  <cp:lastModifiedBy>Geoffrey (Jeff) Hill</cp:lastModifiedBy>
  <cp:revision>40</cp:revision>
  <dcterms:created xsi:type="dcterms:W3CDTF">2018-04-02T17:03:52Z</dcterms:created>
  <dcterms:modified xsi:type="dcterms:W3CDTF">2018-10-01T16:13:26Z</dcterms:modified>
</cp:coreProperties>
</file>