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AE74-3F3E-42E1-BE7E-FFD1A879148A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225C-430C-497D-9000-4D860AB0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AE74-3F3E-42E1-BE7E-FFD1A879148A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225C-430C-497D-9000-4D860AB0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AE74-3F3E-42E1-BE7E-FFD1A879148A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225C-430C-497D-9000-4D860AB0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1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AE74-3F3E-42E1-BE7E-FFD1A879148A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225C-430C-497D-9000-4D860AB0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9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AE74-3F3E-42E1-BE7E-FFD1A879148A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225C-430C-497D-9000-4D860AB0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2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AE74-3F3E-42E1-BE7E-FFD1A879148A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225C-430C-497D-9000-4D860AB0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9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AE74-3F3E-42E1-BE7E-FFD1A879148A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225C-430C-497D-9000-4D860AB0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AE74-3F3E-42E1-BE7E-FFD1A879148A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225C-430C-497D-9000-4D860AB0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AE74-3F3E-42E1-BE7E-FFD1A879148A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225C-430C-497D-9000-4D860AB0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2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AE74-3F3E-42E1-BE7E-FFD1A879148A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225C-430C-497D-9000-4D860AB0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6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AE74-3F3E-42E1-BE7E-FFD1A879148A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225C-430C-497D-9000-4D860AB0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3AE74-3F3E-42E1-BE7E-FFD1A879148A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B225C-430C-497D-9000-4D860AB0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3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Construction: Builder Design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Jeff Hill</a:t>
            </a:r>
          </a:p>
        </p:txBody>
      </p:sp>
    </p:spTree>
    <p:extLst>
      <p:ext uri="{BB962C8B-B14F-4D97-AF65-F5344CB8AC3E}">
        <p14:creationId xmlns:p14="http://schemas.microsoft.com/office/powerpoint/2010/main" val="24419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6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0589"/>
            <a:ext cx="10515600" cy="380637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All of the techniques that we have learned require:</a:t>
            </a:r>
          </a:p>
          <a:p>
            <a:pPr lvl="1"/>
            <a:r>
              <a:rPr lang="en-US" dirty="0"/>
              <a:t>All values to be initialized at instantiation</a:t>
            </a:r>
          </a:p>
          <a:p>
            <a:pPr lvl="1"/>
            <a:r>
              <a:rPr lang="en-US" dirty="0"/>
              <a:t>Instance member values to be initialized via the </a:t>
            </a:r>
            <a:r>
              <a:rPr lang="en-US" dirty="0" err="1"/>
              <a:t>ctor</a:t>
            </a:r>
            <a:endParaRPr lang="en-US" dirty="0"/>
          </a:p>
          <a:p>
            <a:pPr lvl="1"/>
            <a:r>
              <a:rPr lang="en-US" dirty="0"/>
              <a:t>We can change values afterwards via </a:t>
            </a:r>
            <a:r>
              <a:rPr lang="en-US" dirty="0" err="1"/>
              <a:t>mutator</a:t>
            </a:r>
            <a:r>
              <a:rPr lang="en-US" dirty="0"/>
              <a:t> </a:t>
            </a:r>
            <a:r>
              <a:rPr lang="en-US" dirty="0" smtClean="0"/>
              <a:t>methods (not in this class – violates immutability)</a:t>
            </a:r>
            <a:endParaRPr lang="en-US" dirty="0"/>
          </a:p>
          <a:p>
            <a:pPr lvl="2"/>
            <a:r>
              <a:rPr lang="en-US" dirty="0"/>
              <a:t>But we can’t instantiate without every initial value</a:t>
            </a:r>
          </a:p>
          <a:p>
            <a:r>
              <a:rPr lang="en-US" dirty="0"/>
              <a:t>Are we always going to know every data value of every data member?</a:t>
            </a:r>
          </a:p>
          <a:p>
            <a:r>
              <a:rPr lang="en-US" dirty="0"/>
              <a:t>Possible solutions:</a:t>
            </a:r>
          </a:p>
          <a:p>
            <a:pPr lvl="1"/>
            <a:r>
              <a:rPr lang="en-US" dirty="0"/>
              <a:t>Create overloaded </a:t>
            </a:r>
            <a:r>
              <a:rPr lang="en-US" dirty="0" err="1"/>
              <a:t>ctors</a:t>
            </a:r>
            <a:r>
              <a:rPr lang="en-US" dirty="0"/>
              <a:t> for all possibilities</a:t>
            </a:r>
          </a:p>
          <a:p>
            <a:pPr lvl="2"/>
            <a:r>
              <a:rPr lang="en-US" dirty="0"/>
              <a:t>How many combinations of missing data possibilities exist for large datasets with hundreds of columns?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ctor</a:t>
            </a:r>
            <a:r>
              <a:rPr lang="en-US" dirty="0"/>
              <a:t> for the required instance members, create “setter” methods for everything else</a:t>
            </a:r>
          </a:p>
          <a:p>
            <a:pPr lvl="2"/>
            <a:r>
              <a:rPr lang="en-US" dirty="0"/>
              <a:t>What happens in the “middle” time after instantiation but before setters all invoked?</a:t>
            </a:r>
          </a:p>
          <a:p>
            <a:pPr lvl="2"/>
            <a:r>
              <a:rPr lang="en-US" dirty="0"/>
              <a:t>The object is instantiated, Java has no way to know it “isn’t quite ready to use yet”</a:t>
            </a:r>
          </a:p>
          <a:p>
            <a:pPr lvl="2"/>
            <a:r>
              <a:rPr lang="en-US" dirty="0"/>
              <a:t>This instance is in an “inconsistent state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Violates immutability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9FB8B-1880-4FAA-93FC-B41E927F7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996" y="536993"/>
            <a:ext cx="5547803" cy="183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9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643E-0C40-4BC4-88CE-B48BB102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04935-62E2-4F6C-89F2-43D00D7F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343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Build-a-bear</a:t>
            </a:r>
          </a:p>
          <a:p>
            <a:pPr lvl="1"/>
            <a:r>
              <a:rPr lang="en-US" dirty="0"/>
              <a:t>Go through defined processes leading you to select all necessary choices</a:t>
            </a:r>
          </a:p>
          <a:p>
            <a:pPr lvl="1"/>
            <a:r>
              <a:rPr lang="en-US" dirty="0"/>
              <a:t>Once choices are made, the bear is assembled using selected components</a:t>
            </a:r>
          </a:p>
          <a:p>
            <a:endParaRPr lang="en-US" dirty="0"/>
          </a:p>
          <a:p>
            <a:r>
              <a:rPr lang="en-US" dirty="0"/>
              <a:t>This is very similar to how we’ll solve this </a:t>
            </a:r>
            <a:r>
              <a:rPr lang="en-US" i="1" dirty="0"/>
              <a:t>inconsistent state problem</a:t>
            </a:r>
          </a:p>
          <a:p>
            <a:pPr lvl="1"/>
            <a:r>
              <a:rPr lang="en-US" dirty="0"/>
              <a:t>Let the users select/define all necessary choices</a:t>
            </a:r>
          </a:p>
          <a:p>
            <a:pPr lvl="1"/>
            <a:r>
              <a:rPr lang="en-US" dirty="0"/>
              <a:t>Instantiate an object after all choices are made</a:t>
            </a:r>
          </a:p>
        </p:txBody>
      </p:sp>
      <p:pic>
        <p:nvPicPr>
          <p:cNvPr id="1026" name="Picture 2" descr="Image result for build a bear logo">
            <a:extLst>
              <a:ext uri="{FF2B5EF4-FFF2-40B4-BE49-F238E27FC236}">
                <a16:creationId xmlns:a16="http://schemas.microsoft.com/office/drawing/2014/main" id="{5708DA94-D6CD-45E5-91CE-0E3FBDE3A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637" y="1825625"/>
            <a:ext cx="4012163" cy="401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6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12976" cy="4351338"/>
          </a:xfrm>
        </p:spPr>
        <p:txBody>
          <a:bodyPr/>
          <a:lstStyle/>
          <a:p>
            <a:r>
              <a:rPr lang="en-US" dirty="0"/>
              <a:t>The “better” mousetrap</a:t>
            </a:r>
          </a:p>
          <a:p>
            <a:pPr lvl="1"/>
            <a:r>
              <a:rPr lang="en-US" dirty="0"/>
              <a:t>The builder design pattern</a:t>
            </a:r>
          </a:p>
          <a:p>
            <a:r>
              <a:rPr lang="en-US" dirty="0"/>
              <a:t>Has several components</a:t>
            </a:r>
          </a:p>
          <a:p>
            <a:pPr lvl="1"/>
            <a:r>
              <a:rPr lang="en-US" dirty="0"/>
              <a:t>The base class we are working with</a:t>
            </a:r>
          </a:p>
          <a:p>
            <a:pPr lvl="2"/>
            <a:r>
              <a:rPr lang="en-US" dirty="0"/>
              <a:t>Provides all standard instance members</a:t>
            </a:r>
          </a:p>
          <a:p>
            <a:pPr lvl="1"/>
            <a:r>
              <a:rPr lang="en-US" dirty="0"/>
              <a:t>A nested static builder class that is the “middle man”</a:t>
            </a:r>
          </a:p>
          <a:p>
            <a:pPr lvl="2"/>
            <a:r>
              <a:rPr lang="en-US" dirty="0"/>
              <a:t>Provides all choice defining mutator methods</a:t>
            </a:r>
          </a:p>
          <a:p>
            <a:pPr lvl="3"/>
            <a:r>
              <a:rPr lang="en-US" dirty="0"/>
              <a:t>Also provides static variables to temporarily hold data values during build process</a:t>
            </a:r>
          </a:p>
          <a:p>
            <a:pPr lvl="2"/>
            <a:r>
              <a:rPr lang="en-US" dirty="0"/>
              <a:t>Provides the .build() method that returns the actual instance once all choices are made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1176" y="1690688"/>
            <a:ext cx="4502624" cy="43263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design pattern is a “general, reusable solution to a commonly occurring problem”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It is a template to solve a commonly occurring situation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Dozens of design patterns exist and are frequently used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Some are fairly simple, some are extremely complex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We’ll only investigate one all semester</a:t>
            </a:r>
          </a:p>
        </p:txBody>
      </p:sp>
    </p:spTree>
    <p:extLst>
      <p:ext uri="{BB962C8B-B14F-4D97-AF65-F5344CB8AC3E}">
        <p14:creationId xmlns:p14="http://schemas.microsoft.com/office/powerpoint/2010/main" val="15369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9ADE-9135-4FFD-9371-A835C0F4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82C92-404F-48C2-B1CE-0AAC994D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this adds tremendous complexity </a:t>
            </a:r>
          </a:p>
          <a:p>
            <a:r>
              <a:rPr lang="en-US" dirty="0"/>
              <a:t>Follows “good programming principles”</a:t>
            </a:r>
          </a:p>
          <a:p>
            <a:pPr lvl="1"/>
            <a:r>
              <a:rPr lang="en-US" dirty="0"/>
              <a:t>Allows us to enforce encapsulation and immutability</a:t>
            </a:r>
          </a:p>
          <a:p>
            <a:pPr lvl="2"/>
            <a:r>
              <a:rPr lang="en-US" dirty="0"/>
              <a:t>Puts the mutator methods with the builder class</a:t>
            </a:r>
          </a:p>
          <a:p>
            <a:pPr lvl="3"/>
            <a:r>
              <a:rPr lang="en-US" dirty="0"/>
              <a:t>Once choices are complete and actual class is instantiated, no further changes can be affected</a:t>
            </a:r>
          </a:p>
          <a:p>
            <a:pPr lvl="4"/>
            <a:r>
              <a:rPr lang="en-US" dirty="0"/>
              <a:t>Allows alterations while building is ongoing</a:t>
            </a:r>
          </a:p>
          <a:p>
            <a:pPr lvl="3"/>
            <a:r>
              <a:rPr lang="en-US" dirty="0"/>
              <a:t>Separates the duties</a:t>
            </a:r>
          </a:p>
          <a:p>
            <a:pPr lvl="4"/>
            <a:r>
              <a:rPr lang="en-US" dirty="0"/>
              <a:t>The whatever class gets to be the whatever class</a:t>
            </a:r>
          </a:p>
          <a:p>
            <a:pPr lvl="4"/>
            <a:r>
              <a:rPr lang="en-US" dirty="0"/>
              <a:t>The builder gets to be the builder</a:t>
            </a:r>
          </a:p>
        </p:txBody>
      </p:sp>
    </p:spTree>
    <p:extLst>
      <p:ext uri="{BB962C8B-B14F-4D97-AF65-F5344CB8AC3E}">
        <p14:creationId xmlns:p14="http://schemas.microsoft.com/office/powerpoint/2010/main" val="42584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8D54-613B-471F-B264-8429FE16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A9E44-CE07-4C34-8C2A-0C35F34D8E03}"/>
              </a:ext>
            </a:extLst>
          </p:cNvPr>
          <p:cNvSpPr txBox="1"/>
          <p:nvPr/>
        </p:nvSpPr>
        <p:spPr>
          <a:xfrm>
            <a:off x="5943601" y="151179"/>
            <a:ext cx="5410200" cy="64017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package </a:t>
            </a:r>
            <a:r>
              <a:rPr lang="en-US" sz="1000" dirty="0" smtClean="0"/>
              <a:t>class13;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public class Person {</a:t>
            </a:r>
          </a:p>
          <a:p>
            <a:endParaRPr lang="en-US" sz="1000" dirty="0"/>
          </a:p>
          <a:p>
            <a:pPr lvl="1"/>
            <a:r>
              <a:rPr lang="en-US" sz="1000" dirty="0"/>
              <a:t>public static class </a:t>
            </a:r>
            <a:r>
              <a:rPr lang="en-US" sz="1000" dirty="0" err="1"/>
              <a:t>PersonBuilder</a:t>
            </a:r>
            <a:r>
              <a:rPr lang="en-US" sz="1000" dirty="0"/>
              <a:t> {</a:t>
            </a:r>
          </a:p>
          <a:p>
            <a:pPr lvl="2"/>
            <a:r>
              <a:rPr lang="en-US" sz="1000" dirty="0"/>
              <a:t>private static String </a:t>
            </a:r>
            <a:r>
              <a:rPr lang="en-US" sz="1000" dirty="0" err="1"/>
              <a:t>builderfName</a:t>
            </a:r>
            <a:r>
              <a:rPr lang="en-US" sz="1000" dirty="0"/>
              <a:t>;</a:t>
            </a:r>
          </a:p>
          <a:p>
            <a:pPr lvl="2"/>
            <a:r>
              <a:rPr lang="en-US" sz="1000" dirty="0"/>
              <a:t>private static String </a:t>
            </a:r>
            <a:r>
              <a:rPr lang="en-US" sz="1000" dirty="0" err="1"/>
              <a:t>builderlName</a:t>
            </a:r>
            <a:r>
              <a:rPr lang="en-US" sz="1000" dirty="0"/>
              <a:t>;</a:t>
            </a:r>
          </a:p>
          <a:p>
            <a:pPr lvl="2"/>
            <a:r>
              <a:rPr lang="en-US" sz="1000" dirty="0"/>
              <a:t>private static String </a:t>
            </a:r>
            <a:r>
              <a:rPr lang="en-US" sz="1000" dirty="0" err="1"/>
              <a:t>builderBearID</a:t>
            </a:r>
            <a:r>
              <a:rPr lang="en-US" sz="1000" dirty="0"/>
              <a:t>;</a:t>
            </a:r>
          </a:p>
          <a:p>
            <a:pPr lvl="2"/>
            <a:endParaRPr lang="en-US" sz="1000" dirty="0"/>
          </a:p>
          <a:p>
            <a:pPr lvl="2"/>
            <a:r>
              <a:rPr lang="en-US" sz="1000" dirty="0"/>
              <a:t>public static Person build() {</a:t>
            </a:r>
          </a:p>
          <a:p>
            <a:pPr lvl="3"/>
            <a:r>
              <a:rPr lang="en-US" sz="1000" dirty="0"/>
              <a:t>return new Person(</a:t>
            </a:r>
            <a:r>
              <a:rPr lang="en-US" sz="1000" dirty="0" err="1"/>
              <a:t>builderfName</a:t>
            </a:r>
            <a:r>
              <a:rPr lang="en-US" sz="1000" dirty="0"/>
              <a:t>, </a:t>
            </a:r>
            <a:r>
              <a:rPr lang="en-US" sz="1000" dirty="0" err="1"/>
              <a:t>builderlName</a:t>
            </a:r>
            <a:r>
              <a:rPr lang="en-US" sz="1000" dirty="0"/>
              <a:t>, </a:t>
            </a:r>
            <a:r>
              <a:rPr lang="en-US" sz="1000" dirty="0" err="1"/>
              <a:t>builderBearID</a:t>
            </a:r>
            <a:r>
              <a:rPr lang="en-US" sz="1000" dirty="0"/>
              <a:t>);</a:t>
            </a:r>
          </a:p>
          <a:p>
            <a:pPr lvl="2"/>
            <a:r>
              <a:rPr lang="en-US" sz="1000" dirty="0"/>
              <a:t>} // end build</a:t>
            </a:r>
          </a:p>
          <a:p>
            <a:pPr lvl="2"/>
            <a:endParaRPr lang="en-US" sz="1000" dirty="0"/>
          </a:p>
          <a:p>
            <a:pPr lvl="2"/>
            <a:r>
              <a:rPr lang="en-US" sz="1000" dirty="0"/>
              <a:t>public static void </a:t>
            </a:r>
            <a:r>
              <a:rPr lang="en-US" sz="1000" dirty="0" err="1"/>
              <a:t>setfName</a:t>
            </a:r>
            <a:r>
              <a:rPr lang="en-US" sz="1000" dirty="0"/>
              <a:t>(String </a:t>
            </a:r>
            <a:r>
              <a:rPr lang="en-US" sz="1000" dirty="0" err="1"/>
              <a:t>incfName</a:t>
            </a:r>
            <a:r>
              <a:rPr lang="en-US" sz="1000" dirty="0"/>
              <a:t>) {</a:t>
            </a:r>
          </a:p>
          <a:p>
            <a:pPr lvl="3"/>
            <a:r>
              <a:rPr lang="en-US" sz="1000" dirty="0" err="1"/>
              <a:t>builderfName</a:t>
            </a:r>
            <a:r>
              <a:rPr lang="en-US" sz="1000" dirty="0"/>
              <a:t> = </a:t>
            </a:r>
            <a:r>
              <a:rPr lang="en-US" sz="1000" dirty="0" err="1"/>
              <a:t>incfName</a:t>
            </a:r>
            <a:r>
              <a:rPr lang="en-US" sz="1000" dirty="0"/>
              <a:t>;</a:t>
            </a:r>
          </a:p>
          <a:p>
            <a:pPr lvl="2"/>
            <a:r>
              <a:rPr lang="en-US" sz="1000" dirty="0"/>
              <a:t>} // end </a:t>
            </a:r>
            <a:r>
              <a:rPr lang="en-US" sz="1000" dirty="0" err="1"/>
              <a:t>setfName</a:t>
            </a:r>
            <a:endParaRPr lang="en-US" sz="1000" dirty="0"/>
          </a:p>
          <a:p>
            <a:pPr lvl="2"/>
            <a:endParaRPr lang="en-US" sz="1000" dirty="0"/>
          </a:p>
          <a:p>
            <a:pPr lvl="2"/>
            <a:r>
              <a:rPr lang="en-US" sz="1000" dirty="0"/>
              <a:t>public static void </a:t>
            </a:r>
            <a:r>
              <a:rPr lang="en-US" sz="1000" dirty="0" err="1"/>
              <a:t>setlName</a:t>
            </a:r>
            <a:r>
              <a:rPr lang="en-US" sz="1000" dirty="0"/>
              <a:t>(String </a:t>
            </a:r>
            <a:r>
              <a:rPr lang="en-US" sz="1000" dirty="0" err="1"/>
              <a:t>inclName</a:t>
            </a:r>
            <a:r>
              <a:rPr lang="en-US" sz="1000" dirty="0"/>
              <a:t>) {</a:t>
            </a:r>
          </a:p>
          <a:p>
            <a:pPr lvl="3"/>
            <a:r>
              <a:rPr lang="en-US" sz="1000" dirty="0" err="1"/>
              <a:t>builderlName</a:t>
            </a:r>
            <a:r>
              <a:rPr lang="en-US" sz="1000" dirty="0"/>
              <a:t> = </a:t>
            </a:r>
            <a:r>
              <a:rPr lang="en-US" sz="1000" dirty="0" err="1"/>
              <a:t>inclName</a:t>
            </a:r>
            <a:r>
              <a:rPr lang="en-US" sz="1000" dirty="0"/>
              <a:t>;</a:t>
            </a:r>
          </a:p>
          <a:p>
            <a:pPr lvl="2"/>
            <a:r>
              <a:rPr lang="en-US" sz="1000" dirty="0"/>
              <a:t>} // end </a:t>
            </a:r>
            <a:r>
              <a:rPr lang="en-US" sz="1000" dirty="0" err="1"/>
              <a:t>setfName</a:t>
            </a:r>
            <a:endParaRPr lang="en-US" sz="1000" dirty="0"/>
          </a:p>
          <a:p>
            <a:pPr lvl="2"/>
            <a:endParaRPr lang="en-US" sz="1000" dirty="0"/>
          </a:p>
          <a:p>
            <a:pPr lvl="2"/>
            <a:r>
              <a:rPr lang="en-US" sz="1000" dirty="0"/>
              <a:t>public static void </a:t>
            </a:r>
            <a:r>
              <a:rPr lang="en-US" sz="1000" dirty="0" err="1"/>
              <a:t>setBearID</a:t>
            </a:r>
            <a:r>
              <a:rPr lang="en-US" sz="1000" dirty="0"/>
              <a:t>(String </a:t>
            </a:r>
            <a:r>
              <a:rPr lang="en-US" sz="1000" dirty="0" err="1"/>
              <a:t>incBearID</a:t>
            </a:r>
            <a:r>
              <a:rPr lang="en-US" sz="1000" dirty="0"/>
              <a:t>) {</a:t>
            </a:r>
          </a:p>
          <a:p>
            <a:pPr lvl="3"/>
            <a:r>
              <a:rPr lang="en-US" sz="1000" dirty="0" err="1"/>
              <a:t>builderBearID</a:t>
            </a:r>
            <a:r>
              <a:rPr lang="en-US" sz="1000" dirty="0"/>
              <a:t> = </a:t>
            </a:r>
            <a:r>
              <a:rPr lang="en-US" sz="1000" dirty="0" err="1"/>
              <a:t>incBearID</a:t>
            </a:r>
            <a:r>
              <a:rPr lang="en-US" sz="1000" dirty="0"/>
              <a:t>;</a:t>
            </a:r>
          </a:p>
          <a:p>
            <a:pPr lvl="2"/>
            <a:r>
              <a:rPr lang="en-US" sz="1000" dirty="0"/>
              <a:t>} // end </a:t>
            </a:r>
            <a:r>
              <a:rPr lang="en-US" sz="1000" dirty="0" err="1"/>
              <a:t>setfName</a:t>
            </a:r>
            <a:endParaRPr lang="en-US" sz="1000" dirty="0"/>
          </a:p>
          <a:p>
            <a:pPr lvl="1"/>
            <a:r>
              <a:rPr lang="en-US" sz="1000" dirty="0"/>
              <a:t>} // end </a:t>
            </a:r>
            <a:r>
              <a:rPr lang="en-US" sz="1000" dirty="0" err="1"/>
              <a:t>PersonBuilder</a:t>
            </a:r>
            <a:endParaRPr lang="en-US" sz="1000" dirty="0"/>
          </a:p>
          <a:p>
            <a:pPr lvl="1"/>
            <a:endParaRPr lang="en-US" sz="1000" dirty="0"/>
          </a:p>
          <a:p>
            <a:pPr lvl="1"/>
            <a:r>
              <a:rPr lang="en-US" sz="1000" dirty="0"/>
              <a:t>private final String </a:t>
            </a:r>
            <a:r>
              <a:rPr lang="en-US" sz="1000" dirty="0" err="1"/>
              <a:t>fName</a:t>
            </a:r>
            <a:r>
              <a:rPr lang="en-US" sz="1000" dirty="0"/>
              <a:t>;</a:t>
            </a:r>
          </a:p>
          <a:p>
            <a:pPr lvl="1"/>
            <a:r>
              <a:rPr lang="en-US" sz="1000" dirty="0"/>
              <a:t>private final String </a:t>
            </a:r>
            <a:r>
              <a:rPr lang="en-US" sz="1000" dirty="0" err="1"/>
              <a:t>lName</a:t>
            </a:r>
            <a:r>
              <a:rPr lang="en-US" sz="1000" dirty="0"/>
              <a:t>;</a:t>
            </a:r>
          </a:p>
          <a:p>
            <a:pPr lvl="1"/>
            <a:r>
              <a:rPr lang="en-US" sz="1000" dirty="0"/>
              <a:t>private final String </a:t>
            </a:r>
            <a:r>
              <a:rPr lang="en-US" sz="1000" dirty="0" err="1"/>
              <a:t>bearID</a:t>
            </a:r>
            <a:r>
              <a:rPr lang="en-US" sz="1000" dirty="0"/>
              <a:t>;</a:t>
            </a:r>
          </a:p>
          <a:p>
            <a:pPr lvl="1"/>
            <a:endParaRPr lang="en-US" sz="1000" dirty="0"/>
          </a:p>
          <a:p>
            <a:pPr lvl="1"/>
            <a:r>
              <a:rPr lang="en-US" sz="1000" dirty="0"/>
              <a:t>private Person(String </a:t>
            </a:r>
            <a:r>
              <a:rPr lang="en-US" sz="1000" dirty="0" err="1"/>
              <a:t>incfName</a:t>
            </a:r>
            <a:r>
              <a:rPr lang="en-US" sz="1000" dirty="0"/>
              <a:t>, String </a:t>
            </a:r>
            <a:r>
              <a:rPr lang="en-US" sz="1000" dirty="0" err="1"/>
              <a:t>inclName</a:t>
            </a:r>
            <a:r>
              <a:rPr lang="en-US" sz="1000" dirty="0"/>
              <a:t>, String </a:t>
            </a:r>
            <a:r>
              <a:rPr lang="en-US" sz="1000" dirty="0" err="1"/>
              <a:t>incBearID</a:t>
            </a:r>
            <a:r>
              <a:rPr lang="en-US" sz="1000" dirty="0"/>
              <a:t>) {</a:t>
            </a:r>
          </a:p>
          <a:p>
            <a:pPr lvl="2"/>
            <a:r>
              <a:rPr lang="en-US" sz="1000" dirty="0" err="1"/>
              <a:t>this.fName</a:t>
            </a:r>
            <a:r>
              <a:rPr lang="en-US" sz="1000" dirty="0"/>
              <a:t> = </a:t>
            </a:r>
            <a:r>
              <a:rPr lang="en-US" sz="1000" dirty="0" err="1"/>
              <a:t>incfName</a:t>
            </a:r>
            <a:r>
              <a:rPr lang="en-US" sz="1000" dirty="0"/>
              <a:t>;</a:t>
            </a:r>
          </a:p>
          <a:p>
            <a:pPr lvl="2"/>
            <a:r>
              <a:rPr lang="en-US" sz="1000" dirty="0" err="1"/>
              <a:t>this.lName</a:t>
            </a:r>
            <a:r>
              <a:rPr lang="en-US" sz="1000" dirty="0"/>
              <a:t> = </a:t>
            </a:r>
            <a:r>
              <a:rPr lang="en-US" sz="1000" dirty="0" err="1"/>
              <a:t>inclName</a:t>
            </a:r>
            <a:r>
              <a:rPr lang="en-US" sz="1000" dirty="0"/>
              <a:t>;</a:t>
            </a:r>
          </a:p>
          <a:p>
            <a:pPr lvl="2"/>
            <a:r>
              <a:rPr lang="en-US" sz="1000" dirty="0" err="1"/>
              <a:t>this.bearID</a:t>
            </a:r>
            <a:r>
              <a:rPr lang="en-US" sz="1000" dirty="0"/>
              <a:t> = </a:t>
            </a:r>
            <a:r>
              <a:rPr lang="en-US" sz="1000" dirty="0" err="1"/>
              <a:t>incBearID</a:t>
            </a:r>
            <a:r>
              <a:rPr lang="en-US" sz="1000" dirty="0"/>
              <a:t>;</a:t>
            </a:r>
          </a:p>
          <a:p>
            <a:pPr lvl="1"/>
            <a:r>
              <a:rPr lang="en-US" sz="1000" dirty="0"/>
              <a:t>} // end </a:t>
            </a:r>
            <a:r>
              <a:rPr lang="en-US" sz="1000" dirty="0" err="1"/>
              <a:t>ctor</a:t>
            </a:r>
            <a:endParaRPr lang="en-US" sz="1000" dirty="0"/>
          </a:p>
          <a:p>
            <a:pPr lvl="1"/>
            <a:endParaRPr lang="en-US" sz="1000" dirty="0"/>
          </a:p>
          <a:p>
            <a:pPr lvl="1"/>
            <a:r>
              <a:rPr lang="en-US" sz="1000" dirty="0"/>
              <a:t>@Override</a:t>
            </a:r>
          </a:p>
          <a:p>
            <a:pPr lvl="1"/>
            <a:r>
              <a:rPr lang="en-US" sz="1000" dirty="0"/>
              <a:t>public String </a:t>
            </a:r>
            <a:r>
              <a:rPr lang="en-US" sz="1000" dirty="0" err="1"/>
              <a:t>toString</a:t>
            </a:r>
            <a:r>
              <a:rPr lang="en-US" sz="1000" dirty="0"/>
              <a:t>() {</a:t>
            </a:r>
          </a:p>
          <a:p>
            <a:pPr lvl="1"/>
            <a:r>
              <a:rPr lang="en-US" sz="1000" dirty="0"/>
              <a:t>	return </a:t>
            </a:r>
            <a:r>
              <a:rPr lang="en-US" sz="1000" dirty="0" err="1"/>
              <a:t>this.fName</a:t>
            </a:r>
            <a:r>
              <a:rPr lang="en-US" sz="1000" dirty="0"/>
              <a:t> + " " + </a:t>
            </a:r>
            <a:r>
              <a:rPr lang="en-US" sz="1000" dirty="0" err="1"/>
              <a:t>this.lName</a:t>
            </a:r>
            <a:r>
              <a:rPr lang="en-US" sz="1000" dirty="0"/>
              <a:t> + " ID: " + </a:t>
            </a:r>
            <a:r>
              <a:rPr lang="en-US" sz="1000" dirty="0" err="1"/>
              <a:t>this.bearID</a:t>
            </a:r>
            <a:r>
              <a:rPr lang="en-US" sz="1000" dirty="0"/>
              <a:t>;</a:t>
            </a:r>
          </a:p>
          <a:p>
            <a:pPr lvl="1"/>
            <a:r>
              <a:rPr lang="en-US" sz="1000" dirty="0"/>
              <a:t>} // end </a:t>
            </a:r>
            <a:r>
              <a:rPr lang="en-US" sz="1000" dirty="0" err="1"/>
              <a:t>toString</a:t>
            </a:r>
            <a:endParaRPr lang="en-US" sz="1000" dirty="0"/>
          </a:p>
          <a:p>
            <a:r>
              <a:rPr lang="en-US" sz="1000" dirty="0"/>
              <a:t>} // end Person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E03E2-6CF8-404B-BBFF-F040225D5708}"/>
              </a:ext>
            </a:extLst>
          </p:cNvPr>
          <p:cNvSpPr txBox="1"/>
          <p:nvPr/>
        </p:nvSpPr>
        <p:spPr>
          <a:xfrm>
            <a:off x="999066" y="2353733"/>
            <a:ext cx="4614333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package </a:t>
            </a:r>
            <a:r>
              <a:rPr lang="en-US" sz="1400" dirty="0" smtClean="0"/>
              <a:t>class13;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public class </a:t>
            </a:r>
            <a:r>
              <a:rPr lang="en-US" sz="1400" dirty="0" err="1"/>
              <a:t>DriverSimple</a:t>
            </a:r>
            <a:r>
              <a:rPr lang="en-US" sz="1400" dirty="0"/>
              <a:t> {</a:t>
            </a:r>
          </a:p>
          <a:p>
            <a:pPr lvl="1"/>
            <a:r>
              <a:rPr lang="en-US" sz="1400" dirty="0"/>
              <a:t>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lvl="2"/>
            <a:r>
              <a:rPr lang="en-US" sz="1400" dirty="0" err="1"/>
              <a:t>Person.PersonBuilder.setfName</a:t>
            </a:r>
            <a:r>
              <a:rPr lang="en-US" sz="1400" dirty="0"/>
              <a:t>("Jeff");</a:t>
            </a:r>
          </a:p>
          <a:p>
            <a:pPr lvl="2"/>
            <a:r>
              <a:rPr lang="en-US" sz="1400" dirty="0" err="1"/>
              <a:t>Person.PersonBuilder.setlName</a:t>
            </a:r>
            <a:r>
              <a:rPr lang="en-US" sz="1400" dirty="0"/>
              <a:t>("Hill");</a:t>
            </a:r>
          </a:p>
          <a:p>
            <a:pPr lvl="2"/>
            <a:r>
              <a:rPr lang="en-US" sz="1400" dirty="0" err="1"/>
              <a:t>Person.PersonBuilder.setBearID</a:t>
            </a:r>
            <a:r>
              <a:rPr lang="en-US" sz="1400" dirty="0"/>
              <a:t>("B010101234");</a:t>
            </a:r>
          </a:p>
          <a:p>
            <a:pPr lvl="2"/>
            <a:r>
              <a:rPr lang="en-US" sz="1400" dirty="0"/>
              <a:t>Person me = </a:t>
            </a:r>
            <a:r>
              <a:rPr lang="en-US" sz="1400" dirty="0" err="1"/>
              <a:t>Person.PersonBuilder.build</a:t>
            </a:r>
            <a:r>
              <a:rPr lang="en-US" sz="1400" dirty="0"/>
              <a:t>();</a:t>
            </a:r>
          </a:p>
          <a:p>
            <a:pPr lvl="2"/>
            <a:r>
              <a:rPr lang="en-US" sz="1400" dirty="0" err="1"/>
              <a:t>System.out.println</a:t>
            </a:r>
            <a:r>
              <a:rPr lang="en-US" sz="1400" dirty="0"/>
              <a:t>(me);</a:t>
            </a:r>
          </a:p>
          <a:p>
            <a:pPr lvl="1"/>
            <a:r>
              <a:rPr lang="en-US" sz="1400" dirty="0"/>
              <a:t>} // end main</a:t>
            </a:r>
          </a:p>
          <a:p>
            <a:r>
              <a:rPr lang="en-US" sz="1400" dirty="0"/>
              <a:t>} // end </a:t>
            </a:r>
            <a:r>
              <a:rPr lang="en-US" sz="1400" dirty="0" err="1"/>
              <a:t>DriverSimple</a:t>
            </a:r>
            <a:endParaRPr lang="en-US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FFDA78-B778-4564-9B80-661FC3F17172}"/>
              </a:ext>
            </a:extLst>
          </p:cNvPr>
          <p:cNvSpPr/>
          <p:nvPr/>
        </p:nvSpPr>
        <p:spPr>
          <a:xfrm>
            <a:off x="1739901" y="3818465"/>
            <a:ext cx="3577166" cy="624225"/>
          </a:xfrm>
          <a:prstGeom prst="ellipse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86F8C0-7665-489E-A5D2-F262C465FAB7}"/>
              </a:ext>
            </a:extLst>
          </p:cNvPr>
          <p:cNvSpPr/>
          <p:nvPr/>
        </p:nvSpPr>
        <p:spPr>
          <a:xfrm>
            <a:off x="1200727" y="4958387"/>
            <a:ext cx="4200235" cy="84974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is usable and in a consistent state immediately after instantiation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3F92D6-1713-485A-BCF5-6129714C85F9}"/>
              </a:ext>
            </a:extLst>
          </p:cNvPr>
          <p:cNvSpPr/>
          <p:nvPr/>
        </p:nvSpPr>
        <p:spPr>
          <a:xfrm>
            <a:off x="1583267" y="1456267"/>
            <a:ext cx="3733800" cy="52421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Handout 11a</a:t>
            </a:r>
          </a:p>
        </p:txBody>
      </p:sp>
    </p:spTree>
    <p:extLst>
      <p:ext uri="{BB962C8B-B14F-4D97-AF65-F5344CB8AC3E}">
        <p14:creationId xmlns:p14="http://schemas.microsoft.com/office/powerpoint/2010/main" val="6354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6579-46C1-4A27-8511-32937D2D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F4DA1-CF3B-4880-A6A9-EB6DCBFE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what it takes to make an order at a fast-food restaurant</a:t>
            </a:r>
          </a:p>
          <a:p>
            <a:r>
              <a:rPr lang="en-US" dirty="0"/>
              <a:t>Just focus on a simple burger</a:t>
            </a:r>
          </a:p>
          <a:p>
            <a:pPr lvl="1"/>
            <a:r>
              <a:rPr lang="en-US" dirty="0"/>
              <a:t>Choices about:</a:t>
            </a:r>
          </a:p>
          <a:p>
            <a:pPr lvl="2"/>
            <a:r>
              <a:rPr lang="en-US" dirty="0"/>
              <a:t>Bun (regular, gluten free, sesame seed, etc.)</a:t>
            </a:r>
          </a:p>
          <a:p>
            <a:pPr lvl="2"/>
            <a:r>
              <a:rPr lang="en-US" dirty="0"/>
              <a:t>Patty (beef, pork, turkey, vegetarian, etc.)</a:t>
            </a:r>
          </a:p>
          <a:p>
            <a:pPr lvl="2"/>
            <a:r>
              <a:rPr lang="en-US" dirty="0"/>
              <a:t>Toppings (ketchup, mustard, lettuce, etc.)</a:t>
            </a:r>
          </a:p>
          <a:p>
            <a:pPr lvl="1"/>
            <a:r>
              <a:rPr lang="en-US" dirty="0"/>
              <a:t>We’ll keep our choices to be single values (e.g. beef patty selected, ketchup selected, etc.) and will define them using enumerations</a:t>
            </a:r>
          </a:p>
          <a:p>
            <a:pPr lvl="2"/>
            <a:r>
              <a:rPr lang="en-US" dirty="0"/>
              <a:t>If we needed multiple values about the choices (e.g. bun toasted, small, medium, large) then we would have to define them as 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378CD0-A623-43AB-817E-881FB56A55EF}"/>
              </a:ext>
            </a:extLst>
          </p:cNvPr>
          <p:cNvSpPr/>
          <p:nvPr/>
        </p:nvSpPr>
        <p:spPr>
          <a:xfrm>
            <a:off x="6096000" y="533400"/>
            <a:ext cx="4936067" cy="10075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 too complex for a slide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See Handout 11b</a:t>
            </a:r>
          </a:p>
        </p:txBody>
      </p:sp>
    </p:spTree>
    <p:extLst>
      <p:ext uri="{BB962C8B-B14F-4D97-AF65-F5344CB8AC3E}">
        <p14:creationId xmlns:p14="http://schemas.microsoft.com/office/powerpoint/2010/main" val="206763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6AA2-4345-410C-8AC1-3C2FAA9A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B1A5-27B9-432B-AD85-046124DD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wrap a series of selection menus (e.g. 1 for cheese, 2 for ketchup, etc.) to create an interactive and dynamic example of build-a-burger</a:t>
            </a:r>
          </a:p>
          <a:p>
            <a:pPr lvl="1"/>
            <a:r>
              <a:rPr lang="en-US" dirty="0"/>
              <a:t>Use the appropriate static mutator methods</a:t>
            </a:r>
          </a:p>
          <a:p>
            <a:pPr lvl="1"/>
            <a:r>
              <a:rPr lang="en-US" dirty="0"/>
              <a:t>Once all choices are complete, build the object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B20D1A-1D14-42BD-BACC-D6C495EAA604}"/>
              </a:ext>
            </a:extLst>
          </p:cNvPr>
          <p:cNvSpPr/>
          <p:nvPr/>
        </p:nvSpPr>
        <p:spPr>
          <a:xfrm>
            <a:off x="6096000" y="533400"/>
            <a:ext cx="4936067" cy="10075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 too complex for a slide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See Handout 11b – </a:t>
            </a:r>
            <a:r>
              <a:rPr lang="en-US" dirty="0" err="1"/>
              <a:t>DrHillBurgerStand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5460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E13F-CC28-43A7-BBAB-61E345F5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63C6D-35F7-46C6-AAFD-2BD01A57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 patterns frequently have several (many!) variants</a:t>
            </a:r>
          </a:p>
          <a:p>
            <a:pPr lvl="1"/>
            <a:r>
              <a:rPr lang="en-US" dirty="0"/>
              <a:t>Some common builder pattern variants:</a:t>
            </a:r>
          </a:p>
          <a:p>
            <a:pPr lvl="2"/>
            <a:r>
              <a:rPr lang="en-US" dirty="0"/>
              <a:t>Uses a separate non-static class as the builder instead of a nested static class</a:t>
            </a:r>
          </a:p>
          <a:p>
            <a:pPr lvl="2"/>
            <a:r>
              <a:rPr lang="en-US" dirty="0"/>
              <a:t>.build() passes itself to the </a:t>
            </a:r>
            <a:r>
              <a:rPr lang="en-US" dirty="0" err="1"/>
              <a:t>ctor</a:t>
            </a:r>
            <a:r>
              <a:rPr lang="en-US" dirty="0"/>
              <a:t> instead of the individual data values when instantiating the final object</a:t>
            </a:r>
          </a:p>
          <a:p>
            <a:pPr lvl="2"/>
            <a:r>
              <a:rPr lang="en-US" dirty="0"/>
              <a:t>All mutator methods return the builder class object itself to create a </a:t>
            </a:r>
            <a:r>
              <a:rPr lang="en-US" b="1" i="1" dirty="0"/>
              <a:t>fluent interface</a:t>
            </a:r>
          </a:p>
          <a:p>
            <a:pPr lvl="3"/>
            <a:r>
              <a:rPr lang="en-US" dirty="0"/>
              <a:t>Allows easy </a:t>
            </a:r>
            <a:r>
              <a:rPr lang="en-US" b="1" i="1" dirty="0"/>
              <a:t>function chaining </a:t>
            </a:r>
            <a:r>
              <a:rPr lang="en-US" dirty="0"/>
              <a:t>of the mutators as (described at the end of the reading)</a:t>
            </a:r>
          </a:p>
          <a:p>
            <a:pPr lvl="2"/>
            <a:r>
              <a:rPr lang="en-US" dirty="0"/>
              <a:t>The reading demonstrates yet another variant using a simple </a:t>
            </a:r>
            <a:r>
              <a:rPr lang="en-US" dirty="0" err="1"/>
              <a:t>ctor</a:t>
            </a:r>
            <a:r>
              <a:rPr lang="en-US" dirty="0"/>
              <a:t> and setting the individual instance data values itself inside the .build()</a:t>
            </a:r>
          </a:p>
          <a:p>
            <a:r>
              <a:rPr lang="en-US" dirty="0"/>
              <a:t>Focus on the basics of the pattern itself</a:t>
            </a:r>
          </a:p>
          <a:p>
            <a:pPr lvl="1"/>
            <a:r>
              <a:rPr lang="en-US" dirty="0"/>
              <a:t>Use the examples I’ve given you as the pattern for assignments &amp; exams</a:t>
            </a:r>
          </a:p>
          <a:p>
            <a:pPr lvl="1"/>
            <a:r>
              <a:rPr lang="en-US" dirty="0"/>
              <a:t>Once you understand that, worry about variants</a:t>
            </a:r>
          </a:p>
          <a:p>
            <a:pPr lvl="1"/>
            <a:r>
              <a:rPr lang="en-US" dirty="0"/>
              <a:t>This is the same for any and all design patterns and their variants</a:t>
            </a:r>
          </a:p>
        </p:txBody>
      </p:sp>
    </p:spTree>
    <p:extLst>
      <p:ext uri="{BB962C8B-B14F-4D97-AF65-F5344CB8AC3E}">
        <p14:creationId xmlns:p14="http://schemas.microsoft.com/office/powerpoint/2010/main" val="146312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941</Words>
  <Application>Microsoft Office PowerPoint</Application>
  <PresentationFormat>Widescreen</PresentationFormat>
  <Paragraphs>141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Class Construction: Builder Design Pattern</vt:lpstr>
      <vt:lpstr>Class construction</vt:lpstr>
      <vt:lpstr>Class construction</vt:lpstr>
      <vt:lpstr>Builder pattern</vt:lpstr>
      <vt:lpstr>Complexity</vt:lpstr>
      <vt:lpstr>Simple example</vt:lpstr>
      <vt:lpstr>Standard example</vt:lpstr>
      <vt:lpstr>Real world example</vt:lpstr>
      <vt:lpstr>Builder variants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Construction: Builder Design Pattern</dc:title>
  <dc:creator>Geoffrey (Jeff) Hill</dc:creator>
  <cp:lastModifiedBy>Geoffrey (Jeff) Hill</cp:lastModifiedBy>
  <cp:revision>26</cp:revision>
  <dcterms:created xsi:type="dcterms:W3CDTF">2018-04-26T19:03:53Z</dcterms:created>
  <dcterms:modified xsi:type="dcterms:W3CDTF">2018-10-03T19:16:15Z</dcterms:modified>
</cp:coreProperties>
</file>