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73" r:id="rId14"/>
    <p:sldId id="268" r:id="rId15"/>
    <p:sldId id="270" r:id="rId16"/>
    <p:sldId id="271" r:id="rId17"/>
    <p:sldId id="269" r:id="rId18"/>
    <p:sldId id="272" r:id="rId19"/>
    <p:sldId id="275" r:id="rId20"/>
    <p:sldId id="276" r:id="rId21"/>
    <p:sldId id="274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2C7B-598B-4C9D-863D-4F6D6E9C2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22F1D-FFA9-465F-8299-EC388DD5B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B8DA-1554-40C4-AE32-5DC4C44B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6C5D-B23B-4E07-864A-9FFC4A8256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E1217-955D-4767-97F7-23A133C3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F769-593D-4182-BD0D-0C35D7BF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89D8-86E8-4E34-AC16-F35BB8393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0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83CC-68AE-4690-813E-DE03A870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ABDBE-9FDE-4E00-A201-AB3F08FA7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7FB0F-94DA-4733-8C29-14C296A7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6C5D-B23B-4E07-864A-9FFC4A8256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FF6CE-D9F9-4104-B9DA-AEBC018D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5D781-6A7F-4D2E-ACD7-F50E38DD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89D8-86E8-4E34-AC16-F35BB8393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6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04AF2-665D-4791-9EC7-16AF17760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AF3B9-3DB6-4CB6-914C-B8C5789F8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1D37-81B6-4190-BCEF-EE2EC2F1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6C5D-B23B-4E07-864A-9FFC4A8256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62260-D404-4316-B3BE-A5B2068B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3ACD-D269-40F4-AC4C-ED6D56CA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89D8-86E8-4E34-AC16-F35BB8393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2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15BC-28E7-431D-8C6C-955FC373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4AA9C-D36C-4BF9-937F-5DCD4D285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33F41-A64E-4F3C-8DDC-3FB3B514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6C5D-B23B-4E07-864A-9FFC4A8256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2D02D-1DF8-4C17-B49D-D9BCC2D6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DFDC6-05AB-4A50-947D-D718422C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89D8-86E8-4E34-AC16-F35BB8393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1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2DB5-7F09-48AE-ABC4-B6E3FCD4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E855F-BC4D-4A4C-A266-58BD23C7B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5F519-AFD5-4C04-9F48-D8D4C737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6C5D-B23B-4E07-864A-9FFC4A8256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FA442-407E-4699-BB2A-C3F05FD6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26173-51C8-4CA2-9E54-ED765C92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89D8-86E8-4E34-AC16-F35BB8393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1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D151-9558-47E8-9212-8C8C1FE0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AAF5-E6CD-421A-B43A-E04F569A1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0615C-31C1-4B38-ADE1-357F035A1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4822E-642D-4F62-A024-D7E1C7CC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6C5D-B23B-4E07-864A-9FFC4A8256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2A815-563C-468C-B52B-B7DD5539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BF945-0700-4E6A-A7CA-92C1250A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89D8-86E8-4E34-AC16-F35BB8393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0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1BF8-DDD2-4F3D-8448-A43F73A0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30599-2E90-46CA-988B-3552B0778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4129A-4190-4551-B14B-878C2EDE2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6659C-EB26-4376-A766-BD0B6150A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036BF-46FD-43ED-8A4C-2FF5F8C44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6EAEC-1404-4A28-AE0B-CB984376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6C5D-B23B-4E07-864A-9FFC4A8256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5A6AF-9251-4DA0-9A65-4937A54A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20055-D4D0-448B-9202-6F787421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89D8-86E8-4E34-AC16-F35BB8393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8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F6F4-D88F-47EC-949C-2C62A0E0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EFA5C-B054-4CD5-B550-076F765C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6C5D-B23B-4E07-864A-9FFC4A8256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05051-1738-47D3-A625-53DB6269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45C6E-6F06-49B4-8DB8-91EBB954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89D8-86E8-4E34-AC16-F35BB8393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141EC-A186-41D1-87A4-07B17867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6C5D-B23B-4E07-864A-9FFC4A8256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418A-8480-4DF4-8733-E90C7C06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E76BC-6930-4302-869E-C95F0EFD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89D8-86E8-4E34-AC16-F35BB8393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6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CDBF-C733-4032-AD19-49722657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7BC10-5533-479A-9D28-8D21BEEF8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56320-D992-4EF0-8258-FFBE306BD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DC40D-05CF-4F6D-BD3B-55CA1C2C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6C5D-B23B-4E07-864A-9FFC4A8256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6253C-779E-43E2-8E5E-2DDB41C0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62513-7E14-4623-945B-A7A47818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89D8-86E8-4E34-AC16-F35BB8393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5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25A9-74E5-44A7-9E7E-FBA4E5A3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81F0C-BC0E-4967-9460-2C1ED3869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E007C-35E8-4FE4-A058-302F3C4BA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86806-11D3-42F5-B956-02A62B02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6C5D-B23B-4E07-864A-9FFC4A8256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11D40-0EB3-4C96-A26E-429FE86A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EDA73-0FF5-4E2B-A3A5-1CC83827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89D8-86E8-4E34-AC16-F35BB8393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0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BA6B8-143C-4935-A3E8-7F97336BD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D304C-7D7A-49CC-B310-6B4253620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234EF-18FD-4E06-AA5F-6501B0D9F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46C5D-B23B-4E07-864A-9FFC4A8256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AD9BA-F4C1-4A18-ABB4-F5C8084FD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ECD56-04AE-4732-A754-D0ECEBEC0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B89D8-86E8-4E34-AC16-F35BB8393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4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9854-1B20-4380-A03E-32982517D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construction - Inheritance, polymorphism &amp; super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0F604-6CFB-45C1-9EE0-17016A6E2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Jeff Hill</a:t>
            </a:r>
          </a:p>
        </p:txBody>
      </p:sp>
    </p:spTree>
    <p:extLst>
      <p:ext uri="{BB962C8B-B14F-4D97-AF65-F5344CB8AC3E}">
        <p14:creationId xmlns:p14="http://schemas.microsoft.com/office/powerpoint/2010/main" val="87873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BBDA-8A55-4F46-A2A2-EB98CB7D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specific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41F84-EF8C-4F4B-8CAA-63267DED3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give students the ability to take a quiz</a:t>
            </a:r>
          </a:p>
          <a:p>
            <a:r>
              <a:rPr lang="en-US" dirty="0"/>
              <a:t>Notice the IDE’s context-specific predictive code complete correctly has the methods specific to each class type as appropriate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32468-BBA2-4FF7-8BDC-6C37BF0E92DF}"/>
              </a:ext>
            </a:extLst>
          </p:cNvPr>
          <p:cNvSpPr txBox="1"/>
          <p:nvPr/>
        </p:nvSpPr>
        <p:spPr>
          <a:xfrm>
            <a:off x="5842000" y="566241"/>
            <a:ext cx="55118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String </a:t>
            </a:r>
            <a:r>
              <a:rPr lang="en-US" dirty="0" err="1"/>
              <a:t>takeQuiz</a:t>
            </a:r>
            <a:r>
              <a:rPr lang="en-US" dirty="0"/>
              <a:t>() {</a:t>
            </a:r>
          </a:p>
          <a:p>
            <a:pPr lvl="1"/>
            <a:r>
              <a:rPr lang="en-US" dirty="0"/>
              <a:t>return "My answer is: " + </a:t>
            </a:r>
            <a:r>
              <a:rPr lang="en-US" dirty="0" err="1"/>
              <a:t>Math.random</a:t>
            </a:r>
            <a:r>
              <a:rPr lang="en-US" dirty="0"/>
              <a:t>();</a:t>
            </a:r>
          </a:p>
          <a:p>
            <a:r>
              <a:rPr lang="en-US" dirty="0"/>
              <a:t>} // end </a:t>
            </a:r>
            <a:r>
              <a:rPr lang="en-US" dirty="0" err="1"/>
              <a:t>takeQuiz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01BC-B225-4FE4-BF48-F46E02F7978B}"/>
              </a:ext>
            </a:extLst>
          </p:cNvPr>
          <p:cNvSpPr/>
          <p:nvPr/>
        </p:nvSpPr>
        <p:spPr>
          <a:xfrm>
            <a:off x="9592733" y="328082"/>
            <a:ext cx="1557867" cy="4318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F9A7E-DD4D-4DB0-BB59-4303FA6F8EA7}"/>
              </a:ext>
            </a:extLst>
          </p:cNvPr>
          <p:cNvSpPr txBox="1"/>
          <p:nvPr/>
        </p:nvSpPr>
        <p:spPr>
          <a:xfrm>
            <a:off x="5211192" y="5253633"/>
            <a:ext cx="614260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Student you = new Student("Grace","Hopper","B0987654ZYX");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(you);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you.takeQuiz</a:t>
            </a:r>
            <a:r>
              <a:rPr lang="en-US" dirty="0"/>
              <a:t>());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6ABB36-449D-45E9-90E2-2D03A8F51B19}"/>
              </a:ext>
            </a:extLst>
          </p:cNvPr>
          <p:cNvSpPr/>
          <p:nvPr/>
        </p:nvSpPr>
        <p:spPr>
          <a:xfrm>
            <a:off x="9592732" y="5636119"/>
            <a:ext cx="1557867" cy="4318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A71F89-0B0B-4B51-962B-2131DAC8F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63" y="3165087"/>
            <a:ext cx="2752108" cy="1953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EDDECB-F52B-44DC-A522-547FAC00E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659" y="3165087"/>
            <a:ext cx="2752108" cy="195360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50C7C8-B7A1-4548-B650-43229C68C5B8}"/>
              </a:ext>
            </a:extLst>
          </p:cNvPr>
          <p:cNvSpPr/>
          <p:nvPr/>
        </p:nvSpPr>
        <p:spPr>
          <a:xfrm>
            <a:off x="8597900" y="3577233"/>
            <a:ext cx="1557867" cy="4318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5D52A9-3243-420B-BD81-A8772A9C7A11}"/>
              </a:ext>
            </a:extLst>
          </p:cNvPr>
          <p:cNvSpPr/>
          <p:nvPr/>
        </p:nvSpPr>
        <p:spPr>
          <a:xfrm>
            <a:off x="2296768" y="4754365"/>
            <a:ext cx="1557867" cy="4318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Professor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096ED4-880E-4500-9483-F69D64DD56AE}"/>
              </a:ext>
            </a:extLst>
          </p:cNvPr>
          <p:cNvSpPr/>
          <p:nvPr/>
        </p:nvSpPr>
        <p:spPr>
          <a:xfrm>
            <a:off x="3258105" y="3517309"/>
            <a:ext cx="1557867" cy="158046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1B7342-62F9-477E-B2D0-9DE378F23D89}"/>
              </a:ext>
            </a:extLst>
          </p:cNvPr>
          <p:cNvSpPr/>
          <p:nvPr/>
        </p:nvSpPr>
        <p:spPr>
          <a:xfrm>
            <a:off x="6298659" y="3965341"/>
            <a:ext cx="1557867" cy="158046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1AA5-08CF-4D19-8CDA-F0F94F52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Similar, but still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DBF18-C6DB-4A4F-99B6-151B43D47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89542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Coding individual variables is not generally a best practice</a:t>
            </a:r>
          </a:p>
          <a:p>
            <a:pPr lvl="1"/>
            <a:r>
              <a:rPr lang="en-US" dirty="0"/>
              <a:t>e.g. prior “me” and “you” examples for Professor and Student respectively</a:t>
            </a:r>
          </a:p>
          <a:p>
            <a:r>
              <a:rPr lang="en-US" dirty="0"/>
              <a:t>Instead we often want to put things into collections</a:t>
            </a:r>
          </a:p>
          <a:p>
            <a:pPr lvl="1"/>
            <a:r>
              <a:rPr lang="en-US" dirty="0"/>
              <a:t>Lets us “manage” groups using a single variable reference and loops</a:t>
            </a:r>
          </a:p>
          <a:p>
            <a:pPr lvl="1"/>
            <a:r>
              <a:rPr lang="en-US" dirty="0"/>
              <a:t>Here is the problem</a:t>
            </a:r>
          </a:p>
          <a:p>
            <a:pPr lvl="2"/>
            <a:r>
              <a:rPr lang="en-US" dirty="0"/>
              <a:t>Even though we have created an inheritance hierarchy…</a:t>
            </a:r>
          </a:p>
          <a:p>
            <a:pPr lvl="2"/>
            <a:r>
              <a:rPr lang="en-US" dirty="0"/>
              <a:t>A Student instance and a Professor instance are not the same type, thus can’t coexist in a single collection!</a:t>
            </a:r>
          </a:p>
          <a:p>
            <a:pPr lvl="3"/>
            <a:r>
              <a:rPr lang="en-US" dirty="0"/>
              <a:t>e.g. </a:t>
            </a:r>
            <a:r>
              <a:rPr lang="en-US" dirty="0" err="1"/>
              <a:t>ArrayList</a:t>
            </a:r>
            <a:r>
              <a:rPr lang="en-US" dirty="0"/>
              <a:t>&lt;Professor&gt; can NOT contain Student instances!</a:t>
            </a:r>
          </a:p>
          <a:p>
            <a:r>
              <a:rPr lang="en-US" dirty="0"/>
              <a:t>There is more to inheritance…</a:t>
            </a:r>
          </a:p>
          <a:p>
            <a:pPr lvl="1"/>
            <a:r>
              <a:rPr lang="en-US" dirty="0"/>
              <a:t>By declaring a collection whose type is the superclass…</a:t>
            </a:r>
          </a:p>
          <a:p>
            <a:pPr lvl="1"/>
            <a:r>
              <a:rPr lang="en-US" dirty="0"/>
              <a:t>We can place any subclass type into this collection!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19180-E033-4B21-9133-28248761C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42" y="3361438"/>
            <a:ext cx="2426057" cy="242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2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BE2A-F5D8-47FE-A360-2D2D70A5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B2DDD-DA73-4440-A3B4-452789B58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Means “having many forms”</a:t>
            </a:r>
          </a:p>
          <a:p>
            <a:r>
              <a:rPr lang="en-US" dirty="0"/>
              <a:t>Allows a superclass reference to still behave correctly as to its actual base type</a:t>
            </a:r>
          </a:p>
          <a:p>
            <a:pPr lvl="1"/>
            <a:r>
              <a:rPr lang="en-US" dirty="0"/>
              <a:t>Human </a:t>
            </a:r>
            <a:r>
              <a:rPr lang="en-US" dirty="0" err="1"/>
              <a:t>studentOne</a:t>
            </a:r>
            <a:r>
              <a:rPr lang="en-US" dirty="0"/>
              <a:t> = new Student("Steve","Jobs","B123456QWR");</a:t>
            </a:r>
          </a:p>
          <a:p>
            <a:r>
              <a:rPr lang="en-US" dirty="0"/>
              <a:t>There </a:t>
            </a:r>
            <a:r>
              <a:rPr lang="en-US" dirty="0" err="1"/>
              <a:t>ain’t</a:t>
            </a:r>
            <a:r>
              <a:rPr lang="en-US" dirty="0"/>
              <a:t> no such thing as a free lunch (TANSTAAFL)</a:t>
            </a:r>
          </a:p>
          <a:p>
            <a:pPr lvl="1"/>
            <a:r>
              <a:rPr lang="en-US" dirty="0"/>
              <a:t>Polymorphic references “lose” the ability for us to code class specific behaviors</a:t>
            </a:r>
          </a:p>
          <a:p>
            <a:pPr lvl="1"/>
            <a:r>
              <a:rPr lang="en-US" dirty="0"/>
              <a:t>Notice </a:t>
            </a:r>
            <a:r>
              <a:rPr lang="en-US" dirty="0" err="1"/>
              <a:t>studentOne</a:t>
            </a:r>
            <a:r>
              <a:rPr lang="en-US" dirty="0"/>
              <a:t> can’t give or take a quiz!</a:t>
            </a:r>
          </a:p>
          <a:p>
            <a:pPr lvl="2"/>
            <a:r>
              <a:rPr lang="en-US" dirty="0"/>
              <a:t>Because those behaviors exist in the subclass only…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28794-EB2B-4BEE-B03E-CDF7AB10D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966" y="4568565"/>
            <a:ext cx="2710834" cy="192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1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EAE9-7E16-45B6-B4ED-73196CE3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“Is-a”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1D39-6BF4-422A-B81A-1C71FD36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30592" cy="4351338"/>
          </a:xfrm>
        </p:spPr>
        <p:txBody>
          <a:bodyPr/>
          <a:lstStyle/>
          <a:p>
            <a:r>
              <a:rPr lang="en-US" dirty="0"/>
              <a:t>The variable “</a:t>
            </a:r>
            <a:r>
              <a:rPr lang="en-US" dirty="0" err="1"/>
              <a:t>studentOne</a:t>
            </a:r>
            <a:r>
              <a:rPr lang="en-US" dirty="0"/>
              <a:t>” is declared as a Human type</a:t>
            </a:r>
          </a:p>
          <a:p>
            <a:pPr lvl="1"/>
            <a:r>
              <a:rPr lang="en-US" dirty="0" err="1"/>
              <a:t>Superclasses</a:t>
            </a:r>
            <a:r>
              <a:rPr lang="en-US" dirty="0"/>
              <a:t> have no knowledge of their subclasses</a:t>
            </a:r>
          </a:p>
          <a:p>
            <a:pPr lvl="2"/>
            <a:r>
              <a:rPr lang="en-US" dirty="0"/>
              <a:t>Human knows nothing about Student or Professor</a:t>
            </a:r>
          </a:p>
          <a:p>
            <a:pPr lvl="2"/>
            <a:r>
              <a:rPr lang="en-US" dirty="0"/>
              <a:t>Conversely, Student and Professor know everything about Human</a:t>
            </a:r>
          </a:p>
          <a:p>
            <a:pPr lvl="3"/>
            <a:r>
              <a:rPr lang="en-US" dirty="0"/>
              <a:t>This creates what is known as a “is-a” relationship</a:t>
            </a:r>
          </a:p>
          <a:p>
            <a:pPr lvl="4"/>
            <a:r>
              <a:rPr lang="en-US" dirty="0"/>
              <a:t>A Student (or a Professor) is a human</a:t>
            </a:r>
          </a:p>
          <a:p>
            <a:pPr lvl="3"/>
            <a:r>
              <a:rPr lang="en-US" dirty="0"/>
              <a:t>This relationship is </a:t>
            </a:r>
            <a:r>
              <a:rPr lang="en-US" dirty="0" err="1"/>
              <a:t>uni</a:t>
            </a:r>
            <a:r>
              <a:rPr lang="en-US" dirty="0"/>
              <a:t>-directional</a:t>
            </a:r>
          </a:p>
          <a:p>
            <a:pPr lvl="4"/>
            <a:r>
              <a:rPr lang="en-US" dirty="0"/>
              <a:t>A Human is NOT a Student (or a Professor)</a:t>
            </a:r>
          </a:p>
          <a:p>
            <a:pPr lvl="3"/>
            <a:r>
              <a:rPr lang="en-US" dirty="0"/>
              <a:t>This relationship is only vertical (not horizontal)</a:t>
            </a:r>
          </a:p>
          <a:p>
            <a:pPr lvl="4"/>
            <a:r>
              <a:rPr lang="en-US" dirty="0"/>
              <a:t>A Student is NOT a Professor (or vice versa)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7CBBC-E23E-4AF0-BA13-412E62585411}"/>
              </a:ext>
            </a:extLst>
          </p:cNvPr>
          <p:cNvGrpSpPr/>
          <p:nvPr/>
        </p:nvGrpSpPr>
        <p:grpSpPr>
          <a:xfrm>
            <a:off x="8415866" y="365125"/>
            <a:ext cx="2937934" cy="1605492"/>
            <a:chOff x="8610600" y="748769"/>
            <a:chExt cx="2937934" cy="160549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0DA1810-E5BA-48B6-ADD5-EFE9794B7892}"/>
                </a:ext>
              </a:extLst>
            </p:cNvPr>
            <p:cNvSpPr/>
            <p:nvPr/>
          </p:nvSpPr>
          <p:spPr>
            <a:xfrm>
              <a:off x="9378788" y="748769"/>
              <a:ext cx="1329267" cy="51117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Human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4A7223B-F943-4FE7-B9CD-0FB7C53A23DF}"/>
                </a:ext>
              </a:extLst>
            </p:cNvPr>
            <p:cNvSpPr/>
            <p:nvPr/>
          </p:nvSpPr>
          <p:spPr>
            <a:xfrm>
              <a:off x="10219267" y="1842293"/>
              <a:ext cx="1329267" cy="51117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Professor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29C8DB0-3A45-43B6-9E64-05641A6EFF3A}"/>
                </a:ext>
              </a:extLst>
            </p:cNvPr>
            <p:cNvSpPr/>
            <p:nvPr/>
          </p:nvSpPr>
          <p:spPr>
            <a:xfrm>
              <a:off x="8610600" y="1843086"/>
              <a:ext cx="1329267" cy="51117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Student</a:t>
              </a:r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182C89BD-8363-468E-AE95-5076D182BD41}"/>
                </a:ext>
              </a:extLst>
            </p:cNvPr>
            <p:cNvSpPr/>
            <p:nvPr/>
          </p:nvSpPr>
          <p:spPr>
            <a:xfrm rot="2617919">
              <a:off x="9515394" y="1312214"/>
              <a:ext cx="287867" cy="511175"/>
            </a:xfrm>
            <a:prstGeom prst="down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31B18D6A-A026-4F72-ACE2-976B1131C6B3}"/>
                </a:ext>
              </a:extLst>
            </p:cNvPr>
            <p:cNvSpPr/>
            <p:nvPr/>
          </p:nvSpPr>
          <p:spPr>
            <a:xfrm rot="18898328">
              <a:off x="10357875" y="1314056"/>
              <a:ext cx="287867" cy="511175"/>
            </a:xfrm>
            <a:prstGeom prst="down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B9901C6-C14E-4E67-8EA4-E820E7829428}"/>
              </a:ext>
            </a:extLst>
          </p:cNvPr>
          <p:cNvSpPr txBox="1"/>
          <p:nvPr/>
        </p:nvSpPr>
        <p:spPr>
          <a:xfrm>
            <a:off x="2769832" y="874017"/>
            <a:ext cx="534435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Human </a:t>
            </a:r>
            <a:r>
              <a:rPr lang="en-US" sz="1400" dirty="0" err="1"/>
              <a:t>studentOne</a:t>
            </a:r>
            <a:r>
              <a:rPr lang="en-US" sz="1400" dirty="0"/>
              <a:t> = new Student("Steve","Jobs","B123456QWR");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BB7E7B-0AE5-4AED-917D-AF4487294FB3}"/>
              </a:ext>
            </a:extLst>
          </p:cNvPr>
          <p:cNvSpPr/>
          <p:nvPr/>
        </p:nvSpPr>
        <p:spPr>
          <a:xfrm>
            <a:off x="8441946" y="3428999"/>
            <a:ext cx="2813482" cy="25254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Polymorphism allows a subclass object (Student) to be referred to by a superclass type (Human)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But, they do not have the “abilities” of the subclass(es)!</a:t>
            </a:r>
          </a:p>
        </p:txBody>
      </p:sp>
    </p:spTree>
    <p:extLst>
      <p:ext uri="{BB962C8B-B14F-4D97-AF65-F5344CB8AC3E}">
        <p14:creationId xmlns:p14="http://schemas.microsoft.com/office/powerpoint/2010/main" val="415342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87BB-3401-415B-B9BF-C2E1FFAA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447F-EF26-49B0-9C7F-4E51179F4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26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Polymorphism is a bit more complex of a concept, but if you think it though it isn’t too bad</a:t>
            </a:r>
          </a:p>
          <a:p>
            <a:pPr lvl="1"/>
            <a:r>
              <a:rPr lang="en-US" dirty="0"/>
              <a:t>Start off with an inheritance hierarchy</a:t>
            </a:r>
          </a:p>
          <a:p>
            <a:pPr lvl="1"/>
            <a:r>
              <a:rPr lang="en-US" dirty="0"/>
              <a:t>Genericize method names where possible</a:t>
            </a:r>
          </a:p>
          <a:p>
            <a:pPr lvl="2"/>
            <a:r>
              <a:rPr lang="en-US" dirty="0"/>
              <a:t>We’ll come back to this in a bit, this is how we’ll be able to fix the .</a:t>
            </a:r>
            <a:r>
              <a:rPr lang="en-US" dirty="0" err="1"/>
              <a:t>giveQuiz</a:t>
            </a:r>
            <a:r>
              <a:rPr lang="en-US" dirty="0"/>
              <a:t>() &amp; .</a:t>
            </a:r>
            <a:r>
              <a:rPr lang="en-US" dirty="0" err="1"/>
              <a:t>takeQuiz</a:t>
            </a:r>
            <a:r>
              <a:rPr lang="en-US" dirty="0"/>
              <a:t>() problem</a:t>
            </a:r>
          </a:p>
          <a:p>
            <a:pPr lvl="1"/>
            <a:r>
              <a:rPr lang="en-US" dirty="0"/>
              <a:t>Recognize where </a:t>
            </a:r>
            <a:r>
              <a:rPr lang="en-US" dirty="0" smtClean="0"/>
              <a:t>we </a:t>
            </a:r>
            <a:r>
              <a:rPr lang="en-US" dirty="0"/>
              <a:t>want classes to have same named methods, but different actions when those methods are invoked</a:t>
            </a:r>
          </a:p>
          <a:p>
            <a:pPr lvl="2"/>
            <a:r>
              <a:rPr lang="en-US" dirty="0"/>
              <a:t>This is how we can fix the .</a:t>
            </a:r>
            <a:r>
              <a:rPr lang="en-US" dirty="0" err="1"/>
              <a:t>toString</a:t>
            </a:r>
            <a:r>
              <a:rPr lang="en-US" dirty="0"/>
              <a:t>() method output to say “student” or “professor” as appropriate instead of just “human”</a:t>
            </a:r>
          </a:p>
          <a:p>
            <a:pPr lvl="2"/>
            <a:r>
              <a:rPr lang="en-US" dirty="0"/>
              <a:t>Instead of coding a </a:t>
            </a:r>
            <a:r>
              <a:rPr lang="en-US" b="1" i="1" dirty="0"/>
              <a:t>concrete method implementation </a:t>
            </a:r>
            <a:r>
              <a:rPr lang="en-US" dirty="0"/>
              <a:t>in the superclass, just put in an </a:t>
            </a:r>
            <a:r>
              <a:rPr lang="en-US" b="1" i="1" dirty="0"/>
              <a:t>abstract method stub</a:t>
            </a:r>
          </a:p>
          <a:p>
            <a:pPr lvl="3"/>
            <a:r>
              <a:rPr lang="en-US" dirty="0"/>
              <a:t>This is what makes method names “valid” in the superclass context even though they aren’t actually coded except in the subclasses</a:t>
            </a:r>
          </a:p>
          <a:p>
            <a:pPr lvl="2"/>
            <a:r>
              <a:rPr lang="en-US" dirty="0"/>
              <a:t>Create the actual concrete method implementations in each subclass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1DFEC7-D435-43A0-8E91-986CC7AB1B33}"/>
              </a:ext>
            </a:extLst>
          </p:cNvPr>
          <p:cNvSpPr/>
          <p:nvPr/>
        </p:nvSpPr>
        <p:spPr>
          <a:xfrm>
            <a:off x="2558248" y="4918229"/>
            <a:ext cx="7075503" cy="6014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Because the superclass contains the .</a:t>
            </a:r>
            <a:r>
              <a:rPr lang="en-US" dirty="0" err="1"/>
              <a:t>toString</a:t>
            </a:r>
            <a:r>
              <a:rPr lang="en-US" dirty="0"/>
              <a:t>() method, a polymorphic superclass reference can validly invoke the .</a:t>
            </a:r>
            <a:r>
              <a:rPr lang="en-US" dirty="0" err="1"/>
              <a:t>toString</a:t>
            </a:r>
            <a:r>
              <a:rPr lang="en-US" dirty="0"/>
              <a:t>() </a:t>
            </a:r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9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0E0B-CC77-4924-A4B6-475545BE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TANSTAAFL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8411-92CD-46B6-99E5-362AAE53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protects private data members from being accessed from other classes!</a:t>
            </a:r>
          </a:p>
          <a:p>
            <a:pPr lvl="1"/>
            <a:r>
              <a:rPr lang="en-US" dirty="0"/>
              <a:t>The fix?</a:t>
            </a:r>
          </a:p>
          <a:p>
            <a:pPr lvl="2"/>
            <a:r>
              <a:rPr lang="en-US" dirty="0"/>
              <a:t>The “wrong” way: the text tells you to use the protected visibility modifier instead of private</a:t>
            </a:r>
          </a:p>
          <a:p>
            <a:pPr lvl="3"/>
            <a:r>
              <a:rPr lang="en-US" dirty="0"/>
              <a:t>Protected opens the visibility to any class inside the package not just subclasses as the text implies – this is a violation of the encapsulation principle</a:t>
            </a:r>
          </a:p>
          <a:p>
            <a:pPr lvl="2"/>
            <a:r>
              <a:rPr lang="en-US" dirty="0"/>
              <a:t>The “right” way: create public accessor methods in the superclass</a:t>
            </a:r>
          </a:p>
          <a:p>
            <a:pPr lvl="3"/>
            <a:r>
              <a:rPr lang="en-US" dirty="0"/>
              <a:t>Subclasses then inherit these accessors while the encapsulation principle is maintained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760D-A61D-439F-9C9A-A03E0D81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295" y="502443"/>
            <a:ext cx="6587505" cy="1050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C7BDEE-16F2-4088-96C5-6DD64460FF52}"/>
              </a:ext>
            </a:extLst>
          </p:cNvPr>
          <p:cNvSpPr/>
          <p:nvPr/>
        </p:nvSpPr>
        <p:spPr>
          <a:xfrm>
            <a:off x="6977849" y="292963"/>
            <a:ext cx="4287914" cy="38807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we put this code in the Student class…</a:t>
            </a:r>
          </a:p>
        </p:txBody>
      </p:sp>
    </p:spTree>
    <p:extLst>
      <p:ext uri="{BB962C8B-B14F-4D97-AF65-F5344CB8AC3E}">
        <p14:creationId xmlns:p14="http://schemas.microsoft.com/office/powerpoint/2010/main" val="201046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6BFE-A16D-4900-9137-52C5375B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fix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91E7C00-A697-4958-AF7F-5F06963A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98267" cy="200297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Now, when we run the program</a:t>
            </a:r>
          </a:p>
          <a:p>
            <a:pPr lvl="1"/>
            <a:r>
              <a:rPr lang="en-US" dirty="0"/>
              <a:t>The .</a:t>
            </a:r>
            <a:r>
              <a:rPr lang="en-US" dirty="0" err="1"/>
              <a:t>toString</a:t>
            </a:r>
            <a:r>
              <a:rPr lang="en-US" dirty="0"/>
              <a:t>() method outputs “professor” or “student” as appropriate instead of the generic “human”</a:t>
            </a:r>
          </a:p>
          <a:p>
            <a:pPr lvl="1"/>
            <a:r>
              <a:rPr lang="en-US" dirty="0"/>
              <a:t>Notice: no changes are needed to the Driver class!</a:t>
            </a:r>
          </a:p>
          <a:p>
            <a:r>
              <a:rPr lang="en-US" dirty="0"/>
              <a:t>We can leave the default alone, but since it is not being used at all…</a:t>
            </a:r>
          </a:p>
          <a:p>
            <a:pPr lvl="1"/>
            <a:r>
              <a:rPr lang="en-US" dirty="0"/>
              <a:t>We should create an abstract method stub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Every subclass must provide a concrete implementation for any abstract method stub(s) in the superclass!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8E468-FB24-456E-897E-08FBC9B67543}"/>
              </a:ext>
            </a:extLst>
          </p:cNvPr>
          <p:cNvSpPr txBox="1"/>
          <p:nvPr/>
        </p:nvSpPr>
        <p:spPr>
          <a:xfrm>
            <a:off x="8136467" y="365125"/>
            <a:ext cx="3217333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String </a:t>
            </a:r>
            <a:r>
              <a:rPr lang="en-US" dirty="0" err="1"/>
              <a:t>getfName</a:t>
            </a:r>
            <a:r>
              <a:rPr lang="en-US" dirty="0"/>
              <a:t>() {</a:t>
            </a:r>
          </a:p>
          <a:p>
            <a:pPr lvl="1"/>
            <a:r>
              <a:rPr lang="en-US" dirty="0"/>
              <a:t>return </a:t>
            </a:r>
            <a:r>
              <a:rPr lang="en-US" dirty="0" err="1"/>
              <a:t>this.fName</a:t>
            </a:r>
            <a:r>
              <a:rPr lang="en-US" dirty="0"/>
              <a:t>;</a:t>
            </a:r>
          </a:p>
          <a:p>
            <a:r>
              <a:rPr lang="en-US" dirty="0"/>
              <a:t>} // end </a:t>
            </a:r>
            <a:r>
              <a:rPr lang="en-US" dirty="0" err="1"/>
              <a:t>getfName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String </a:t>
            </a:r>
            <a:r>
              <a:rPr lang="en-US" dirty="0" err="1"/>
              <a:t>getlName</a:t>
            </a:r>
            <a:r>
              <a:rPr lang="en-US" dirty="0"/>
              <a:t>() {</a:t>
            </a:r>
          </a:p>
          <a:p>
            <a:pPr lvl="1"/>
            <a:r>
              <a:rPr lang="en-US" dirty="0"/>
              <a:t>return </a:t>
            </a:r>
            <a:r>
              <a:rPr lang="en-US" dirty="0" err="1"/>
              <a:t>this.lName</a:t>
            </a:r>
            <a:r>
              <a:rPr lang="en-US" dirty="0"/>
              <a:t>;</a:t>
            </a:r>
          </a:p>
          <a:p>
            <a:r>
              <a:rPr lang="en-US" dirty="0"/>
              <a:t>} // end </a:t>
            </a:r>
            <a:r>
              <a:rPr lang="en-US" dirty="0" err="1"/>
              <a:t>getlName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String </a:t>
            </a:r>
            <a:r>
              <a:rPr lang="en-US" dirty="0" err="1"/>
              <a:t>getBearID</a:t>
            </a:r>
            <a:r>
              <a:rPr lang="en-US" dirty="0"/>
              <a:t>() {</a:t>
            </a:r>
          </a:p>
          <a:p>
            <a:pPr lvl="1"/>
            <a:r>
              <a:rPr lang="en-US" dirty="0"/>
              <a:t>return </a:t>
            </a:r>
            <a:r>
              <a:rPr lang="en-US" dirty="0" err="1"/>
              <a:t>this.bearID</a:t>
            </a:r>
            <a:r>
              <a:rPr lang="en-US" dirty="0"/>
              <a:t>;</a:t>
            </a:r>
          </a:p>
          <a:p>
            <a:r>
              <a:rPr lang="en-US" dirty="0"/>
              <a:t>} // end </a:t>
            </a:r>
            <a:r>
              <a:rPr lang="en-US" dirty="0" err="1"/>
              <a:t>getBearID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3B90C-1720-45DF-B815-87D48661FE94}"/>
              </a:ext>
            </a:extLst>
          </p:cNvPr>
          <p:cNvSpPr/>
          <p:nvPr/>
        </p:nvSpPr>
        <p:spPr>
          <a:xfrm>
            <a:off x="9982364" y="3213100"/>
            <a:ext cx="1557867" cy="4318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1A92D-E52C-445C-8AA9-9BAB42B6B5E5}"/>
              </a:ext>
            </a:extLst>
          </p:cNvPr>
          <p:cNvSpPr txBox="1"/>
          <p:nvPr/>
        </p:nvSpPr>
        <p:spPr>
          <a:xfrm>
            <a:off x="910781" y="3828604"/>
            <a:ext cx="9850516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@Override</a:t>
            </a:r>
          </a:p>
          <a:p>
            <a:r>
              <a:rPr lang="en-US" sz="1600" dirty="0"/>
              <a:t>public String </a:t>
            </a:r>
            <a:r>
              <a:rPr lang="en-US" sz="1600" dirty="0" err="1"/>
              <a:t>toString</a:t>
            </a:r>
            <a:r>
              <a:rPr lang="en-US" sz="1600" dirty="0"/>
              <a:t>() {</a:t>
            </a:r>
          </a:p>
          <a:p>
            <a:pPr lvl="1"/>
            <a:r>
              <a:rPr lang="en-US" sz="1600" dirty="0"/>
              <a:t>return "This student named " + </a:t>
            </a:r>
            <a:r>
              <a:rPr lang="en-US" sz="1600" dirty="0" err="1"/>
              <a:t>this.getfName</a:t>
            </a:r>
            <a:r>
              <a:rPr lang="en-US" sz="1600" dirty="0"/>
              <a:t>() + " " + </a:t>
            </a:r>
            <a:r>
              <a:rPr lang="en-US" sz="1600" dirty="0" err="1"/>
              <a:t>this.getlName</a:t>
            </a:r>
            <a:r>
              <a:rPr lang="en-US" sz="1600" dirty="0"/>
              <a:t>() + " Bear ID #: " + </a:t>
            </a:r>
            <a:r>
              <a:rPr lang="en-US" sz="1600" dirty="0" err="1"/>
              <a:t>this.getBearID</a:t>
            </a:r>
            <a:r>
              <a:rPr lang="en-US" sz="1600" dirty="0"/>
              <a:t>();</a:t>
            </a:r>
          </a:p>
          <a:p>
            <a:r>
              <a:rPr lang="en-US" sz="1600" dirty="0"/>
              <a:t>} // end </a:t>
            </a:r>
            <a:r>
              <a:rPr lang="en-US" sz="1600" dirty="0" err="1"/>
              <a:t>toString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F0D10-E901-46CA-8982-4217F410CC28}"/>
              </a:ext>
            </a:extLst>
          </p:cNvPr>
          <p:cNvSpPr txBox="1"/>
          <p:nvPr/>
        </p:nvSpPr>
        <p:spPr>
          <a:xfrm>
            <a:off x="910781" y="5167312"/>
            <a:ext cx="9850516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@Override</a:t>
            </a:r>
          </a:p>
          <a:p>
            <a:r>
              <a:rPr lang="en-US" sz="1600" dirty="0"/>
              <a:t>public String </a:t>
            </a:r>
            <a:r>
              <a:rPr lang="en-US" sz="1600" dirty="0" err="1"/>
              <a:t>toString</a:t>
            </a:r>
            <a:r>
              <a:rPr lang="en-US" sz="1600" dirty="0"/>
              <a:t>() {</a:t>
            </a:r>
          </a:p>
          <a:p>
            <a:pPr lvl="1"/>
            <a:r>
              <a:rPr lang="en-US" sz="1600" dirty="0"/>
              <a:t>return "This professor named " + </a:t>
            </a:r>
            <a:r>
              <a:rPr lang="en-US" sz="1600" dirty="0" err="1"/>
              <a:t>this.getfName</a:t>
            </a:r>
            <a:r>
              <a:rPr lang="en-US" sz="1600" dirty="0"/>
              <a:t>() + " " + </a:t>
            </a:r>
            <a:r>
              <a:rPr lang="en-US" sz="1600" dirty="0" err="1"/>
              <a:t>this.getlName</a:t>
            </a:r>
            <a:r>
              <a:rPr lang="en-US" sz="1600" dirty="0"/>
              <a:t>() + " Bear ID #: " + </a:t>
            </a:r>
            <a:r>
              <a:rPr lang="en-US" sz="1600" dirty="0" err="1"/>
              <a:t>this.getBearID</a:t>
            </a:r>
            <a:r>
              <a:rPr lang="en-US" sz="1600" dirty="0"/>
              <a:t>();</a:t>
            </a:r>
          </a:p>
          <a:p>
            <a:r>
              <a:rPr lang="en-US" sz="1600" dirty="0"/>
              <a:t>} // end </a:t>
            </a:r>
            <a:r>
              <a:rPr lang="en-US" sz="1600" dirty="0" err="1"/>
              <a:t>toString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F4F6D4-7860-4984-841D-D8BEA2D3E748}"/>
              </a:ext>
            </a:extLst>
          </p:cNvPr>
          <p:cNvSpPr/>
          <p:nvPr/>
        </p:nvSpPr>
        <p:spPr>
          <a:xfrm>
            <a:off x="3538655" y="3620071"/>
            <a:ext cx="1557867" cy="4318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E028F8-64A6-407C-8C42-3E2C2A364CD9}"/>
              </a:ext>
            </a:extLst>
          </p:cNvPr>
          <p:cNvSpPr/>
          <p:nvPr/>
        </p:nvSpPr>
        <p:spPr>
          <a:xfrm>
            <a:off x="3538654" y="5014080"/>
            <a:ext cx="1557867" cy="4318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Professor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57030D-F6B0-480E-BAA3-0FFF013FD09C}"/>
              </a:ext>
            </a:extLst>
          </p:cNvPr>
          <p:cNvSpPr txBox="1"/>
          <p:nvPr/>
        </p:nvSpPr>
        <p:spPr>
          <a:xfrm>
            <a:off x="3858251" y="613470"/>
            <a:ext cx="334154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@Override</a:t>
            </a:r>
          </a:p>
          <a:p>
            <a:r>
              <a:rPr lang="en-US" dirty="0"/>
              <a:t>public abstract String 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9DBA65-D893-4FBA-A755-852B30522BE9}"/>
              </a:ext>
            </a:extLst>
          </p:cNvPr>
          <p:cNvSpPr/>
          <p:nvPr/>
        </p:nvSpPr>
        <p:spPr>
          <a:xfrm>
            <a:off x="5641924" y="478533"/>
            <a:ext cx="1557867" cy="4318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Superclass</a:t>
            </a:r>
          </a:p>
        </p:txBody>
      </p:sp>
    </p:spTree>
    <p:extLst>
      <p:ext uri="{BB962C8B-B14F-4D97-AF65-F5344CB8AC3E}">
        <p14:creationId xmlns:p14="http://schemas.microsoft.com/office/powerpoint/2010/main" val="109195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B8D6-B019-4DD8-A68E-EE6BADCA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DC92-DA1F-4670-8E5D-A401A146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 how polymorphic behavior is created in code</a:t>
            </a:r>
          </a:p>
          <a:p>
            <a:pPr lvl="1"/>
            <a:r>
              <a:rPr lang="en-US" dirty="0"/>
              <a:t>Superclass has an abstract method stub or a default concrete implementation</a:t>
            </a:r>
          </a:p>
          <a:p>
            <a:pPr lvl="1"/>
            <a:r>
              <a:rPr lang="en-US" dirty="0"/>
              <a:t>Subclasses @Override as necessary to create behavior specific to itself</a:t>
            </a:r>
          </a:p>
          <a:p>
            <a:pPr lvl="1"/>
            <a:r>
              <a:rPr lang="en-US" dirty="0"/>
              <a:t>When run, every object will use the concrete method implementation appropriate to its own type</a:t>
            </a:r>
          </a:p>
          <a:p>
            <a:r>
              <a:rPr lang="en-US" dirty="0"/>
              <a:t>We can also create concrete method implementations in the superclass that serve as a “default”</a:t>
            </a:r>
          </a:p>
          <a:p>
            <a:pPr lvl="1"/>
            <a:r>
              <a:rPr lang="en-US" dirty="0"/>
              <a:t>Then, in specific subclasses we create override concrete method implementations specific to that subclass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AB0F-2894-4492-8F7A-140DF941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Breathing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5AB5-AD13-48CE-AE4F-858E5F45A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78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Students and professors all breathe</a:t>
            </a:r>
          </a:p>
          <a:p>
            <a:pPr lvl="1"/>
            <a:r>
              <a:rPr lang="en-US" dirty="0"/>
              <a:t>How do we implement this “functionality”?</a:t>
            </a:r>
          </a:p>
          <a:p>
            <a:r>
              <a:rPr lang="en-US" dirty="0"/>
              <a:t>Create a .breathe() method in the superclass</a:t>
            </a:r>
          </a:p>
          <a:p>
            <a:pPr lvl="1"/>
            <a:r>
              <a:rPr lang="en-US" dirty="0"/>
              <a:t>Everyone breathes air the same as everyone else</a:t>
            </a:r>
          </a:p>
          <a:p>
            <a:r>
              <a:rPr lang="en-US" dirty="0"/>
              <a:t>Because the .breathe() method invocation is valid to superclass references…</a:t>
            </a:r>
          </a:p>
          <a:p>
            <a:pPr lvl="1"/>
            <a:r>
              <a:rPr lang="en-US" dirty="0"/>
              <a:t>Polymorphic references can invoke the method!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43BD9-8023-45EF-A404-FD391B670B69}"/>
              </a:ext>
            </a:extLst>
          </p:cNvPr>
          <p:cNvSpPr txBox="1"/>
          <p:nvPr/>
        </p:nvSpPr>
        <p:spPr>
          <a:xfrm>
            <a:off x="7901126" y="541538"/>
            <a:ext cx="315157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String breathe() {</a:t>
            </a:r>
          </a:p>
          <a:p>
            <a:pPr lvl="1"/>
            <a:r>
              <a:rPr lang="en-US" dirty="0"/>
              <a:t>return this + " breathes.";</a:t>
            </a:r>
          </a:p>
          <a:p>
            <a:r>
              <a:rPr lang="en-US" dirty="0"/>
              <a:t>} // end breathe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F6D74E-CCBF-4485-B10E-3B6805F4ECD8}"/>
              </a:ext>
            </a:extLst>
          </p:cNvPr>
          <p:cNvSpPr/>
          <p:nvPr/>
        </p:nvSpPr>
        <p:spPr>
          <a:xfrm>
            <a:off x="9645382" y="1248968"/>
            <a:ext cx="1557867" cy="4318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C402F-CF87-49B7-9578-1670E4682C04}"/>
              </a:ext>
            </a:extLst>
          </p:cNvPr>
          <p:cNvSpPr txBox="1"/>
          <p:nvPr/>
        </p:nvSpPr>
        <p:spPr>
          <a:xfrm>
            <a:off x="6096000" y="4323425"/>
            <a:ext cx="451281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studentOne.breathe</a:t>
            </a:r>
            <a:r>
              <a:rPr lang="en-US" dirty="0"/>
              <a:t>());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me.breathe</a:t>
            </a:r>
            <a:r>
              <a:rPr lang="en-US" dirty="0"/>
              <a:t>());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you.breathe</a:t>
            </a:r>
            <a:r>
              <a:rPr lang="en-US" dirty="0"/>
              <a:t>());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27D694-A737-4DB3-9A69-4C454F432A3E}"/>
              </a:ext>
            </a:extLst>
          </p:cNvPr>
          <p:cNvSpPr/>
          <p:nvPr/>
        </p:nvSpPr>
        <p:spPr>
          <a:xfrm>
            <a:off x="9494832" y="4890395"/>
            <a:ext cx="1557867" cy="4318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21280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A3CF-F9BC-4A9A-9C23-FD505BD2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Genericize method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2639-9EF3-4089-9CB2-5A341DCC7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178"/>
            <a:ext cx="10515600" cy="3900785"/>
          </a:xfrm>
        </p:spPr>
        <p:txBody>
          <a:bodyPr/>
          <a:lstStyle/>
          <a:p>
            <a:r>
              <a:rPr lang="en-US" dirty="0"/>
              <a:t>Remember, the polymorphic Human reference can’t “see” the .</a:t>
            </a:r>
            <a:r>
              <a:rPr lang="en-US" dirty="0" err="1"/>
              <a:t>takeQuiz</a:t>
            </a:r>
            <a:r>
              <a:rPr lang="en-US" dirty="0"/>
              <a:t>() or .</a:t>
            </a:r>
            <a:r>
              <a:rPr lang="en-US" dirty="0" err="1"/>
              <a:t>giveQuiz</a:t>
            </a:r>
            <a:r>
              <a:rPr lang="en-US" dirty="0"/>
              <a:t>() methods?</a:t>
            </a:r>
          </a:p>
          <a:p>
            <a:pPr lvl="1"/>
            <a:r>
              <a:rPr lang="en-US" dirty="0"/>
              <a:t>What if we changed these to .</a:t>
            </a:r>
            <a:r>
              <a:rPr lang="en-US" dirty="0" err="1"/>
              <a:t>doQuiz</a:t>
            </a:r>
            <a:r>
              <a:rPr lang="en-US" dirty="0"/>
              <a:t>()?</a:t>
            </a:r>
          </a:p>
          <a:p>
            <a:pPr lvl="1"/>
            <a:r>
              <a:rPr lang="en-US" dirty="0"/>
              <a:t>This name is still appropriate in that a Professor “doing” a quiz gives the questions, and a Student “doing” a quiz gives answers</a:t>
            </a:r>
          </a:p>
          <a:p>
            <a:r>
              <a:rPr lang="en-US" dirty="0"/>
              <a:t>This results in exactly the same process we did to fix .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Make it visible to the superclass, make the behavior proper for each subclass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BD427-E9FC-4977-9B45-2C65A42FA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678" y="681038"/>
            <a:ext cx="2247122" cy="15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Midterm 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58851965"/>
              </p:ext>
            </p:extLst>
          </p:nvPr>
        </p:nvGraphicFramePr>
        <p:xfrm>
          <a:off x="838200" y="2747458"/>
          <a:ext cx="51577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894">
                  <a:extLst>
                    <a:ext uri="{9D8B030D-6E8A-4147-A177-3AD203B41FA5}">
                      <a16:colId xmlns:a16="http://schemas.microsoft.com/office/drawing/2014/main" val="3173687791"/>
                    </a:ext>
                  </a:extLst>
                </a:gridCol>
                <a:gridCol w="2578894">
                  <a:extLst>
                    <a:ext uri="{9D8B030D-6E8A-4147-A177-3AD203B41FA5}">
                      <a16:colId xmlns:a16="http://schemas.microsoft.com/office/drawing/2014/main" val="3405627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3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9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88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8619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073836"/>
              </p:ext>
            </p:extLst>
          </p:nvPr>
        </p:nvGraphicFramePr>
        <p:xfrm>
          <a:off x="6587375" y="3303718"/>
          <a:ext cx="40362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610">
                  <a:extLst>
                    <a:ext uri="{9D8B030D-6E8A-4147-A177-3AD203B41FA5}">
                      <a16:colId xmlns:a16="http://schemas.microsoft.com/office/drawing/2014/main" val="537144734"/>
                    </a:ext>
                  </a:extLst>
                </a:gridCol>
                <a:gridCol w="2011681">
                  <a:extLst>
                    <a:ext uri="{9D8B030D-6E8A-4147-A177-3AD203B41FA5}">
                      <a16:colId xmlns:a16="http://schemas.microsoft.com/office/drawing/2014/main" val="1568257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8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67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462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47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F4B9-C8A2-41F2-A33E-1B987403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3023-A7EC-4530-85A7-3E70053D9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Change the method’s name in both subclasses to “</a:t>
            </a:r>
            <a:r>
              <a:rPr lang="en-US" dirty="0" err="1"/>
              <a:t>doQuiz</a:t>
            </a:r>
            <a:r>
              <a:rPr lang="en-US" dirty="0"/>
              <a:t>” with no parameters</a:t>
            </a:r>
          </a:p>
          <a:p>
            <a:r>
              <a:rPr lang="en-US" dirty="0"/>
              <a:t>Create an abstract method stub for .</a:t>
            </a:r>
            <a:r>
              <a:rPr lang="en-US" dirty="0" err="1"/>
              <a:t>doQuiz</a:t>
            </a:r>
            <a:r>
              <a:rPr lang="en-US" dirty="0"/>
              <a:t>() in the superclass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F0564-D603-4FCB-A37E-E8EF2CD5EE2D}"/>
              </a:ext>
            </a:extLst>
          </p:cNvPr>
          <p:cNvSpPr txBox="1"/>
          <p:nvPr/>
        </p:nvSpPr>
        <p:spPr>
          <a:xfrm>
            <a:off x="5994400" y="3992605"/>
            <a:ext cx="3149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abstract String </a:t>
            </a:r>
            <a:r>
              <a:rPr lang="en-US" dirty="0" err="1"/>
              <a:t>doQuiz</a:t>
            </a:r>
            <a:r>
              <a:rPr lang="en-US" dirty="0"/>
              <a:t>();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10FCA3-9D3A-4763-8ABD-738A20CEB225}"/>
              </a:ext>
            </a:extLst>
          </p:cNvPr>
          <p:cNvSpPr/>
          <p:nvPr/>
        </p:nvSpPr>
        <p:spPr>
          <a:xfrm>
            <a:off x="7569200" y="3620071"/>
            <a:ext cx="1557867" cy="4318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B036A-4410-46A8-BF9F-929099D97487}"/>
              </a:ext>
            </a:extLst>
          </p:cNvPr>
          <p:cNvSpPr txBox="1"/>
          <p:nvPr/>
        </p:nvSpPr>
        <p:spPr>
          <a:xfrm>
            <a:off x="910781" y="3828604"/>
            <a:ext cx="4634886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@Override</a:t>
            </a:r>
          </a:p>
          <a:p>
            <a:r>
              <a:rPr lang="en-US" sz="1600" dirty="0"/>
              <a:t>public String </a:t>
            </a:r>
            <a:r>
              <a:rPr lang="en-US" sz="1600" dirty="0" err="1"/>
              <a:t>doQuiz</a:t>
            </a:r>
            <a:r>
              <a:rPr lang="en-US" sz="1600" dirty="0"/>
              <a:t>() {</a:t>
            </a:r>
          </a:p>
          <a:p>
            <a:pPr lvl="1"/>
            <a:r>
              <a:rPr lang="en-US" sz="1600" dirty="0"/>
              <a:t>return "My answer is: " + </a:t>
            </a:r>
            <a:r>
              <a:rPr lang="en-US" sz="1600" dirty="0" err="1"/>
              <a:t>Math.random</a:t>
            </a:r>
            <a:r>
              <a:rPr lang="en-US" sz="1600" dirty="0"/>
              <a:t>();</a:t>
            </a:r>
          </a:p>
          <a:p>
            <a:r>
              <a:rPr lang="en-US" sz="1600" dirty="0"/>
              <a:t>} // end </a:t>
            </a:r>
            <a:r>
              <a:rPr lang="en-US" sz="1600" dirty="0" err="1"/>
              <a:t>toString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FD5D9-9EA2-4338-9899-FEEF4743BD65}"/>
              </a:ext>
            </a:extLst>
          </p:cNvPr>
          <p:cNvSpPr txBox="1"/>
          <p:nvPr/>
        </p:nvSpPr>
        <p:spPr>
          <a:xfrm>
            <a:off x="910781" y="5167312"/>
            <a:ext cx="4634886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@Override</a:t>
            </a:r>
          </a:p>
          <a:p>
            <a:r>
              <a:rPr lang="en-US" sz="1600" dirty="0"/>
              <a:t>public String </a:t>
            </a:r>
            <a:r>
              <a:rPr lang="en-US" sz="1600" dirty="0" err="1"/>
              <a:t>doQuiz</a:t>
            </a:r>
            <a:r>
              <a:rPr lang="en-US" sz="1600" dirty="0"/>
              <a:t>() {</a:t>
            </a:r>
          </a:p>
          <a:p>
            <a:pPr lvl="1"/>
            <a:r>
              <a:rPr lang="en-US" sz="1600" dirty="0"/>
              <a:t>return "What is the square root of PI?";</a:t>
            </a:r>
          </a:p>
          <a:p>
            <a:r>
              <a:rPr lang="en-US" sz="1600" dirty="0"/>
              <a:t>} // end </a:t>
            </a:r>
            <a:r>
              <a:rPr lang="en-US" sz="1600" dirty="0" err="1"/>
              <a:t>toString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149907-139B-4E74-922F-B86B8A7EFBA6}"/>
              </a:ext>
            </a:extLst>
          </p:cNvPr>
          <p:cNvSpPr/>
          <p:nvPr/>
        </p:nvSpPr>
        <p:spPr>
          <a:xfrm>
            <a:off x="3538655" y="3620071"/>
            <a:ext cx="1557867" cy="4318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100A32-09E7-47E9-A618-2A20C1C9AC35}"/>
              </a:ext>
            </a:extLst>
          </p:cNvPr>
          <p:cNvSpPr/>
          <p:nvPr/>
        </p:nvSpPr>
        <p:spPr>
          <a:xfrm>
            <a:off x="3538654" y="5014080"/>
            <a:ext cx="1557867" cy="4318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Professor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909DC-A133-4E75-BBB5-42FA14AD1484}"/>
              </a:ext>
            </a:extLst>
          </p:cNvPr>
          <p:cNvSpPr txBox="1"/>
          <p:nvPr/>
        </p:nvSpPr>
        <p:spPr>
          <a:xfrm>
            <a:off x="5994400" y="4844146"/>
            <a:ext cx="42248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studentOne</a:t>
            </a:r>
            <a:r>
              <a:rPr lang="en-US" dirty="0"/>
              <a:t>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studentOne.doQuiz</a:t>
            </a:r>
            <a:r>
              <a:rPr lang="en-US" dirty="0"/>
              <a:t>());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15BC43-88C6-4159-B33F-0D18813030CF}"/>
              </a:ext>
            </a:extLst>
          </p:cNvPr>
          <p:cNvSpPr/>
          <p:nvPr/>
        </p:nvSpPr>
        <p:spPr>
          <a:xfrm>
            <a:off x="9257766" y="4602835"/>
            <a:ext cx="1557867" cy="4318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36DCCE-126E-4589-A750-9F5B877D48A1}"/>
              </a:ext>
            </a:extLst>
          </p:cNvPr>
          <p:cNvSpPr/>
          <p:nvPr/>
        </p:nvSpPr>
        <p:spPr>
          <a:xfrm>
            <a:off x="5994400" y="5630333"/>
            <a:ext cx="4385733" cy="5672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Also change the no longer valid .</a:t>
            </a:r>
            <a:r>
              <a:rPr lang="en-US" dirty="0" err="1"/>
              <a:t>takeQuiz</a:t>
            </a:r>
            <a:r>
              <a:rPr lang="en-US" dirty="0"/>
              <a:t>() and .</a:t>
            </a:r>
            <a:r>
              <a:rPr lang="en-US" dirty="0" err="1"/>
              <a:t>doQuiz</a:t>
            </a:r>
            <a:r>
              <a:rPr lang="en-US" dirty="0"/>
              <a:t>() invocations!</a:t>
            </a:r>
          </a:p>
        </p:txBody>
      </p:sp>
    </p:spTree>
    <p:extLst>
      <p:ext uri="{BB962C8B-B14F-4D97-AF65-F5344CB8AC3E}">
        <p14:creationId xmlns:p14="http://schemas.microsoft.com/office/powerpoint/2010/main" val="4262194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715A-04CE-40F2-993C-F4F4028D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Putting it all together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88372-9527-49C0-BAE7-36E1A7FB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239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Now, because all methods are invokable from a polymorphic superclass reference…</a:t>
            </a:r>
          </a:p>
          <a:p>
            <a:r>
              <a:rPr lang="en-US" dirty="0"/>
              <a:t>We can get rid of the individual variables (e.g. me, you, </a:t>
            </a:r>
            <a:r>
              <a:rPr lang="en-US" dirty="0" err="1"/>
              <a:t>studentOne</a:t>
            </a:r>
            <a:r>
              <a:rPr lang="en-US" dirty="0"/>
              <a:t>) and use a collection</a:t>
            </a:r>
          </a:p>
          <a:p>
            <a:r>
              <a:rPr lang="en-US" dirty="0"/>
              <a:t>Once the hierarchy is setup properly, this is all done in the Driver class… </a:t>
            </a:r>
          </a:p>
          <a:p>
            <a:r>
              <a:rPr lang="en-US" dirty="0"/>
              <a:t>The results will be the same, but this gives us the flexibility of using a collection instead of managing a series of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6C142-39AB-4BD7-9CBD-FA15098C5856}"/>
              </a:ext>
            </a:extLst>
          </p:cNvPr>
          <p:cNvSpPr txBox="1"/>
          <p:nvPr/>
        </p:nvSpPr>
        <p:spPr>
          <a:xfrm>
            <a:off x="5810597" y="423102"/>
            <a:ext cx="554320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ArrayList</a:t>
            </a:r>
            <a:r>
              <a:rPr lang="en-US" sz="1600" dirty="0"/>
              <a:t>&lt;Human&gt; roster = new </a:t>
            </a:r>
            <a:r>
              <a:rPr lang="en-US" sz="1600" dirty="0" err="1"/>
              <a:t>ArrayList</a:t>
            </a:r>
            <a:r>
              <a:rPr lang="en-US" sz="1600" dirty="0"/>
              <a:t>();</a:t>
            </a:r>
          </a:p>
          <a:p>
            <a:r>
              <a:rPr lang="en-US" sz="1600" dirty="0" err="1"/>
              <a:t>roster.add</a:t>
            </a:r>
            <a:r>
              <a:rPr lang="en-US" sz="1600" dirty="0"/>
              <a:t>(new Professor("Jeff","Hill","B012345ABC"));</a:t>
            </a:r>
          </a:p>
          <a:p>
            <a:r>
              <a:rPr lang="en-US" sz="1600" dirty="0" err="1"/>
              <a:t>roster.add</a:t>
            </a:r>
            <a:r>
              <a:rPr lang="en-US" sz="1600" dirty="0"/>
              <a:t>(new Student("Grace","Hopper","B0987654ZYX"));</a:t>
            </a:r>
          </a:p>
          <a:p>
            <a:r>
              <a:rPr lang="en-US" sz="1600" dirty="0" err="1"/>
              <a:t>roster.add</a:t>
            </a:r>
            <a:r>
              <a:rPr lang="en-US" sz="1600" dirty="0"/>
              <a:t>(new Student("Steve","Jobs","B123456QWR"));</a:t>
            </a:r>
          </a:p>
          <a:p>
            <a:r>
              <a:rPr lang="en-US" sz="1600" dirty="0" smtClean="0"/>
              <a:t>for </a:t>
            </a:r>
            <a:r>
              <a:rPr lang="en-US" sz="1600" dirty="0"/>
              <a:t>(Human </a:t>
            </a:r>
            <a:r>
              <a:rPr lang="en-US" sz="1600" dirty="0" err="1"/>
              <a:t>eachOne</a:t>
            </a:r>
            <a:r>
              <a:rPr lang="en-US" sz="1600" dirty="0"/>
              <a:t>: roster) {</a:t>
            </a:r>
          </a:p>
          <a:p>
            <a:pPr lvl="1"/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eachOne.toString</a:t>
            </a:r>
            <a:r>
              <a:rPr lang="en-US" sz="1600" dirty="0"/>
              <a:t>());</a:t>
            </a:r>
          </a:p>
          <a:p>
            <a:pPr lvl="1"/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eachOne.doQuiz</a:t>
            </a:r>
            <a:r>
              <a:rPr lang="en-US" sz="1600" dirty="0"/>
              <a:t>());</a:t>
            </a:r>
          </a:p>
          <a:p>
            <a:pPr lvl="1"/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eachOne.breathe</a:t>
            </a:r>
            <a:r>
              <a:rPr lang="en-US" sz="1600" dirty="0"/>
              <a:t>());</a:t>
            </a:r>
            <a:endParaRPr lang="en-US" sz="1400" dirty="0"/>
          </a:p>
          <a:p>
            <a:r>
              <a:rPr lang="en-US" sz="1600" dirty="0"/>
              <a:t>} // end for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572A4B-36A4-4D22-95B5-93777C7E3B40}"/>
              </a:ext>
            </a:extLst>
          </p:cNvPr>
          <p:cNvSpPr/>
          <p:nvPr/>
        </p:nvSpPr>
        <p:spPr>
          <a:xfrm>
            <a:off x="9795933" y="1531920"/>
            <a:ext cx="1557867" cy="4318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6911DE-8304-4CAE-8C4A-27A8F400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881" y="2789403"/>
            <a:ext cx="3718635" cy="352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80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F02F-8AE3-49B0-82CE-8E18A51C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CF3EF-E124-433E-AE53-DC181D583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2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B056-5E43-49A6-B99D-0B59AAFB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F872E-7E08-4B35-8C17-9D23BD123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Provides another method of splitting class definitions across multiple class/code files</a:t>
            </a:r>
          </a:p>
          <a:p>
            <a:r>
              <a:rPr lang="en-US" dirty="0"/>
              <a:t>Why? What possible benefit could justify making things this complex?</a:t>
            </a:r>
          </a:p>
          <a:p>
            <a:pPr lvl="1"/>
            <a:r>
              <a:rPr lang="en-US" dirty="0"/>
              <a:t>Code reuse</a:t>
            </a:r>
          </a:p>
          <a:p>
            <a:r>
              <a:rPr lang="en-US" dirty="0"/>
              <a:t>How does it differ from the basic techniques we learned earlier?</a:t>
            </a:r>
          </a:p>
          <a:p>
            <a:pPr lvl="1"/>
            <a:r>
              <a:rPr lang="en-US" dirty="0"/>
              <a:t>Aggregation &amp; composition break up concepts into separate classes but define each concept in its own independent class</a:t>
            </a:r>
          </a:p>
          <a:p>
            <a:pPr lvl="2"/>
            <a:r>
              <a:rPr lang="en-US" dirty="0"/>
              <a:t>Cars and doors, people and organs, etc.</a:t>
            </a:r>
          </a:p>
          <a:p>
            <a:pPr lvl="1"/>
            <a:r>
              <a:rPr lang="en-US" dirty="0"/>
              <a:t>Inheritance breaks up concepts into separate classes, but defines each concept in relation to other similar concepts</a:t>
            </a:r>
          </a:p>
          <a:p>
            <a:pPr lvl="2"/>
            <a:r>
              <a:rPr lang="en-US" dirty="0"/>
              <a:t>Student is a human, professor is a human</a:t>
            </a:r>
          </a:p>
        </p:txBody>
      </p:sp>
    </p:spTree>
    <p:extLst>
      <p:ext uri="{BB962C8B-B14F-4D97-AF65-F5344CB8AC3E}">
        <p14:creationId xmlns:p14="http://schemas.microsoft.com/office/powerpoint/2010/main" val="72592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643B-DED6-42DB-B638-9A9E86CA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C027-332B-494F-AF03-ACA38344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69823"/>
            <a:ext cx="10515599" cy="42071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relationships between concepts create a </a:t>
            </a:r>
            <a:r>
              <a:rPr lang="en-US" b="1" i="1" dirty="0"/>
              <a:t>hierarchy</a:t>
            </a:r>
          </a:p>
          <a:p>
            <a:r>
              <a:rPr lang="en-US" dirty="0"/>
              <a:t>This hierarchy allows us to create classes with members that will be inherited by other classes at a lower level in the hierarchy</a:t>
            </a:r>
          </a:p>
          <a:p>
            <a:r>
              <a:rPr lang="en-US" dirty="0"/>
              <a:t>Why? What is the benefit?</a:t>
            </a:r>
          </a:p>
          <a:p>
            <a:pPr lvl="1"/>
            <a:r>
              <a:rPr lang="en-US" dirty="0"/>
              <a:t>There are many similarities between Student and Professor</a:t>
            </a:r>
          </a:p>
          <a:p>
            <a:pPr lvl="2"/>
            <a:r>
              <a:rPr lang="en-US" dirty="0"/>
              <a:t>First name, last name, Bear ID, phone number, address, etc.</a:t>
            </a:r>
          </a:p>
          <a:p>
            <a:pPr lvl="1"/>
            <a:r>
              <a:rPr lang="en-US" dirty="0"/>
              <a:t>This would cause a lot of code duplication</a:t>
            </a:r>
          </a:p>
          <a:p>
            <a:r>
              <a:rPr lang="en-US" dirty="0"/>
              <a:t>Inheritance allows us to define these similarities one single time in code in the </a:t>
            </a:r>
            <a:r>
              <a:rPr lang="en-US" b="1" i="1" dirty="0"/>
              <a:t>superclass</a:t>
            </a:r>
          </a:p>
          <a:p>
            <a:pPr lvl="1"/>
            <a:r>
              <a:rPr lang="en-US" dirty="0"/>
              <a:t>The </a:t>
            </a:r>
            <a:r>
              <a:rPr lang="en-US" b="1" i="1" dirty="0"/>
              <a:t>subclasses</a:t>
            </a:r>
            <a:r>
              <a:rPr lang="en-US" dirty="0"/>
              <a:t> automatically inherit all members without needing to explicitly code it again and again and again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17734C-EECA-4B8F-8414-F444E34B1FF1}"/>
              </a:ext>
            </a:extLst>
          </p:cNvPr>
          <p:cNvGrpSpPr/>
          <p:nvPr/>
        </p:nvGrpSpPr>
        <p:grpSpPr>
          <a:xfrm>
            <a:off x="8415866" y="365125"/>
            <a:ext cx="2937934" cy="1605492"/>
            <a:chOff x="8610600" y="748769"/>
            <a:chExt cx="2937934" cy="160549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BB3D0EA-39F5-48F2-8023-AD7D0283114D}"/>
                </a:ext>
              </a:extLst>
            </p:cNvPr>
            <p:cNvSpPr/>
            <p:nvPr/>
          </p:nvSpPr>
          <p:spPr>
            <a:xfrm>
              <a:off x="9378788" y="748769"/>
              <a:ext cx="1329267" cy="51117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Human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CD3769D-2F89-43C8-99A3-109C87CD7607}"/>
                </a:ext>
              </a:extLst>
            </p:cNvPr>
            <p:cNvSpPr/>
            <p:nvPr/>
          </p:nvSpPr>
          <p:spPr>
            <a:xfrm>
              <a:off x="10219267" y="1842293"/>
              <a:ext cx="1329267" cy="51117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Professor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7587030-D710-487D-BFC9-55316BFC2113}"/>
                </a:ext>
              </a:extLst>
            </p:cNvPr>
            <p:cNvSpPr/>
            <p:nvPr/>
          </p:nvSpPr>
          <p:spPr>
            <a:xfrm>
              <a:off x="8610600" y="1843086"/>
              <a:ext cx="1329267" cy="51117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Student</a:t>
              </a:r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AE11C047-A7A1-45FC-B6EC-280C7DCEE8F2}"/>
                </a:ext>
              </a:extLst>
            </p:cNvPr>
            <p:cNvSpPr/>
            <p:nvPr/>
          </p:nvSpPr>
          <p:spPr>
            <a:xfrm rot="2617919">
              <a:off x="9515394" y="1312214"/>
              <a:ext cx="287867" cy="511175"/>
            </a:xfrm>
            <a:prstGeom prst="down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4EFA7222-8144-471E-8C19-91223B0E8C6E}"/>
                </a:ext>
              </a:extLst>
            </p:cNvPr>
            <p:cNvSpPr/>
            <p:nvPr/>
          </p:nvSpPr>
          <p:spPr>
            <a:xfrm rot="18898328">
              <a:off x="10357875" y="1314056"/>
              <a:ext cx="287867" cy="511175"/>
            </a:xfrm>
            <a:prstGeom prst="down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672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3BDB-685B-4BBC-9E6C-8D0FB751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7B560-2DC9-45BD-980C-8D9DF92A5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referred to as </a:t>
            </a:r>
            <a:r>
              <a:rPr lang="en-US" b="1" i="1" dirty="0"/>
              <a:t>coding in the general</a:t>
            </a:r>
          </a:p>
          <a:p>
            <a:pPr lvl="1"/>
            <a:r>
              <a:rPr lang="en-US" dirty="0"/>
              <a:t>We place members as high up in the hierarchy as is reasonable</a:t>
            </a:r>
          </a:p>
          <a:p>
            <a:pPr lvl="1"/>
            <a:r>
              <a:rPr lang="en-US" dirty="0"/>
              <a:t>“Generally speaking, people at UCA have a first name, last name, Bear ID, phone number, address, etc.”</a:t>
            </a:r>
          </a:p>
          <a:p>
            <a:pPr lvl="1"/>
            <a:r>
              <a:rPr lang="en-US" dirty="0"/>
              <a:t>Therefore, our superclass would contain these members</a:t>
            </a:r>
          </a:p>
          <a:p>
            <a:pPr lvl="2"/>
            <a:r>
              <a:rPr lang="en-US" dirty="0"/>
              <a:t>The subclasses would all inherit these members</a:t>
            </a:r>
          </a:p>
          <a:p>
            <a:pPr lvl="2"/>
            <a:r>
              <a:rPr lang="en-US" dirty="0"/>
              <a:t>But we only have to code them one single time</a:t>
            </a:r>
          </a:p>
          <a:p>
            <a:pPr lvl="2"/>
            <a:r>
              <a:rPr lang="en-US" dirty="0"/>
              <a:t>This fosters code reuse</a:t>
            </a:r>
          </a:p>
          <a:p>
            <a:r>
              <a:rPr lang="en-US" dirty="0"/>
              <a:t>As a general rule, if you are coding something twice (or more)… you are doing something wrong or missing some technique</a:t>
            </a:r>
          </a:p>
        </p:txBody>
      </p:sp>
    </p:spTree>
    <p:extLst>
      <p:ext uri="{BB962C8B-B14F-4D97-AF65-F5344CB8AC3E}">
        <p14:creationId xmlns:p14="http://schemas.microsoft.com/office/powerpoint/2010/main" val="8553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673B-0577-4BC5-9159-766A5350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F5CFF-81C5-4881-B3F0-9A821835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9714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Where to start?</a:t>
            </a:r>
          </a:p>
          <a:p>
            <a:pPr lvl="1"/>
            <a:r>
              <a:rPr lang="en-US" dirty="0"/>
              <a:t>Figure out what concepts/entities you are going to need to model for a given business problem</a:t>
            </a:r>
          </a:p>
          <a:p>
            <a:r>
              <a:rPr lang="en-US" dirty="0"/>
              <a:t>If we’re making a program about classrooms…</a:t>
            </a:r>
          </a:p>
          <a:p>
            <a:pPr lvl="1"/>
            <a:r>
              <a:rPr lang="en-US" dirty="0"/>
              <a:t>We need both students and professors</a:t>
            </a:r>
          </a:p>
          <a:p>
            <a:pPr lvl="1"/>
            <a:r>
              <a:rPr lang="en-US" dirty="0"/>
              <a:t>We need to recognize the similarities between students and professors</a:t>
            </a:r>
          </a:p>
          <a:p>
            <a:pPr lvl="1"/>
            <a:r>
              <a:rPr lang="en-US" dirty="0"/>
              <a:t>When we recognize those similarities, we create a hierarchy</a:t>
            </a:r>
          </a:p>
          <a:p>
            <a:pPr lvl="2"/>
            <a:r>
              <a:rPr lang="en-US" dirty="0"/>
              <a:t>Code the necessary members as high up as is possible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4F500-D5D1-449C-AF9C-62CA3D7F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914" y="365125"/>
            <a:ext cx="3865886" cy="256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98A3-3AB9-4166-896E-9A0D11C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C0374-F65B-405D-BB8D-DF365810608B}"/>
              </a:ext>
            </a:extLst>
          </p:cNvPr>
          <p:cNvSpPr txBox="1"/>
          <p:nvPr/>
        </p:nvSpPr>
        <p:spPr>
          <a:xfrm>
            <a:off x="5740400" y="365125"/>
            <a:ext cx="561340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package class16;</a:t>
            </a:r>
          </a:p>
          <a:p>
            <a:pPr lvl="1"/>
            <a:r>
              <a:rPr lang="en-US" sz="1400" dirty="0"/>
              <a:t>public abstract class Human {</a:t>
            </a:r>
          </a:p>
          <a:p>
            <a:pPr lvl="1"/>
            <a:r>
              <a:rPr lang="en-US" sz="1400" dirty="0"/>
              <a:t>	private final String </a:t>
            </a:r>
            <a:r>
              <a:rPr lang="en-US" sz="1400" dirty="0" err="1"/>
              <a:t>fName</a:t>
            </a:r>
            <a:r>
              <a:rPr lang="en-US" sz="1400" dirty="0"/>
              <a:t>;</a:t>
            </a:r>
          </a:p>
          <a:p>
            <a:pPr lvl="1"/>
            <a:r>
              <a:rPr lang="en-US" sz="1400" dirty="0"/>
              <a:t>	private final String </a:t>
            </a:r>
            <a:r>
              <a:rPr lang="en-US" sz="1400" dirty="0" err="1"/>
              <a:t>lName</a:t>
            </a:r>
            <a:r>
              <a:rPr lang="en-US" sz="1400" dirty="0"/>
              <a:t>;</a:t>
            </a:r>
          </a:p>
          <a:p>
            <a:pPr lvl="1"/>
            <a:r>
              <a:rPr lang="en-US" sz="1400" dirty="0"/>
              <a:t>	private final String </a:t>
            </a:r>
            <a:r>
              <a:rPr lang="en-US" sz="1400" dirty="0" err="1"/>
              <a:t>bearID</a:t>
            </a:r>
            <a:r>
              <a:rPr lang="en-US" sz="1400" dirty="0"/>
              <a:t>;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public Human(String </a:t>
            </a:r>
            <a:r>
              <a:rPr lang="en-US" sz="1400" dirty="0" err="1"/>
              <a:t>fName</a:t>
            </a:r>
            <a:r>
              <a:rPr lang="en-US" sz="1400" dirty="0"/>
              <a:t>, String </a:t>
            </a:r>
            <a:r>
              <a:rPr lang="en-US" sz="1400" dirty="0" err="1"/>
              <a:t>lName</a:t>
            </a:r>
            <a:r>
              <a:rPr lang="en-US" sz="1400" dirty="0"/>
              <a:t>, String </a:t>
            </a:r>
            <a:r>
              <a:rPr lang="en-US" sz="1400" dirty="0" err="1"/>
              <a:t>bearID</a:t>
            </a:r>
            <a:r>
              <a:rPr lang="en-US" sz="1400" dirty="0"/>
              <a:t>) {</a:t>
            </a:r>
          </a:p>
          <a:p>
            <a:pPr lvl="1"/>
            <a:r>
              <a:rPr lang="en-US" sz="1400" dirty="0"/>
              <a:t>	</a:t>
            </a:r>
            <a:r>
              <a:rPr lang="en-US" sz="1400" dirty="0" err="1"/>
              <a:t>this.fName</a:t>
            </a:r>
            <a:r>
              <a:rPr lang="en-US" sz="1400" dirty="0"/>
              <a:t> = </a:t>
            </a:r>
            <a:r>
              <a:rPr lang="en-US" sz="1400" dirty="0" err="1"/>
              <a:t>fName</a:t>
            </a:r>
            <a:r>
              <a:rPr lang="en-US" sz="1400" dirty="0"/>
              <a:t>;</a:t>
            </a:r>
          </a:p>
          <a:p>
            <a:pPr lvl="1"/>
            <a:r>
              <a:rPr lang="en-US" sz="1400" dirty="0"/>
              <a:t>	</a:t>
            </a:r>
            <a:r>
              <a:rPr lang="en-US" sz="1400" dirty="0" err="1"/>
              <a:t>this.lName</a:t>
            </a:r>
            <a:r>
              <a:rPr lang="en-US" sz="1400" dirty="0"/>
              <a:t> = </a:t>
            </a:r>
            <a:r>
              <a:rPr lang="en-US" sz="1400" dirty="0" err="1"/>
              <a:t>lName</a:t>
            </a:r>
            <a:r>
              <a:rPr lang="en-US" sz="1400" dirty="0"/>
              <a:t>;</a:t>
            </a:r>
          </a:p>
          <a:p>
            <a:pPr lvl="1"/>
            <a:r>
              <a:rPr lang="en-US" sz="1400" dirty="0"/>
              <a:t>	</a:t>
            </a:r>
            <a:r>
              <a:rPr lang="en-US" sz="1400" dirty="0" err="1"/>
              <a:t>this.bearID</a:t>
            </a:r>
            <a:r>
              <a:rPr lang="en-US" sz="1400" dirty="0"/>
              <a:t> = </a:t>
            </a:r>
            <a:r>
              <a:rPr lang="en-US" sz="1400" dirty="0" err="1"/>
              <a:t>bearID</a:t>
            </a:r>
            <a:r>
              <a:rPr lang="en-US" sz="1400" dirty="0"/>
              <a:t>;</a:t>
            </a:r>
          </a:p>
          <a:p>
            <a:pPr lvl="1"/>
            <a:r>
              <a:rPr lang="en-US" sz="1400" dirty="0"/>
              <a:t>} // end </a:t>
            </a:r>
            <a:r>
              <a:rPr lang="en-US" sz="1400" dirty="0" err="1"/>
              <a:t>ctor</a:t>
            </a:r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@Override</a:t>
            </a:r>
          </a:p>
          <a:p>
            <a:pPr lvl="1"/>
            <a:r>
              <a:rPr lang="en-US" sz="1400" dirty="0"/>
              <a:t>public String </a:t>
            </a:r>
            <a:r>
              <a:rPr lang="en-US" sz="1400" dirty="0" err="1"/>
              <a:t>toString</a:t>
            </a:r>
            <a:r>
              <a:rPr lang="en-US" sz="1400" dirty="0"/>
              <a:t>() {</a:t>
            </a:r>
          </a:p>
          <a:p>
            <a:pPr lvl="1"/>
            <a:r>
              <a:rPr lang="en-US" sz="1400" dirty="0"/>
              <a:t>	return "This human named " + </a:t>
            </a:r>
            <a:r>
              <a:rPr lang="en-US" sz="1400" dirty="0" err="1"/>
              <a:t>this.fName</a:t>
            </a:r>
            <a:r>
              <a:rPr lang="en-US" sz="1400" dirty="0"/>
              <a:t> + " " + </a:t>
            </a:r>
            <a:r>
              <a:rPr lang="en-US" sz="1400" dirty="0" err="1"/>
              <a:t>this.lName</a:t>
            </a:r>
            <a:r>
              <a:rPr lang="en-US" sz="1400" dirty="0"/>
              <a:t> +</a:t>
            </a:r>
          </a:p>
          <a:p>
            <a:pPr lvl="1"/>
            <a:r>
              <a:rPr lang="en-US" sz="1400" dirty="0"/>
              <a:t>		" Bear ID #: " + </a:t>
            </a:r>
            <a:r>
              <a:rPr lang="en-US" sz="1400" dirty="0" err="1"/>
              <a:t>this.bearID</a:t>
            </a:r>
            <a:r>
              <a:rPr lang="en-US" sz="1400" dirty="0"/>
              <a:t>;</a:t>
            </a:r>
          </a:p>
          <a:p>
            <a:pPr lvl="1"/>
            <a:r>
              <a:rPr lang="en-US" sz="1400" dirty="0"/>
              <a:t>} // end </a:t>
            </a:r>
            <a:r>
              <a:rPr lang="en-US" sz="1400" dirty="0" err="1"/>
              <a:t>toString</a:t>
            </a:r>
            <a:endParaRPr lang="en-US" sz="1400" dirty="0"/>
          </a:p>
          <a:p>
            <a:r>
              <a:rPr lang="en-US" sz="1400" dirty="0"/>
              <a:t>} // end Human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F212AB-AFB1-406E-846A-071EDDB5D037}"/>
              </a:ext>
            </a:extLst>
          </p:cNvPr>
          <p:cNvSpPr/>
          <p:nvPr/>
        </p:nvSpPr>
        <p:spPr>
          <a:xfrm>
            <a:off x="9575800" y="529165"/>
            <a:ext cx="1557867" cy="4318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B5534-8BFC-40CC-97DA-13BCA2973B5D}"/>
              </a:ext>
            </a:extLst>
          </p:cNvPr>
          <p:cNvSpPr txBox="1"/>
          <p:nvPr/>
        </p:nvSpPr>
        <p:spPr>
          <a:xfrm>
            <a:off x="668867" y="1515533"/>
            <a:ext cx="4995332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package class16;</a:t>
            </a:r>
          </a:p>
          <a:p>
            <a:r>
              <a:rPr lang="en-US" sz="1400" dirty="0"/>
              <a:t>public class Student extends Human {</a:t>
            </a:r>
          </a:p>
          <a:p>
            <a:endParaRPr lang="en-US" sz="1400" dirty="0"/>
          </a:p>
          <a:p>
            <a:pPr lvl="1"/>
            <a:r>
              <a:rPr lang="en-US" sz="1400" dirty="0"/>
              <a:t>public Student(String </a:t>
            </a:r>
            <a:r>
              <a:rPr lang="en-US" sz="1400" dirty="0" err="1"/>
              <a:t>fName</a:t>
            </a:r>
            <a:r>
              <a:rPr lang="en-US" sz="1400" dirty="0"/>
              <a:t>, String </a:t>
            </a:r>
            <a:r>
              <a:rPr lang="en-US" sz="1400" dirty="0" err="1"/>
              <a:t>lName</a:t>
            </a:r>
            <a:r>
              <a:rPr lang="en-US" sz="1400" dirty="0"/>
              <a:t>, String </a:t>
            </a:r>
            <a:r>
              <a:rPr lang="en-US" sz="1400" dirty="0" err="1"/>
              <a:t>bearID</a:t>
            </a:r>
            <a:r>
              <a:rPr lang="en-US" sz="1400" dirty="0"/>
              <a:t>) {</a:t>
            </a:r>
          </a:p>
          <a:p>
            <a:pPr lvl="1"/>
            <a:r>
              <a:rPr lang="en-US" sz="1400" dirty="0"/>
              <a:t>	super(</a:t>
            </a:r>
            <a:r>
              <a:rPr lang="en-US" sz="1400" dirty="0" err="1"/>
              <a:t>fName</a:t>
            </a:r>
            <a:r>
              <a:rPr lang="en-US" sz="1400" dirty="0"/>
              <a:t>, </a:t>
            </a:r>
            <a:r>
              <a:rPr lang="en-US" sz="1400" dirty="0" err="1"/>
              <a:t>lName</a:t>
            </a:r>
            <a:r>
              <a:rPr lang="en-US" sz="1400" dirty="0"/>
              <a:t>, </a:t>
            </a:r>
            <a:r>
              <a:rPr lang="en-US" sz="1400" dirty="0" err="1"/>
              <a:t>bearID</a:t>
            </a:r>
            <a:r>
              <a:rPr lang="en-US" sz="1400" dirty="0"/>
              <a:t>);</a:t>
            </a:r>
          </a:p>
          <a:p>
            <a:pPr lvl="1"/>
            <a:r>
              <a:rPr lang="en-US" sz="1400" dirty="0"/>
              <a:t>} // end </a:t>
            </a:r>
            <a:r>
              <a:rPr lang="en-US" sz="1400" dirty="0" err="1"/>
              <a:t>ctor</a:t>
            </a:r>
            <a:endParaRPr lang="en-US" sz="1400" dirty="0"/>
          </a:p>
          <a:p>
            <a:r>
              <a:rPr lang="en-US" sz="1400" dirty="0"/>
              <a:t>} // end Student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0DE72-2D5B-40AB-B054-F6D917AE19D5}"/>
              </a:ext>
            </a:extLst>
          </p:cNvPr>
          <p:cNvSpPr txBox="1"/>
          <p:nvPr/>
        </p:nvSpPr>
        <p:spPr>
          <a:xfrm>
            <a:off x="668867" y="3259666"/>
            <a:ext cx="4995333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package class16;</a:t>
            </a:r>
          </a:p>
          <a:p>
            <a:r>
              <a:rPr lang="en-US" sz="1400" dirty="0"/>
              <a:t>public class Professor extends Human {</a:t>
            </a:r>
          </a:p>
          <a:p>
            <a:endParaRPr lang="en-US" sz="1400" dirty="0"/>
          </a:p>
          <a:p>
            <a:pPr lvl="1"/>
            <a:r>
              <a:rPr lang="en-US" sz="1400" dirty="0"/>
              <a:t>public Professor(String </a:t>
            </a:r>
            <a:r>
              <a:rPr lang="en-US" sz="1400" dirty="0" err="1"/>
              <a:t>fName</a:t>
            </a:r>
            <a:r>
              <a:rPr lang="en-US" sz="1400" dirty="0"/>
              <a:t>, String </a:t>
            </a:r>
            <a:r>
              <a:rPr lang="en-US" sz="1400" dirty="0" err="1"/>
              <a:t>lName</a:t>
            </a:r>
            <a:r>
              <a:rPr lang="en-US" sz="1400" dirty="0"/>
              <a:t>, String </a:t>
            </a:r>
            <a:r>
              <a:rPr lang="en-US" sz="1400" dirty="0" err="1"/>
              <a:t>bearID</a:t>
            </a:r>
            <a:r>
              <a:rPr lang="en-US" sz="1400" dirty="0"/>
              <a:t>) {</a:t>
            </a:r>
          </a:p>
          <a:p>
            <a:pPr lvl="1"/>
            <a:r>
              <a:rPr lang="en-US" sz="1400" dirty="0"/>
              <a:t>	super(</a:t>
            </a:r>
            <a:r>
              <a:rPr lang="en-US" sz="1400" dirty="0" err="1"/>
              <a:t>fName</a:t>
            </a:r>
            <a:r>
              <a:rPr lang="en-US" sz="1400" dirty="0"/>
              <a:t>, </a:t>
            </a:r>
            <a:r>
              <a:rPr lang="en-US" sz="1400" dirty="0" err="1"/>
              <a:t>lName</a:t>
            </a:r>
            <a:r>
              <a:rPr lang="en-US" sz="1400" dirty="0"/>
              <a:t>, </a:t>
            </a:r>
            <a:r>
              <a:rPr lang="en-US" sz="1400" dirty="0" err="1"/>
              <a:t>bearID</a:t>
            </a:r>
            <a:r>
              <a:rPr lang="en-US" sz="1400" dirty="0"/>
              <a:t>);</a:t>
            </a:r>
          </a:p>
          <a:p>
            <a:pPr lvl="1"/>
            <a:r>
              <a:rPr lang="en-US" sz="1400" dirty="0"/>
              <a:t>} // end </a:t>
            </a:r>
            <a:r>
              <a:rPr lang="en-US" sz="1400" dirty="0" err="1"/>
              <a:t>ctor</a:t>
            </a:r>
            <a:endParaRPr lang="en-US" sz="1400" dirty="0"/>
          </a:p>
          <a:p>
            <a:r>
              <a:rPr lang="en-US" sz="1400" dirty="0"/>
              <a:t>} // end Professor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310A1-6F4D-47BC-BF51-E8835A5C4372}"/>
              </a:ext>
            </a:extLst>
          </p:cNvPr>
          <p:cNvSpPr txBox="1"/>
          <p:nvPr/>
        </p:nvSpPr>
        <p:spPr>
          <a:xfrm>
            <a:off x="5740400" y="4444617"/>
            <a:ext cx="56134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package class16;</a:t>
            </a:r>
          </a:p>
          <a:p>
            <a:endParaRPr lang="en-US" sz="1400" dirty="0"/>
          </a:p>
          <a:p>
            <a:r>
              <a:rPr lang="en-US" sz="1400" dirty="0"/>
              <a:t>public class Driver {</a:t>
            </a:r>
          </a:p>
          <a:p>
            <a:endParaRPr lang="en-US" sz="1400" dirty="0"/>
          </a:p>
          <a:p>
            <a:pPr lvl="1"/>
            <a:r>
              <a:rPr lang="en-US" sz="1400" dirty="0"/>
              <a:t>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lvl="2"/>
            <a:r>
              <a:rPr lang="en-US" sz="1400" dirty="0"/>
              <a:t>Professor me = new Professor("Jeff","Hill","B012345ABC");</a:t>
            </a:r>
          </a:p>
          <a:p>
            <a:pPr lvl="2"/>
            <a:r>
              <a:rPr lang="en-US" sz="1400" dirty="0" err="1"/>
              <a:t>System.out.println</a:t>
            </a:r>
            <a:r>
              <a:rPr lang="en-US" sz="1400" dirty="0"/>
              <a:t>(me);</a:t>
            </a:r>
          </a:p>
          <a:p>
            <a:pPr lvl="1"/>
            <a:r>
              <a:rPr lang="en-US" sz="1400" dirty="0"/>
              <a:t>} // end main</a:t>
            </a:r>
          </a:p>
          <a:p>
            <a:r>
              <a:rPr lang="en-US" sz="1400" dirty="0"/>
              <a:t>} // end Driver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6DF885-787D-4A36-AA23-043F8D21021D}"/>
              </a:ext>
            </a:extLst>
          </p:cNvPr>
          <p:cNvSpPr/>
          <p:nvPr/>
        </p:nvSpPr>
        <p:spPr>
          <a:xfrm>
            <a:off x="4013200" y="1562894"/>
            <a:ext cx="1557867" cy="4318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Subclass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196A8F-4C17-4454-8135-7155B607497E}"/>
              </a:ext>
            </a:extLst>
          </p:cNvPr>
          <p:cNvSpPr/>
          <p:nvPr/>
        </p:nvSpPr>
        <p:spPr>
          <a:xfrm>
            <a:off x="9465733" y="4548041"/>
            <a:ext cx="1557867" cy="4318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1FBAF-663C-45F8-B703-FA1B14DFB9C4}"/>
              </a:ext>
            </a:extLst>
          </p:cNvPr>
          <p:cNvSpPr txBox="1"/>
          <p:nvPr/>
        </p:nvSpPr>
        <p:spPr>
          <a:xfrm>
            <a:off x="668866" y="5029199"/>
            <a:ext cx="499533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Subclasses extend superclass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Subclasses have required specific </a:t>
            </a:r>
            <a:r>
              <a:rPr lang="en-US" dirty="0" err="1"/>
              <a:t>ctor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Driver instantiates subclasses, not superclass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Superclass is abstract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D80C91-12AE-4391-9F01-297142D68895}"/>
              </a:ext>
            </a:extLst>
          </p:cNvPr>
          <p:cNvSpPr/>
          <p:nvPr/>
        </p:nvSpPr>
        <p:spPr>
          <a:xfrm>
            <a:off x="6705600" y="634999"/>
            <a:ext cx="728133" cy="22013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69BD2F-7D0D-4297-96DC-EDAFF8E58410}"/>
              </a:ext>
            </a:extLst>
          </p:cNvPr>
          <p:cNvSpPr/>
          <p:nvPr/>
        </p:nvSpPr>
        <p:spPr>
          <a:xfrm>
            <a:off x="2167467" y="1707621"/>
            <a:ext cx="1430866" cy="313266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72C39E-61F3-45DA-9568-1FE8845F4035}"/>
              </a:ext>
            </a:extLst>
          </p:cNvPr>
          <p:cNvSpPr/>
          <p:nvPr/>
        </p:nvSpPr>
        <p:spPr>
          <a:xfrm>
            <a:off x="2292870" y="3475566"/>
            <a:ext cx="1430866" cy="313266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8118E0-C70B-435F-9D8D-52F1857C2C15}"/>
              </a:ext>
            </a:extLst>
          </p:cNvPr>
          <p:cNvSpPr/>
          <p:nvPr/>
        </p:nvSpPr>
        <p:spPr>
          <a:xfrm>
            <a:off x="929737" y="3788832"/>
            <a:ext cx="4810663" cy="655785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17AC736-7384-4EA3-8ADF-ABB4B2B51F63}"/>
              </a:ext>
            </a:extLst>
          </p:cNvPr>
          <p:cNvSpPr/>
          <p:nvPr/>
        </p:nvSpPr>
        <p:spPr>
          <a:xfrm>
            <a:off x="929737" y="2028733"/>
            <a:ext cx="4810663" cy="655785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EA5933-204D-4935-ADBC-EFCE364F9F85}"/>
              </a:ext>
            </a:extLst>
          </p:cNvPr>
          <p:cNvSpPr/>
          <p:nvPr/>
        </p:nvSpPr>
        <p:spPr>
          <a:xfrm>
            <a:off x="6646333" y="5515065"/>
            <a:ext cx="4563533" cy="313266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5A1895-ED03-4B9F-A2F9-09BE58416131}"/>
              </a:ext>
            </a:extLst>
          </p:cNvPr>
          <p:cNvSpPr/>
          <p:nvPr/>
        </p:nvSpPr>
        <p:spPr>
          <a:xfrm>
            <a:off x="4013200" y="3308349"/>
            <a:ext cx="1557867" cy="4318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Subclass</a:t>
            </a:r>
          </a:p>
        </p:txBody>
      </p:sp>
    </p:spTree>
    <p:extLst>
      <p:ext uri="{BB962C8B-B14F-4D97-AF65-F5344CB8AC3E}">
        <p14:creationId xmlns:p14="http://schemas.microsoft.com/office/powerpoint/2010/main" val="286108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5A54-995C-41F0-B2BC-7A47867F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3D9D-4D54-465C-9132-F050A87C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Superclasses</a:t>
            </a:r>
            <a:r>
              <a:rPr lang="en-US" dirty="0"/>
              <a:t> are generally marked as abstract to prevent instantiation</a:t>
            </a:r>
          </a:p>
          <a:p>
            <a:r>
              <a:rPr lang="en-US" dirty="0"/>
              <a:t>This is because not everything will be coded into the superclass</a:t>
            </a:r>
          </a:p>
          <a:p>
            <a:pPr lvl="1"/>
            <a:r>
              <a:rPr lang="en-US" dirty="0"/>
              <a:t>This means </a:t>
            </a:r>
            <a:r>
              <a:rPr lang="en-US" dirty="0" err="1"/>
              <a:t>superclasses</a:t>
            </a:r>
            <a:r>
              <a:rPr lang="en-US" dirty="0"/>
              <a:t> are incomplete</a:t>
            </a:r>
          </a:p>
          <a:p>
            <a:pPr lvl="1"/>
            <a:r>
              <a:rPr lang="en-US" dirty="0"/>
              <a:t>They only tell “part of the story”</a:t>
            </a:r>
          </a:p>
          <a:p>
            <a:pPr lvl="1"/>
            <a:r>
              <a:rPr lang="en-US" dirty="0"/>
              <a:t>To get the whole story, we need to flesh out the subclasses as well</a:t>
            </a:r>
          </a:p>
          <a:p>
            <a:pPr lvl="2"/>
            <a:r>
              <a:rPr lang="en-US" dirty="0"/>
              <a:t>This “fleshing out” will be how we code members that aren’t shared across all subclasses</a:t>
            </a:r>
          </a:p>
        </p:txBody>
      </p:sp>
    </p:spTree>
    <p:extLst>
      <p:ext uri="{BB962C8B-B14F-4D97-AF65-F5344CB8AC3E}">
        <p14:creationId xmlns:p14="http://schemas.microsoft.com/office/powerpoint/2010/main" val="40992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D379-C51C-431B-8E37-25888612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Professor specific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1F544-F006-4868-8CE9-5DF9FAB6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661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Inheritance itself is a fairly simple concept, just think it through…</a:t>
            </a:r>
          </a:p>
          <a:p>
            <a:pPr lvl="1"/>
            <a:r>
              <a:rPr lang="en-US" dirty="0"/>
              <a:t>Put members as high up the hierarchy as is reasonable</a:t>
            </a:r>
          </a:p>
          <a:p>
            <a:pPr lvl="1"/>
            <a:r>
              <a:rPr lang="en-US" dirty="0"/>
              <a:t>Any member that is not general to the subclasses should be coded into the appropriate subclass(es)</a:t>
            </a:r>
          </a:p>
          <a:p>
            <a:r>
              <a:rPr lang="en-US" dirty="0"/>
              <a:t>Let’s give a professor the ability to give a quiz</a:t>
            </a:r>
          </a:p>
          <a:p>
            <a:pPr lvl="1"/>
            <a:r>
              <a:rPr lang="en-US" dirty="0"/>
              <a:t>This shouldn’t be placed into the superclass as students should not be able to give quizzes</a:t>
            </a:r>
          </a:p>
          <a:p>
            <a:pPr lvl="1"/>
            <a:r>
              <a:rPr lang="en-US" dirty="0"/>
              <a:t>So only code this member in the Professor subclass</a:t>
            </a:r>
          </a:p>
          <a:p>
            <a:r>
              <a:rPr lang="en-US" dirty="0"/>
              <a:t>Sometimes when we have many subclasses, members may be appropriate to more than one subclass, but not all</a:t>
            </a:r>
          </a:p>
          <a:p>
            <a:pPr lvl="1"/>
            <a:r>
              <a:rPr lang="en-US" dirty="0"/>
              <a:t>We need to decide:</a:t>
            </a:r>
          </a:p>
          <a:p>
            <a:pPr lvl="2"/>
            <a:r>
              <a:rPr lang="en-US" dirty="0"/>
              <a:t>Is it ok for non-users to have the ability, just don’t use it </a:t>
            </a:r>
            <a:r>
              <a:rPr lang="en-US" dirty="0">
                <a:sym typeface="Wingdings" panose="05000000000000000000" pitchFamily="2" charset="2"/>
              </a:rPr>
              <a:t> put in superclass</a:t>
            </a:r>
          </a:p>
          <a:p>
            <a:pPr lvl="2"/>
            <a:r>
              <a:rPr lang="en-US" dirty="0"/>
              <a:t>Non-users must not have the ability </a:t>
            </a:r>
            <a:r>
              <a:rPr lang="en-US" dirty="0">
                <a:sym typeface="Wingdings" panose="05000000000000000000" pitchFamily="2" charset="2"/>
              </a:rPr>
              <a:t> put in subclasses, redundantly if necessary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Or maybe use interfaces </a:t>
            </a:r>
            <a:r>
              <a:rPr lang="en-US" dirty="0" smtClean="0">
                <a:sym typeface="Wingdings" panose="05000000000000000000" pitchFamily="2" charset="2"/>
              </a:rPr>
              <a:t>to reduce redundancies</a:t>
            </a:r>
            <a:r>
              <a:rPr lang="en-US" dirty="0">
                <a:sym typeface="Wingdings" panose="05000000000000000000" pitchFamily="2" charset="2"/>
              </a:rPr>
              <a:t>, but we’ll get to this next class…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2DAE8-14E8-4C95-A521-A0D1C80892EA}"/>
              </a:ext>
            </a:extLst>
          </p:cNvPr>
          <p:cNvSpPr txBox="1"/>
          <p:nvPr/>
        </p:nvSpPr>
        <p:spPr>
          <a:xfrm>
            <a:off x="5842000" y="566241"/>
            <a:ext cx="55118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String </a:t>
            </a:r>
            <a:r>
              <a:rPr lang="en-US" dirty="0" err="1"/>
              <a:t>giveQuiz</a:t>
            </a:r>
            <a:r>
              <a:rPr lang="en-US" dirty="0"/>
              <a:t>() {</a:t>
            </a:r>
          </a:p>
          <a:p>
            <a:pPr lvl="1"/>
            <a:r>
              <a:rPr lang="en-US" dirty="0"/>
              <a:t>return "What is the square root of PI?";</a:t>
            </a:r>
          </a:p>
          <a:p>
            <a:r>
              <a:rPr lang="en-US" dirty="0"/>
              <a:t>} // end </a:t>
            </a:r>
            <a:r>
              <a:rPr lang="en-US" dirty="0" err="1"/>
              <a:t>giveQuiz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9C12BD-252F-47B0-B1F7-C3026C646BAF}"/>
              </a:ext>
            </a:extLst>
          </p:cNvPr>
          <p:cNvSpPr/>
          <p:nvPr/>
        </p:nvSpPr>
        <p:spPr>
          <a:xfrm>
            <a:off x="9592733" y="328082"/>
            <a:ext cx="1557867" cy="4318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Professor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52F81-C0B2-480E-9B14-992A7A70EB27}"/>
              </a:ext>
            </a:extLst>
          </p:cNvPr>
          <p:cNvSpPr txBox="1"/>
          <p:nvPr/>
        </p:nvSpPr>
        <p:spPr>
          <a:xfrm>
            <a:off x="5842000" y="5807631"/>
            <a:ext cx="5511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me.giveQuiz</a:t>
            </a:r>
            <a:r>
              <a:rPr lang="en-US" dirty="0"/>
              <a:t>());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6FAFFB-C670-4644-8DDD-BCB8CB7857E4}"/>
              </a:ext>
            </a:extLst>
          </p:cNvPr>
          <p:cNvSpPr/>
          <p:nvPr/>
        </p:nvSpPr>
        <p:spPr>
          <a:xfrm>
            <a:off x="9592732" y="5591731"/>
            <a:ext cx="1557867" cy="4318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112079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2097</Words>
  <Application>Microsoft Office PowerPoint</Application>
  <PresentationFormat>Widescreen</PresentationFormat>
  <Paragraphs>299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Class construction - Inheritance, polymorphism &amp; super</vt:lpstr>
      <vt:lpstr>Midterm Results</vt:lpstr>
      <vt:lpstr>Inheritance</vt:lpstr>
      <vt:lpstr>Inheritance hierarchy</vt:lpstr>
      <vt:lpstr>Inheritance</vt:lpstr>
      <vt:lpstr>Inheritance</vt:lpstr>
      <vt:lpstr>Code</vt:lpstr>
      <vt:lpstr>Abstraction</vt:lpstr>
      <vt:lpstr>Professor specific</vt:lpstr>
      <vt:lpstr>Student specific</vt:lpstr>
      <vt:lpstr>Similar, but still different</vt:lpstr>
      <vt:lpstr>Polymorphism</vt:lpstr>
      <vt:lpstr>“Is-a”</vt:lpstr>
      <vt:lpstr>Polymorphism</vt:lpstr>
      <vt:lpstr>TANSTAAFL</vt:lpstr>
      <vt:lpstr>The fix</vt:lpstr>
      <vt:lpstr>Polymorphism</vt:lpstr>
      <vt:lpstr>Breathing</vt:lpstr>
      <vt:lpstr>Genericize method names</vt:lpstr>
      <vt:lpstr>The code</vt:lpstr>
      <vt:lpstr>Putting it all together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construction - Inheritance, polymorphism &amp; super</dc:title>
  <dc:creator>Geoffrey Hill</dc:creator>
  <cp:lastModifiedBy>Geoffrey (Jeff) Hill</cp:lastModifiedBy>
  <cp:revision>47</cp:revision>
  <dcterms:created xsi:type="dcterms:W3CDTF">2018-05-14T15:31:59Z</dcterms:created>
  <dcterms:modified xsi:type="dcterms:W3CDTF">2018-10-23T13:30:25Z</dcterms:modified>
</cp:coreProperties>
</file>