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0" r:id="rId7"/>
    <p:sldId id="262" r:id="rId8"/>
    <p:sldId id="263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6803-CD6D-4267-938F-ED1F9DCE5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02654-EAC6-454F-854F-F7C6C68F7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EA3-5C01-4DB5-B5E6-2EA4DE19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FA99-BEEF-4189-B2C5-731FEB5F5C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B9DC-00E2-49F2-943C-1924EB8D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6BE3-C9EA-42FC-A2A8-752DEBA9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1F52-F3BB-4944-9355-20475368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8989-5ED2-4766-B612-4A78834F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E2C4C-AE3B-4D0C-93BE-8351FE619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9B1D-0F40-4C65-A890-BADF7B27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FA99-BEEF-4189-B2C5-731FEB5F5C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AD68-7D9E-4F8E-B77A-6CAC2C37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06CD-0536-4A3C-9122-C6E01067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1F52-F3BB-4944-9355-20475368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C7573-8FF4-4C40-8FBF-164A4401F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52D92-0F20-476D-AB37-E46B2573C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49B5-5341-446D-9436-5E46551A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FA99-BEEF-4189-B2C5-731FEB5F5C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1B62-A097-414C-A221-D942548E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CE21F-2424-4B05-9679-F76EBBEA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1F52-F3BB-4944-9355-20475368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8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8ED7-9ED7-42B7-8BB1-E9D65434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3370-9290-485F-87E4-0E546EE71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918D3-65E0-407B-AFBA-4546CC1C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FA99-BEEF-4189-B2C5-731FEB5F5C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5643C-460F-4AAD-914C-95F99C96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FF76-A4E6-4B67-8474-D6FA1760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1F52-F3BB-4944-9355-20475368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7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FF8E-E143-448F-82AF-D5B7630D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EC410-09B7-4B67-9EB0-5B190A0F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C1D0-3A70-4AF3-B344-C3692EAD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FA99-BEEF-4189-B2C5-731FEB5F5C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5C91A-B196-4DD2-810A-D72B962A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165CB-1716-4B39-99CE-05DF7215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1F52-F3BB-4944-9355-20475368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2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B501-59B2-4CA6-A091-F4FF5CEF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7523-C164-4F1F-BAFD-4C1F2BB49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C5150-09C5-492A-B2C1-1E1690571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4E0E-D72F-42A5-A6C3-3C40C0D9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FA99-BEEF-4189-B2C5-731FEB5F5C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391A6-81EB-4B9C-9EE7-9B370CE2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1C41C-105B-4D89-B1BC-E8650866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1F52-F3BB-4944-9355-20475368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3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6DF-9607-45C3-A024-53E0B0B6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5FECA-707B-4F97-A078-B7853344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0420E-5321-403B-AAAC-8A8684757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4C89C-DB1E-47A4-8F23-89D057910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7603A-2CE0-47BB-961C-47674366B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E2D61-3F46-4199-AC7B-A051FD78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FA99-BEEF-4189-B2C5-731FEB5F5C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CD4AB-AD5F-4334-8A8E-46750841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B2409-FD34-4D9E-AA4A-658FD975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1F52-F3BB-4944-9355-20475368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3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4D7C-CAC2-4904-9BDF-BB65F90A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E0363-2885-4BA1-A154-6399A3C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FA99-BEEF-4189-B2C5-731FEB5F5C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7E269-D070-4E26-AF0E-AAE91966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8F749-ABAD-4BE4-ADA2-4A44E356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1F52-F3BB-4944-9355-20475368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2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63991-0C05-424C-A3C5-2065245E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FA99-BEEF-4189-B2C5-731FEB5F5C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F802-0014-4D71-8E84-B4349AC6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49143-BC6F-4089-A6D0-45CC946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1F52-F3BB-4944-9355-20475368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C9D3-2E05-48ED-B5F5-9D8FA3C0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7D60-2034-49BC-B537-6AE033B70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4D619-4192-478F-9D78-3C1CE2D85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0F97D-5484-4BD7-B3F1-61A0EA31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FA99-BEEF-4189-B2C5-731FEB5F5C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8C87-D436-4B50-BC95-BA797ACB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6BD8-D1B6-434D-93A0-3B969E40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1F52-F3BB-4944-9355-20475368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6ABB-99ED-4AB6-8546-4752FA07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62B6D-EE5F-457A-B7EA-B6EAA1AEE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D2BE6-1431-4401-91FA-77E1ADB8A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181F8-AAC3-4419-8EB3-FD5C3388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FA99-BEEF-4189-B2C5-731FEB5F5C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24D-2927-407A-ADFD-8D16F554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C6CAE-692E-4214-914D-C2DC3E78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1F52-F3BB-4944-9355-20475368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2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C75C9-F2F6-4DC0-86CC-CE8AF0A4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AC26-BAC7-42C6-88A7-FF31DCB3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E5B8-A81B-4231-AF81-00A6B7CED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5FA99-BEEF-4189-B2C5-731FEB5F5C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D6DDA-80B8-4A41-BD78-13D7D3A7A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91ECE-C440-4868-B336-382A2485A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31F52-F3BB-4944-9355-20475368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C2AB-DD8B-4616-BBB2-E40DF91FF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Interfaces &amp; 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935EB-AFBD-4929-BC2D-9EF89387C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 Hill</a:t>
            </a:r>
          </a:p>
        </p:txBody>
      </p:sp>
    </p:spTree>
    <p:extLst>
      <p:ext uri="{BB962C8B-B14F-4D97-AF65-F5344CB8AC3E}">
        <p14:creationId xmlns:p14="http://schemas.microsoft.com/office/powerpoint/2010/main" val="30445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DEA7-0DCE-4A03-A12D-3DD66D5F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FFEC-48DA-479A-AC05-9A3382E9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8B36-76EC-471C-9D7D-6D4FA32D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D92D-45B2-4249-930E-32F1A695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 these are referred to as “class lite”?</a:t>
            </a:r>
          </a:p>
          <a:p>
            <a:pPr lvl="1"/>
            <a:r>
              <a:rPr lang="en-US" dirty="0"/>
              <a:t>Defines abstract methods that class(es) must provide concrete method implementations for</a:t>
            </a:r>
          </a:p>
          <a:p>
            <a:r>
              <a:rPr lang="en-US" dirty="0"/>
              <a:t>A class can extend a superclass (inheritance) and simultaneously implement an interface</a:t>
            </a:r>
          </a:p>
          <a:p>
            <a:pPr lvl="1"/>
            <a:r>
              <a:rPr lang="en-US" dirty="0"/>
              <a:t>Remember, Java only allows for single-inheritance</a:t>
            </a:r>
          </a:p>
          <a:p>
            <a:pPr lvl="1"/>
            <a:r>
              <a:rPr lang="en-US" dirty="0"/>
              <a:t>There is no such limitation with interfaces</a:t>
            </a:r>
          </a:p>
          <a:p>
            <a:pPr lvl="2"/>
            <a:r>
              <a:rPr lang="en-US" dirty="0"/>
              <a:t>We can implement as many (or as few) as we need</a:t>
            </a:r>
          </a:p>
          <a:p>
            <a:pPr lvl="1"/>
            <a:r>
              <a:rPr lang="en-US" dirty="0"/>
              <a:t>This is one reason why Java has never been retrofitted with multiple-inheritance</a:t>
            </a:r>
          </a:p>
          <a:p>
            <a:pPr lvl="2"/>
            <a:r>
              <a:rPr lang="en-US" dirty="0"/>
              <a:t>Many more modern languages support multiple-inheritance</a:t>
            </a:r>
          </a:p>
          <a:p>
            <a:pPr lvl="2"/>
            <a:r>
              <a:rPr lang="en-US" dirty="0"/>
              <a:t>We can do just about everything we need with single-inheritance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111169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6625-68F9-4174-99BE-7D61EED6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78C1-2A05-4F5D-BA90-F5FA3823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067"/>
            <a:ext cx="10515600" cy="3907895"/>
          </a:xfrm>
        </p:spPr>
        <p:txBody>
          <a:bodyPr>
            <a:normAutofit/>
          </a:bodyPr>
          <a:lstStyle/>
          <a:p>
            <a:r>
              <a:rPr lang="en-US" dirty="0"/>
              <a:t>One of the last </a:t>
            </a:r>
            <a:r>
              <a:rPr lang="en-US" dirty="0" smtClean="0"/>
              <a:t>things </a:t>
            </a:r>
            <a:r>
              <a:rPr lang="en-US" dirty="0"/>
              <a:t>we discussed with the lesson on interfaces</a:t>
            </a:r>
          </a:p>
          <a:p>
            <a:pPr lvl="1"/>
            <a:r>
              <a:rPr lang="en-US" dirty="0"/>
              <a:t>Interfaces can be used as a type</a:t>
            </a:r>
          </a:p>
          <a:p>
            <a:pPr lvl="1"/>
            <a:r>
              <a:rPr lang="en-US" dirty="0"/>
              <a:t>Since multiple classes can implement any given interface…</a:t>
            </a:r>
          </a:p>
          <a:p>
            <a:pPr lvl="2"/>
            <a:r>
              <a:rPr lang="en-US" dirty="0"/>
              <a:t>This means that interface references can be polymorphic</a:t>
            </a:r>
          </a:p>
          <a:p>
            <a:r>
              <a:rPr lang="en-US" dirty="0"/>
              <a:t>These are valid instantiations given the above class diagram</a:t>
            </a:r>
          </a:p>
          <a:p>
            <a:pPr lvl="1"/>
            <a:r>
              <a:rPr lang="en-US" dirty="0"/>
              <a:t>Identifiable </a:t>
            </a:r>
            <a:r>
              <a:rPr lang="en-US" dirty="0" err="1"/>
              <a:t>stuOne</a:t>
            </a:r>
            <a:r>
              <a:rPr lang="en-US" dirty="0"/>
              <a:t> = new Student(“Grace”,”Hopper”,”ABC123”);</a:t>
            </a:r>
          </a:p>
          <a:p>
            <a:pPr lvl="1"/>
            <a:r>
              <a:rPr lang="en-US" dirty="0"/>
              <a:t>Identifiable </a:t>
            </a:r>
            <a:r>
              <a:rPr lang="en-US" dirty="0" err="1"/>
              <a:t>profOne</a:t>
            </a:r>
            <a:r>
              <a:rPr lang="en-US" dirty="0"/>
              <a:t> = new Professor(“Jeff”,”Hill”,”XYZ987”);</a:t>
            </a:r>
          </a:p>
          <a:p>
            <a:r>
              <a:rPr lang="en-US" dirty="0"/>
              <a:t>This means we can put Student and Professor objects into a single collection of &lt;Identifiable&gt; type and manage all objects together!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B942D-5D94-4A60-891C-DBB27989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116" y="437356"/>
            <a:ext cx="4631683" cy="183171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206BFD-3DF0-4920-8612-76F1F304A7CB}"/>
              </a:ext>
            </a:extLst>
          </p:cNvPr>
          <p:cNvSpPr/>
          <p:nvPr/>
        </p:nvSpPr>
        <p:spPr>
          <a:xfrm>
            <a:off x="4146593" y="1372465"/>
            <a:ext cx="2491273" cy="8966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Diagram simplified for brevity, not showing </a:t>
            </a:r>
            <a:r>
              <a:rPr lang="en-US" dirty="0" err="1"/>
              <a:t>ctors</a:t>
            </a:r>
            <a:r>
              <a:rPr lang="en-US" dirty="0"/>
              <a:t> and accessors</a:t>
            </a:r>
          </a:p>
        </p:txBody>
      </p:sp>
    </p:spTree>
    <p:extLst>
      <p:ext uri="{BB962C8B-B14F-4D97-AF65-F5344CB8AC3E}">
        <p14:creationId xmlns:p14="http://schemas.microsoft.com/office/powerpoint/2010/main" val="316378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AE4A-26DB-4046-9B64-32845B62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B4F8-3F25-40A6-BE4D-9BC99A6E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3078"/>
            <a:ext cx="10515600" cy="301388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Products in a typical convenience store</a:t>
            </a:r>
          </a:p>
          <a:p>
            <a:r>
              <a:rPr lang="en-US" dirty="0"/>
              <a:t>We’ll assume all foodstuffs and household goods are taxable and medicines are not taxable</a:t>
            </a:r>
          </a:p>
          <a:p>
            <a:pPr lvl="1"/>
            <a:r>
              <a:rPr lang="en-US" dirty="0"/>
              <a:t>Real world – this isn’t true, we’d need a more complex solution!</a:t>
            </a:r>
          </a:p>
          <a:p>
            <a:pPr lvl="2"/>
            <a:r>
              <a:rPr lang="en-US" dirty="0"/>
              <a:t>Some food isn’t taxable, some medicines are</a:t>
            </a:r>
          </a:p>
          <a:p>
            <a:pPr lvl="2"/>
            <a:r>
              <a:rPr lang="en-US" dirty="0"/>
              <a:t>Varies across locales, one-size-fits-all solutions rarely work in the real world!</a:t>
            </a:r>
          </a:p>
          <a:p>
            <a:r>
              <a:rPr lang="en-US" dirty="0"/>
              <a:t>Because all products aren’t taxable, putting tax functionality in the superclass isn’t appropriate</a:t>
            </a:r>
          </a:p>
          <a:p>
            <a:pPr lvl="1"/>
            <a:r>
              <a:rPr lang="en-US" dirty="0"/>
              <a:t>We want to make sure non-taxable items aren’t accidently taxed so just letting the taxable functions exist in the Medicine class isn’t a safe solution</a:t>
            </a:r>
          </a:p>
          <a:p>
            <a:pPr lvl="1"/>
            <a:r>
              <a:rPr lang="en-US" dirty="0"/>
              <a:t>But we’re limited to single-inheritance…</a:t>
            </a:r>
          </a:p>
          <a:p>
            <a:pPr lvl="2"/>
            <a:r>
              <a:rPr lang="en-US" dirty="0"/>
              <a:t>This is where combining with interfaces gets us to a workable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DA0265-82F4-4577-9013-532B3AA8A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240" y="365126"/>
            <a:ext cx="6464559" cy="286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6E5C-F01D-459A-872B-75BEB65D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3C9E-7E0D-4C56-A235-C6A79706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Handout 13 code – too complex for slides</a:t>
            </a:r>
          </a:p>
          <a:p>
            <a:pPr lvl="1"/>
            <a:r>
              <a:rPr lang="en-US" dirty="0"/>
              <a:t>Driver’s main method lines 8 – 21</a:t>
            </a:r>
          </a:p>
        </p:txBody>
      </p:sp>
    </p:spTree>
    <p:extLst>
      <p:ext uri="{BB962C8B-B14F-4D97-AF65-F5344CB8AC3E}">
        <p14:creationId xmlns:p14="http://schemas.microsoft.com/office/powerpoint/2010/main" val="33263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15E6-58CA-4A49-889E-D8033252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38CA-E1F5-40A8-9A0C-9F0A85F8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problem with polymorphic reference variables is…</a:t>
            </a:r>
          </a:p>
          <a:p>
            <a:pPr lvl="1"/>
            <a:r>
              <a:rPr lang="en-US" dirty="0"/>
              <a:t>They can only “see” methods associated with their type</a:t>
            </a:r>
          </a:p>
          <a:p>
            <a:pPr lvl="2"/>
            <a:r>
              <a:rPr lang="en-US" dirty="0" err="1"/>
              <a:t>Superclasses</a:t>
            </a:r>
            <a:r>
              <a:rPr lang="en-US" dirty="0"/>
              <a:t> can’t “see” subclass members…</a:t>
            </a:r>
          </a:p>
          <a:p>
            <a:pPr lvl="2"/>
            <a:r>
              <a:rPr lang="en-US" dirty="0"/>
              <a:t>Interfaces can’t “see” the actual class members…</a:t>
            </a:r>
          </a:p>
          <a:p>
            <a:r>
              <a:rPr lang="en-US" dirty="0"/>
              <a:t>Java provides a mechanism to tell the compiler to treat a reference variable of some previously defined type as a different type</a:t>
            </a:r>
          </a:p>
          <a:p>
            <a:pPr lvl="1"/>
            <a:r>
              <a:rPr lang="en-US" dirty="0"/>
              <a:t>The IDE will take your word for it if you explicitly cast a String into an Integer for example</a:t>
            </a:r>
          </a:p>
          <a:p>
            <a:pPr lvl="2"/>
            <a:r>
              <a:rPr lang="en-US" dirty="0"/>
              <a:t>But, if the two types are not compatible, the program will crash at runtime!</a:t>
            </a:r>
          </a:p>
        </p:txBody>
      </p:sp>
    </p:spTree>
    <p:extLst>
      <p:ext uri="{BB962C8B-B14F-4D97-AF65-F5344CB8AC3E}">
        <p14:creationId xmlns:p14="http://schemas.microsoft.com/office/powerpoint/2010/main" val="17656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3345-D15B-4D4B-9AA2-5EE65415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7AEC-2408-411B-94A9-0E1820D0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Handout 13 code – too complex for slides</a:t>
            </a:r>
          </a:p>
          <a:p>
            <a:pPr lvl="1"/>
            <a:r>
              <a:rPr lang="en-US" dirty="0"/>
              <a:t>Driver’s main method lines 30 – 35</a:t>
            </a:r>
          </a:p>
        </p:txBody>
      </p:sp>
    </p:spTree>
    <p:extLst>
      <p:ext uri="{BB962C8B-B14F-4D97-AF65-F5344CB8AC3E}">
        <p14:creationId xmlns:p14="http://schemas.microsoft.com/office/powerpoint/2010/main" val="2071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8315-8178-4BBA-B91F-91A52AA4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CA34-2135-4EF3-B6A6-32AA88D9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the </a:t>
            </a:r>
            <a:r>
              <a:rPr lang="en-US" b="1" i="1" dirty="0" err="1"/>
              <a:t>instanceof</a:t>
            </a:r>
            <a:r>
              <a:rPr lang="en-US" b="1" i="1" dirty="0"/>
              <a:t> </a:t>
            </a:r>
            <a:r>
              <a:rPr lang="en-US" dirty="0"/>
              <a:t>keyword to allow us to test the types of reference variables</a:t>
            </a:r>
          </a:p>
          <a:p>
            <a:pPr lvl="1"/>
            <a:r>
              <a:rPr lang="en-US" dirty="0"/>
              <a:t>Returns a Boolean true or false as appropriate for a given object</a:t>
            </a:r>
          </a:p>
          <a:p>
            <a:r>
              <a:rPr lang="en-US" dirty="0"/>
              <a:t>This is how we can prevent crashing in collections where we have a bunch of mixed types that all won’t be castable to some certain subclass or base class</a:t>
            </a:r>
          </a:p>
        </p:txBody>
      </p:sp>
    </p:spTree>
    <p:extLst>
      <p:ext uri="{BB962C8B-B14F-4D97-AF65-F5344CB8AC3E}">
        <p14:creationId xmlns:p14="http://schemas.microsoft.com/office/powerpoint/2010/main" val="40160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58FD-9277-4E7E-B3EB-5A22558D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002A-6076-41EB-80BC-984DF036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Handout 13 code – too complex for slides</a:t>
            </a:r>
          </a:p>
          <a:p>
            <a:pPr lvl="1"/>
            <a:r>
              <a:rPr lang="en-US" dirty="0"/>
              <a:t>Driver’s main method lines 37 – 52</a:t>
            </a:r>
          </a:p>
        </p:txBody>
      </p:sp>
    </p:spTree>
    <p:extLst>
      <p:ext uri="{BB962C8B-B14F-4D97-AF65-F5344CB8AC3E}">
        <p14:creationId xmlns:p14="http://schemas.microsoft.com/office/powerpoint/2010/main" val="28104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531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Interfaces &amp; Polymorphism</vt:lpstr>
      <vt:lpstr>Interface</vt:lpstr>
      <vt:lpstr>Polymorphic interfaces</vt:lpstr>
      <vt:lpstr>Example</vt:lpstr>
      <vt:lpstr>Example</vt:lpstr>
      <vt:lpstr>Explicit type casting</vt:lpstr>
      <vt:lpstr>Example</vt:lpstr>
      <vt:lpstr>instanceof</vt:lpstr>
      <vt:lpstr>Example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&amp; Polymorphism</dc:title>
  <dc:creator>Geoffrey Hill</dc:creator>
  <cp:lastModifiedBy>Geoffrey (Jeff) Hill</cp:lastModifiedBy>
  <cp:revision>18</cp:revision>
  <dcterms:created xsi:type="dcterms:W3CDTF">2018-05-16T17:13:31Z</dcterms:created>
  <dcterms:modified xsi:type="dcterms:W3CDTF">2018-10-24T18:30:12Z</dcterms:modified>
</cp:coreProperties>
</file>