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76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26" autoAdjust="0"/>
  </p:normalViewPr>
  <p:slideViewPr>
    <p:cSldViewPr>
      <p:cViewPr varScale="1">
        <p:scale>
          <a:sx n="125" d="100"/>
          <a:sy n="125" d="100"/>
        </p:scale>
        <p:origin x="119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D0D1C-71CF-48AA-B99B-258A3D0B41BE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B4D72-A8E0-4A42-A439-2A3E422FE7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9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B4D72-A8E0-4A42-A439-2A3E422FE7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B4D72-A8E0-4A42-A439-2A3E422FE7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10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B4D72-A8E0-4A42-A439-2A3E422FE7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B4D72-A8E0-4A42-A439-2A3E422FE7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4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B4D72-A8E0-4A42-A439-2A3E422FE7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9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B4D72-A8E0-4A42-A439-2A3E422FE7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B4D72-A8E0-4A42-A439-2A3E422FE72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34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(or object)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B4D72-A8E0-4A42-A439-2A3E422FE72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1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B4D72-A8E0-4A42-A439-2A3E422FE72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5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Robust &amp; </a:t>
            </a:r>
            <a:r>
              <a:rPr lang="en-US"/>
              <a:t>correct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 Hill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proper fix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6F9ED-7CC5-44C1-B31F-ABEFEA0A4BA8}"/>
              </a:ext>
            </a:extLst>
          </p:cNvPr>
          <p:cNvSpPr txBox="1"/>
          <p:nvPr/>
        </p:nvSpPr>
        <p:spPr>
          <a:xfrm>
            <a:off x="762000" y="1063229"/>
            <a:ext cx="7772400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keepGoing</a:t>
            </a:r>
            <a:r>
              <a:rPr lang="en-US" sz="1400" dirty="0"/>
              <a:t> = true;</a:t>
            </a:r>
          </a:p>
          <a:p>
            <a:r>
              <a:rPr lang="en-US" sz="1400" dirty="0"/>
              <a:t>// define input3 and grade3 here due to scope!</a:t>
            </a:r>
          </a:p>
          <a:p>
            <a:r>
              <a:rPr lang="en-US" sz="1400" dirty="0"/>
              <a:t>Scanner input3 = new Scanner(System.in);</a:t>
            </a:r>
          </a:p>
          <a:p>
            <a:r>
              <a:rPr lang="en-US" sz="1400" dirty="0"/>
              <a:t>int grade3 = 0;</a:t>
            </a:r>
          </a:p>
          <a:p>
            <a:r>
              <a:rPr lang="en-US" sz="1400" dirty="0"/>
              <a:t>while (</a:t>
            </a:r>
            <a:r>
              <a:rPr lang="en-US" sz="1400" dirty="0" err="1"/>
              <a:t>keepGoing</a:t>
            </a:r>
            <a:r>
              <a:rPr lang="en-US" sz="1400" dirty="0"/>
              <a:t>) {</a:t>
            </a:r>
          </a:p>
          <a:p>
            <a:pPr lvl="1"/>
            <a:r>
              <a:rPr lang="en-US" sz="1400" dirty="0"/>
              <a:t>try {</a:t>
            </a:r>
          </a:p>
          <a:p>
            <a:pPr lvl="2"/>
            <a:r>
              <a:rPr lang="en-US" sz="1400" dirty="0" err="1"/>
              <a:t>System.out.println</a:t>
            </a:r>
            <a:r>
              <a:rPr lang="en-US" sz="1400" dirty="0"/>
              <a:t>("Please enter a number: ");</a:t>
            </a:r>
          </a:p>
          <a:p>
            <a:pPr lvl="2"/>
            <a:r>
              <a:rPr lang="en-US" sz="1400" dirty="0"/>
              <a:t>grade3 = input3.nextInt(); // if the entry isn't valid, an exception is generated</a:t>
            </a:r>
          </a:p>
          <a:p>
            <a:pPr lvl="2"/>
            <a:r>
              <a:rPr lang="en-US" sz="1400" dirty="0"/>
              <a:t>// if we make it to this line of code, we know an integer was entered!</a:t>
            </a:r>
          </a:p>
          <a:p>
            <a:pPr lvl="2"/>
            <a:r>
              <a:rPr lang="en-US" sz="1400" dirty="0"/>
              <a:t>// set the sentinel to let us out of the loop</a:t>
            </a:r>
          </a:p>
          <a:p>
            <a:pPr lvl="2"/>
            <a:r>
              <a:rPr lang="en-US" sz="1400" dirty="0" err="1"/>
              <a:t>keepGoing</a:t>
            </a:r>
            <a:r>
              <a:rPr lang="en-US" sz="1400" dirty="0"/>
              <a:t> = false;</a:t>
            </a:r>
          </a:p>
          <a:p>
            <a:pPr lvl="1"/>
            <a:r>
              <a:rPr lang="en-US" sz="1400" dirty="0"/>
              <a:t>} catch (Exception e) {</a:t>
            </a:r>
          </a:p>
          <a:p>
            <a:pPr lvl="2"/>
            <a:r>
              <a:rPr lang="en-US" sz="1400" dirty="0" err="1"/>
              <a:t>System.out.println</a:t>
            </a:r>
            <a:r>
              <a:rPr lang="en-US" sz="1400" dirty="0"/>
              <a:t>("I said enter a number!");</a:t>
            </a:r>
          </a:p>
          <a:p>
            <a:pPr lvl="2"/>
            <a:r>
              <a:rPr lang="en-US" sz="1400" dirty="0"/>
              <a:t>input3.nextLine(); // clears the bad entry from the Scanner's buffer</a:t>
            </a:r>
          </a:p>
          <a:p>
            <a:pPr lvl="1"/>
            <a:r>
              <a:rPr lang="en-US" sz="1400" dirty="0"/>
              <a:t>} // end catch</a:t>
            </a:r>
          </a:p>
          <a:p>
            <a:r>
              <a:rPr lang="en-US" sz="1400" dirty="0"/>
              <a:t>} // end while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("You entered the number: " + grade3);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62600" y="514350"/>
            <a:ext cx="2971800" cy="11430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the loop must be around the exception handling, otherwise an exception will exit the loop!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CC67B-DA98-43B2-AFFD-1DDE15833A04}"/>
              </a:ext>
            </a:extLst>
          </p:cNvPr>
          <p:cNvSpPr/>
          <p:nvPr/>
        </p:nvSpPr>
        <p:spPr>
          <a:xfrm>
            <a:off x="5048865" y="3105150"/>
            <a:ext cx="3657600" cy="533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forget about scope as we’re creating many different code blocks!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5E62E5-8DF8-4667-AD05-3F676660A8FC}"/>
              </a:ext>
            </a:extLst>
          </p:cNvPr>
          <p:cNvSpPr/>
          <p:nvPr/>
        </p:nvSpPr>
        <p:spPr>
          <a:xfrm>
            <a:off x="1447800" y="3867150"/>
            <a:ext cx="5486400" cy="3048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82A7FC-2373-4598-95B3-0268B6D3F011}"/>
              </a:ext>
            </a:extLst>
          </p:cNvPr>
          <p:cNvSpPr/>
          <p:nvPr/>
        </p:nvSpPr>
        <p:spPr>
          <a:xfrm>
            <a:off x="5905500" y="4228326"/>
            <a:ext cx="2667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Forgetting this line will create an infinite loop of exceptions!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Are try and catch the only code blocks associated with exception handling?</a:t>
            </a:r>
          </a:p>
          <a:p>
            <a:r>
              <a:rPr lang="en-US" dirty="0"/>
              <a:t>Often used to “clean up”</a:t>
            </a:r>
          </a:p>
          <a:p>
            <a:pPr lvl="1"/>
            <a:r>
              <a:rPr lang="en-US" dirty="0"/>
              <a:t>Close connections to databases, files, network resources, etc.</a:t>
            </a:r>
          </a:p>
          <a:p>
            <a:r>
              <a:rPr lang="en-US" dirty="0"/>
              <a:t>Are finally blocks required?</a:t>
            </a:r>
          </a:p>
          <a:p>
            <a:r>
              <a:rPr lang="en-US" dirty="0"/>
              <a:t>When are they executed?</a:t>
            </a:r>
          </a:p>
          <a:p>
            <a:r>
              <a:rPr lang="en-US" dirty="0"/>
              <a:t>Will the finally block always execute?</a:t>
            </a:r>
          </a:p>
          <a:p>
            <a:pPr lvl="1"/>
            <a:r>
              <a:rPr lang="en-US" dirty="0"/>
              <a:t>Even if an exception occurred?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F1C12-15E2-4996-8841-2D048D56DDC5}"/>
              </a:ext>
            </a:extLst>
          </p:cNvPr>
          <p:cNvSpPr txBox="1"/>
          <p:nvPr/>
        </p:nvSpPr>
        <p:spPr>
          <a:xfrm>
            <a:off x="631723" y="837664"/>
            <a:ext cx="6781800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boolean</a:t>
            </a:r>
            <a:r>
              <a:rPr lang="en-US" sz="1200" dirty="0"/>
              <a:t> keepGoing2 = true;</a:t>
            </a:r>
          </a:p>
          <a:p>
            <a:r>
              <a:rPr lang="en-US" sz="1200" dirty="0"/>
              <a:t>// define input4 and grade4 here due to scope!</a:t>
            </a:r>
          </a:p>
          <a:p>
            <a:r>
              <a:rPr lang="en-US" sz="1200" dirty="0"/>
              <a:t>Scanner input4 = new Scanner(System.in);</a:t>
            </a:r>
          </a:p>
          <a:p>
            <a:r>
              <a:rPr lang="en-US" sz="1200" dirty="0"/>
              <a:t>int grade4 = 0;</a:t>
            </a:r>
          </a:p>
          <a:p>
            <a:r>
              <a:rPr lang="en-US" sz="1200" dirty="0"/>
              <a:t>while (keepGoing2) {</a:t>
            </a:r>
          </a:p>
          <a:p>
            <a:pPr lvl="1"/>
            <a:r>
              <a:rPr lang="en-US" sz="1200" dirty="0"/>
              <a:t>try {</a:t>
            </a:r>
          </a:p>
          <a:p>
            <a:pPr lvl="2"/>
            <a:r>
              <a:rPr lang="en-US" sz="1200" dirty="0" err="1"/>
              <a:t>System.out.println</a:t>
            </a:r>
            <a:r>
              <a:rPr lang="en-US" sz="1200" dirty="0"/>
              <a:t>("Please enter a number: ");</a:t>
            </a:r>
          </a:p>
          <a:p>
            <a:pPr lvl="2"/>
            <a:r>
              <a:rPr lang="en-US" sz="1200" dirty="0"/>
              <a:t>grade4 = input4.nextInt(); // if the entry isn't valid, an exception is generated</a:t>
            </a:r>
          </a:p>
          <a:p>
            <a:pPr lvl="2"/>
            <a:r>
              <a:rPr lang="en-US" sz="1200" dirty="0"/>
              <a:t>// if we make it to this line of code, we know an integer was entered!</a:t>
            </a:r>
          </a:p>
          <a:p>
            <a:pPr lvl="2"/>
            <a:r>
              <a:rPr lang="en-US" sz="1200" dirty="0"/>
              <a:t>// set the sentinel to let us out of the loop</a:t>
            </a:r>
          </a:p>
          <a:p>
            <a:pPr lvl="2"/>
            <a:r>
              <a:rPr lang="en-US" sz="1200" dirty="0"/>
              <a:t>keepGoing2 = false;</a:t>
            </a:r>
          </a:p>
          <a:p>
            <a:pPr lvl="1"/>
            <a:r>
              <a:rPr lang="en-US" sz="1200" dirty="0"/>
              <a:t>} catch (Exception e) {</a:t>
            </a:r>
          </a:p>
          <a:p>
            <a:pPr lvl="2"/>
            <a:r>
              <a:rPr lang="en-US" sz="1200" dirty="0" err="1"/>
              <a:t>System.out.println</a:t>
            </a:r>
            <a:r>
              <a:rPr lang="en-US" sz="1200" dirty="0"/>
              <a:t>("I said enter a number!");</a:t>
            </a:r>
          </a:p>
          <a:p>
            <a:pPr lvl="2"/>
            <a:r>
              <a:rPr lang="en-US" sz="1200" dirty="0"/>
              <a:t>input4.nextLine(); // clears the bad entry from the Scanner's buffer</a:t>
            </a:r>
          </a:p>
          <a:p>
            <a:pPr lvl="1"/>
            <a:r>
              <a:rPr lang="en-US" sz="1200" dirty="0"/>
              <a:t>} finally {</a:t>
            </a:r>
          </a:p>
          <a:p>
            <a:pPr lvl="2"/>
            <a:r>
              <a:rPr lang="en-US" sz="1200" dirty="0" err="1"/>
              <a:t>System.out.println</a:t>
            </a:r>
            <a:r>
              <a:rPr lang="en-US" sz="1200" dirty="0"/>
              <a:t>("In the finally block!");</a:t>
            </a:r>
          </a:p>
          <a:p>
            <a:pPr lvl="1"/>
            <a:r>
              <a:rPr lang="en-US" sz="1200" dirty="0"/>
              <a:t>} // end finally</a:t>
            </a:r>
          </a:p>
          <a:p>
            <a:r>
              <a:rPr lang="en-US" sz="1200" dirty="0"/>
              <a:t>} // end while</a:t>
            </a:r>
          </a:p>
          <a:p>
            <a:r>
              <a:rPr lang="en-US" sz="1200" dirty="0" err="1"/>
              <a:t>System.out.println</a:t>
            </a:r>
            <a:r>
              <a:rPr lang="en-US" sz="1200" dirty="0"/>
              <a:t>("You entered the number: " + grade4);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C32E1-7DC0-40C9-A6B0-C70AE6C5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56" y="2771775"/>
            <a:ext cx="2409979" cy="158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6366387" y="1694914"/>
            <a:ext cx="2145890" cy="2459792"/>
            <a:chOff x="6366387" y="1694914"/>
            <a:chExt cx="2145890" cy="2459792"/>
          </a:xfrm>
        </p:grpSpPr>
        <p:sp>
          <p:nvSpPr>
            <p:cNvPr id="6" name="Rounded Rectangle 5"/>
            <p:cNvSpPr/>
            <p:nvPr/>
          </p:nvSpPr>
          <p:spPr>
            <a:xfrm>
              <a:off x="6696728" y="1694914"/>
              <a:ext cx="1782635" cy="95699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Note: the finally block executed twice!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366387" y="3323303"/>
              <a:ext cx="2145890" cy="2286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366387" y="3926106"/>
              <a:ext cx="2145890" cy="2286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76850" cy="2285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the other name this is known as?</a:t>
            </a:r>
          </a:p>
          <a:p>
            <a:r>
              <a:rPr lang="en-US" dirty="0"/>
              <a:t>What are checked exceptions used for?</a:t>
            </a:r>
          </a:p>
          <a:p>
            <a:r>
              <a:rPr lang="en-US" dirty="0"/>
              <a:t>Why would a programmer use checked exceptions?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3486150"/>
            <a:ext cx="3733800" cy="123467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error you receive if you attempt to invoke a method that requires checked exceptions without exception handling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925" y="1498402"/>
            <a:ext cx="295275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B2BE1B-AA9C-4EB4-9DAA-E682B94B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46227"/>
            <a:ext cx="2314575" cy="118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374691" cy="3394472"/>
          </a:xfrm>
        </p:spPr>
        <p:txBody>
          <a:bodyPr>
            <a:normAutofit/>
          </a:bodyPr>
          <a:lstStyle/>
          <a:p>
            <a:r>
              <a:rPr lang="en-US" dirty="0"/>
              <a:t>Exceptions are objects</a:t>
            </a:r>
          </a:p>
          <a:p>
            <a:pPr lvl="1"/>
            <a:r>
              <a:rPr lang="en-US" dirty="0"/>
              <a:t>All objects have what?</a:t>
            </a:r>
          </a:p>
          <a:p>
            <a:r>
              <a:rPr lang="en-US" dirty="0"/>
              <a:t>We can create our own exception types</a:t>
            </a:r>
          </a:p>
          <a:p>
            <a:pPr lvl="1"/>
            <a:r>
              <a:rPr lang="en-US" dirty="0"/>
              <a:t>Exceptions inherit from the class Exception</a:t>
            </a:r>
          </a:p>
        </p:txBody>
      </p:sp>
      <p:sp>
        <p:nvSpPr>
          <p:cNvPr id="10242" name="AutoShape 2" descr="Partial class hierarchy for Throwable objects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 descr="Partial class hierarchy for Throwable objects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1C17C5-1FF2-434F-8341-C7B5D7DFB809}"/>
              </a:ext>
            </a:extLst>
          </p:cNvPr>
          <p:cNvGrpSpPr/>
          <p:nvPr/>
        </p:nvGrpSpPr>
        <p:grpSpPr>
          <a:xfrm>
            <a:off x="4831891" y="1504950"/>
            <a:ext cx="3626309" cy="2969283"/>
            <a:chOff x="4831891" y="1123950"/>
            <a:chExt cx="4312109" cy="3350283"/>
          </a:xfrm>
        </p:grpSpPr>
        <p:grpSp>
          <p:nvGrpSpPr>
            <p:cNvPr id="8" name="Group 7"/>
            <p:cNvGrpSpPr/>
            <p:nvPr/>
          </p:nvGrpSpPr>
          <p:grpSpPr>
            <a:xfrm>
              <a:off x="4831891" y="1123950"/>
              <a:ext cx="4312109" cy="2667000"/>
              <a:chOff x="4831891" y="1123950"/>
              <a:chExt cx="4312109" cy="2667000"/>
            </a:xfrm>
          </p:grpSpPr>
          <p:pic>
            <p:nvPicPr>
              <p:cNvPr id="10245" name="Picture 5" descr="C:\Users\Jeff\Desktop\exception-hierarchy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31891" y="1123950"/>
                <a:ext cx="4312109" cy="2667000"/>
              </a:xfrm>
              <a:prstGeom prst="rect">
                <a:avLst/>
              </a:prstGeom>
              <a:noFill/>
            </p:spPr>
          </p:pic>
          <p:sp>
            <p:nvSpPr>
              <p:cNvPr id="7" name="Rounded Rectangle 6"/>
              <p:cNvSpPr/>
              <p:nvPr/>
            </p:nvSpPr>
            <p:spPr>
              <a:xfrm>
                <a:off x="6858000" y="1209928"/>
                <a:ext cx="2286000" cy="209606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Eck, D. (2015) Section 8.3.1</a:t>
                </a:r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FA97ACA-BB66-4DFF-BB1F-7B6159C4C234}"/>
                </a:ext>
              </a:extLst>
            </p:cNvPr>
            <p:cNvSpPr/>
            <p:nvPr/>
          </p:nvSpPr>
          <p:spPr>
            <a:xfrm>
              <a:off x="5959245" y="3876927"/>
              <a:ext cx="2097426" cy="597306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Text shows similar chart on p.549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B220A9-96A1-45AE-8AEE-7CEF8749FF7F}"/>
              </a:ext>
            </a:extLst>
          </p:cNvPr>
          <p:cNvSpPr txBox="1"/>
          <p:nvPr/>
        </p:nvSpPr>
        <p:spPr>
          <a:xfrm>
            <a:off x="3886200" y="1019950"/>
            <a:ext cx="4800600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public static int </a:t>
            </a:r>
            <a:r>
              <a:rPr lang="en-US" sz="1400" dirty="0" err="1"/>
              <a:t>doCalculation</a:t>
            </a:r>
            <a:r>
              <a:rPr lang="en-US" sz="1400" dirty="0"/>
              <a:t>(int a, int b) throws </a:t>
            </a:r>
            <a:r>
              <a:rPr lang="en-US" sz="1400" dirty="0" err="1"/>
              <a:t>RangeCheck</a:t>
            </a:r>
            <a:r>
              <a:rPr lang="en-US" sz="1400" dirty="0"/>
              <a:t> {</a:t>
            </a:r>
          </a:p>
          <a:p>
            <a:pPr lvl="1"/>
            <a:r>
              <a:rPr lang="en-US" sz="1400" dirty="0"/>
              <a:t>if (a &lt; 0 || b &lt; 0) {</a:t>
            </a:r>
          </a:p>
          <a:p>
            <a:pPr lvl="2"/>
            <a:r>
              <a:rPr lang="en-US" sz="1400" dirty="0"/>
              <a:t>throw new </a:t>
            </a:r>
            <a:r>
              <a:rPr lang="en-US" sz="1400" dirty="0" err="1"/>
              <a:t>RangeCheck</a:t>
            </a:r>
            <a:r>
              <a:rPr lang="en-US" sz="1400" dirty="0"/>
              <a:t>("Arguments must be greater than zero!");</a:t>
            </a:r>
          </a:p>
          <a:p>
            <a:pPr lvl="1"/>
            <a:r>
              <a:rPr lang="en-US" sz="1400" dirty="0"/>
              <a:t>} // end if</a:t>
            </a:r>
          </a:p>
          <a:p>
            <a:pPr lvl="1"/>
            <a:r>
              <a:rPr lang="en-US" sz="1400" dirty="0"/>
              <a:t>return a/b;</a:t>
            </a:r>
          </a:p>
          <a:p>
            <a:r>
              <a:rPr lang="en-US" sz="1400" dirty="0"/>
              <a:t>} // end </a:t>
            </a:r>
            <a:r>
              <a:rPr lang="en-US" sz="1400" dirty="0" err="1"/>
              <a:t>doCalculation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lvl="1"/>
            <a:r>
              <a:rPr lang="en-US" sz="1400" dirty="0"/>
              <a:t>try {</a:t>
            </a:r>
          </a:p>
          <a:p>
            <a:pPr lvl="2"/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doCalculation</a:t>
            </a:r>
            <a:r>
              <a:rPr lang="en-US" sz="1400" dirty="0"/>
              <a:t>(15, 5));</a:t>
            </a:r>
          </a:p>
          <a:p>
            <a:pPr lvl="1"/>
            <a:r>
              <a:rPr lang="en-US" sz="1400" dirty="0"/>
              <a:t>} catch (</a:t>
            </a:r>
            <a:r>
              <a:rPr lang="en-US" sz="1400" dirty="0" err="1"/>
              <a:t>RangeCheck</a:t>
            </a:r>
            <a:r>
              <a:rPr lang="en-US" sz="1400" dirty="0"/>
              <a:t> e) {</a:t>
            </a:r>
          </a:p>
          <a:p>
            <a:pPr lvl="2"/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e.getMessage</a:t>
            </a:r>
            <a:r>
              <a:rPr lang="en-US" sz="1400" dirty="0"/>
              <a:t>());</a:t>
            </a:r>
          </a:p>
          <a:p>
            <a:pPr lvl="1"/>
            <a:r>
              <a:rPr lang="en-US" sz="1400" dirty="0"/>
              <a:t>} // end catch</a:t>
            </a:r>
          </a:p>
          <a:p>
            <a:pPr lvl="1"/>
            <a:r>
              <a:rPr lang="en-US" sz="1400" dirty="0" err="1"/>
              <a:t>System.out.println</a:t>
            </a:r>
            <a:r>
              <a:rPr lang="en-US" sz="1400" dirty="0"/>
              <a:t>("All is operating normally.");</a:t>
            </a:r>
          </a:p>
          <a:p>
            <a:r>
              <a:rPr lang="en-US" sz="1400" dirty="0"/>
              <a:t>} // end main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68630" y="1063229"/>
            <a:ext cx="7989570" cy="2678936"/>
            <a:chOff x="392430" y="1101330"/>
            <a:chExt cx="7989570" cy="2678936"/>
          </a:xfrm>
        </p:grpSpPr>
        <p:sp>
          <p:nvSpPr>
            <p:cNvPr id="6" name="Rounded Rectangle 5"/>
            <p:cNvSpPr/>
            <p:nvPr/>
          </p:nvSpPr>
          <p:spPr>
            <a:xfrm>
              <a:off x="392430" y="2827766"/>
              <a:ext cx="3225800" cy="9525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This is how we define our own exception type and declare that users of our method </a:t>
              </a:r>
              <a:r>
                <a:rPr lang="en-US" sz="1600" b="1" i="1" dirty="0"/>
                <a:t>MUST</a:t>
              </a:r>
              <a:r>
                <a:rPr lang="en-US" sz="1600" dirty="0"/>
                <a:t> check for our custom exception type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858000" y="1101330"/>
              <a:ext cx="1524000" cy="2286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5F64B00-E95B-4E97-97EC-C8ED870D6F80}"/>
              </a:ext>
            </a:extLst>
          </p:cNvPr>
          <p:cNvSpPr txBox="1"/>
          <p:nvPr/>
        </p:nvSpPr>
        <p:spPr>
          <a:xfrm>
            <a:off x="340360" y="1019950"/>
            <a:ext cx="3482340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package class18;</a:t>
            </a:r>
          </a:p>
          <a:p>
            <a:endParaRPr lang="en-US"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RangeCheck</a:t>
            </a:r>
            <a:r>
              <a:rPr lang="en-US" sz="1400" dirty="0"/>
              <a:t> extends Exception {</a:t>
            </a:r>
          </a:p>
          <a:p>
            <a:pPr lvl="1"/>
            <a:r>
              <a:rPr lang="en-US" sz="1400" dirty="0"/>
              <a:t>public </a:t>
            </a:r>
            <a:r>
              <a:rPr lang="en-US" sz="1400" dirty="0" err="1"/>
              <a:t>RangeCheck</a:t>
            </a:r>
            <a:r>
              <a:rPr lang="en-US" sz="1400" dirty="0"/>
              <a:t>(String </a:t>
            </a:r>
            <a:r>
              <a:rPr lang="en-US" sz="1400" dirty="0" err="1"/>
              <a:t>inc</a:t>
            </a:r>
            <a:r>
              <a:rPr lang="en-US" sz="1400" dirty="0"/>
              <a:t>) {</a:t>
            </a:r>
          </a:p>
          <a:p>
            <a:pPr lvl="2"/>
            <a:r>
              <a:rPr lang="en-US" sz="1400" dirty="0"/>
              <a:t>super(</a:t>
            </a:r>
            <a:r>
              <a:rPr lang="en-US" sz="1400" dirty="0" err="1"/>
              <a:t>inc</a:t>
            </a:r>
            <a:r>
              <a:rPr lang="en-US" sz="1400" dirty="0"/>
              <a:t>);</a:t>
            </a:r>
          </a:p>
          <a:p>
            <a:pPr lvl="1"/>
            <a:r>
              <a:rPr lang="en-US" sz="1400" dirty="0"/>
              <a:t>} // end </a:t>
            </a:r>
            <a:r>
              <a:rPr lang="en-US" sz="1400" dirty="0" err="1"/>
              <a:t>ctor</a:t>
            </a:r>
            <a:endParaRPr lang="en-US" sz="1400" dirty="0"/>
          </a:p>
          <a:p>
            <a:r>
              <a:rPr lang="en-US" sz="1400" dirty="0"/>
              <a:t>} // end </a:t>
            </a:r>
            <a:r>
              <a:rPr lang="en-US" sz="1400" dirty="0" err="1"/>
              <a:t>RangeCheck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944848-B01F-4D95-91AC-E7A35781D734}"/>
              </a:ext>
            </a:extLst>
          </p:cNvPr>
          <p:cNvSpPr/>
          <p:nvPr/>
        </p:nvSpPr>
        <p:spPr>
          <a:xfrm>
            <a:off x="457200" y="3790950"/>
            <a:ext cx="3237230" cy="9179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this fix all possible problems? What happens if we change “5” to “0”?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 blocks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28700" y="3869122"/>
            <a:ext cx="7086600" cy="607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order you specify the “catch” blocks is the order Java will follow, first match </a:t>
            </a:r>
            <a:r>
              <a:rPr lang="en-US" dirty="0" smtClean="0"/>
              <a:t>wins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84031" y="1952428"/>
            <a:ext cx="2400300" cy="8631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would happen if we moved Exception to be first in the list?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3435D-523A-451C-AC91-E639F9500F23}"/>
              </a:ext>
            </a:extLst>
          </p:cNvPr>
          <p:cNvSpPr txBox="1"/>
          <p:nvPr/>
        </p:nvSpPr>
        <p:spPr>
          <a:xfrm>
            <a:off x="609600" y="1192769"/>
            <a:ext cx="4572000" cy="2616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try {</a:t>
            </a:r>
          </a:p>
          <a:p>
            <a:pPr lvl="1"/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doCalculation</a:t>
            </a:r>
            <a:r>
              <a:rPr lang="en-US" sz="1600" dirty="0"/>
              <a:t>(15, -5));</a:t>
            </a:r>
          </a:p>
          <a:p>
            <a:r>
              <a:rPr lang="en-US" sz="1600" dirty="0"/>
              <a:t>} catch (</a:t>
            </a:r>
            <a:r>
              <a:rPr lang="en-US" sz="1600" dirty="0" err="1"/>
              <a:t>RangeCheck</a:t>
            </a:r>
            <a:r>
              <a:rPr lang="en-US" sz="1600" dirty="0"/>
              <a:t> e) {</a:t>
            </a:r>
          </a:p>
          <a:p>
            <a:pPr lvl="1"/>
            <a:r>
              <a:rPr lang="en-US" sz="1600" dirty="0" err="1"/>
              <a:t>System.out.println</a:t>
            </a:r>
            <a:r>
              <a:rPr lang="en-US" sz="1600" dirty="0"/>
              <a:t>("Oops." + </a:t>
            </a:r>
            <a:r>
              <a:rPr lang="en-US" sz="1600" dirty="0" err="1"/>
              <a:t>e.getMessage</a:t>
            </a:r>
            <a:r>
              <a:rPr lang="en-US" sz="1600" dirty="0"/>
              <a:t>());</a:t>
            </a:r>
          </a:p>
          <a:p>
            <a:r>
              <a:rPr lang="en-US" sz="1600" dirty="0"/>
              <a:t>} catch (</a:t>
            </a:r>
            <a:r>
              <a:rPr lang="en-US" sz="1600" dirty="0" err="1"/>
              <a:t>ArithmeticException</a:t>
            </a:r>
            <a:r>
              <a:rPr lang="en-US" sz="1600" dirty="0"/>
              <a:t> e) {</a:t>
            </a:r>
          </a:p>
          <a:p>
            <a:pPr lvl="1"/>
            <a:r>
              <a:rPr lang="en-US" sz="1600" dirty="0" err="1"/>
              <a:t>System.out.println</a:t>
            </a:r>
            <a:r>
              <a:rPr lang="en-US" sz="1600" dirty="0"/>
              <a:t>("Oops." + </a:t>
            </a:r>
            <a:r>
              <a:rPr lang="en-US" sz="1600" dirty="0" err="1"/>
              <a:t>e.getMessage</a:t>
            </a:r>
            <a:r>
              <a:rPr lang="en-US" sz="1600" dirty="0"/>
              <a:t>());</a:t>
            </a:r>
          </a:p>
          <a:p>
            <a:r>
              <a:rPr lang="en-US" sz="1600" dirty="0"/>
              <a:t>} catch (Exception e) {</a:t>
            </a:r>
          </a:p>
          <a:p>
            <a:pPr lvl="1"/>
            <a:r>
              <a:rPr lang="en-US" sz="1600" dirty="0" err="1"/>
              <a:t>System.out.println</a:t>
            </a:r>
            <a:r>
              <a:rPr lang="en-US" sz="1600" dirty="0"/>
              <a:t>("Oops." + </a:t>
            </a:r>
            <a:r>
              <a:rPr lang="en-US" sz="1600" dirty="0" err="1"/>
              <a:t>e.getMessage</a:t>
            </a:r>
            <a:r>
              <a:rPr lang="en-US" sz="1600" dirty="0"/>
              <a:t>());</a:t>
            </a:r>
          </a:p>
          <a:p>
            <a:r>
              <a:rPr lang="en-US" sz="1600" dirty="0"/>
              <a:t>} // end catch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("All is operating normally.");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D6D2D-7CD2-4B70-A636-30B2CAAE9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039614"/>
            <a:ext cx="3967163" cy="852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Here are some common sources of programmatic errors:</a:t>
            </a:r>
          </a:p>
          <a:p>
            <a:pPr lvl="1"/>
            <a:r>
              <a:rPr lang="en-US" dirty="0"/>
              <a:t>Weak data typing and variable declarations</a:t>
            </a:r>
          </a:p>
          <a:p>
            <a:pPr lvl="1"/>
            <a:r>
              <a:rPr lang="en-US" dirty="0"/>
              <a:t>Array indexes (buffer overflows in unchecked languages)</a:t>
            </a:r>
          </a:p>
          <a:p>
            <a:pPr lvl="1"/>
            <a:r>
              <a:rPr lang="en-US" dirty="0"/>
              <a:t>Pointers</a:t>
            </a:r>
          </a:p>
          <a:p>
            <a:pPr lvl="1"/>
            <a:r>
              <a:rPr lang="en-US" dirty="0"/>
              <a:t>Memory leaks</a:t>
            </a:r>
          </a:p>
          <a:p>
            <a:pPr lvl="1"/>
            <a:r>
              <a:rPr lang="en-US" dirty="0"/>
              <a:t>Which ones does Java inherently protect us against?</a:t>
            </a:r>
          </a:p>
          <a:p>
            <a:pPr lvl="2"/>
            <a:r>
              <a:rPr lang="en-US" dirty="0"/>
              <a:t>Java is a strongly typed language, array index are checked for validity, pointers are not directly </a:t>
            </a:r>
            <a:r>
              <a:rPr lang="en-US" dirty="0" err="1"/>
              <a:t>manipulable</a:t>
            </a:r>
            <a:r>
              <a:rPr lang="en-US" dirty="0"/>
              <a:t>, Java has garbage collection</a:t>
            </a:r>
          </a:p>
          <a:p>
            <a:r>
              <a:rPr lang="en-US" dirty="0"/>
              <a:t>Does this mean Java programs are inherently robust and never fail?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correctness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029200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Note: these are not Java problems</a:t>
            </a:r>
          </a:p>
          <a:p>
            <a:pPr lvl="1"/>
            <a:r>
              <a:rPr lang="en-US" dirty="0"/>
              <a:t>These occur with all languages!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Numeric computations:</a:t>
            </a:r>
          </a:p>
          <a:p>
            <a:pPr lvl="1"/>
            <a:r>
              <a:rPr lang="en-US" dirty="0"/>
              <a:t>Integer overflow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BigInteger</a:t>
            </a:r>
            <a:r>
              <a:rPr lang="en-US" dirty="0"/>
              <a:t> to fix</a:t>
            </a:r>
          </a:p>
          <a:p>
            <a:pPr lvl="1"/>
            <a:r>
              <a:rPr lang="en-US" dirty="0"/>
              <a:t>Float rounding error</a:t>
            </a:r>
          </a:p>
          <a:p>
            <a:pPr lvl="2"/>
            <a:r>
              <a:rPr lang="en-US" dirty="0"/>
              <a:t>Use double to fix</a:t>
            </a:r>
          </a:p>
          <a:p>
            <a:pPr lvl="1"/>
            <a:r>
              <a:rPr lang="en-US" dirty="0"/>
              <a:t>Double imprecision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BigDecimal</a:t>
            </a:r>
            <a:r>
              <a:rPr lang="en-US" dirty="0"/>
              <a:t> to fix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F8199-4110-4C42-8221-B0CC0459C07F}"/>
              </a:ext>
            </a:extLst>
          </p:cNvPr>
          <p:cNvSpPr txBox="1"/>
          <p:nvPr/>
        </p:nvSpPr>
        <p:spPr>
          <a:xfrm>
            <a:off x="5486400" y="1835558"/>
            <a:ext cx="304800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int a = 2000000000;</a:t>
            </a:r>
          </a:p>
          <a:p>
            <a:r>
              <a:rPr lang="en-US" sz="1200" dirty="0"/>
              <a:t>int b = 2000000000;</a:t>
            </a:r>
          </a:p>
          <a:p>
            <a:r>
              <a:rPr lang="en-US" sz="1200" dirty="0" err="1"/>
              <a:t>System.out.println</a:t>
            </a:r>
            <a:r>
              <a:rPr lang="en-US" sz="1200" dirty="0"/>
              <a:t>("a + b = " + (</a:t>
            </a:r>
            <a:r>
              <a:rPr lang="en-US" sz="1200" dirty="0" err="1"/>
              <a:t>a+b</a:t>
            </a:r>
            <a:r>
              <a:rPr lang="en-US" sz="1200" dirty="0"/>
              <a:t>));</a:t>
            </a:r>
          </a:p>
          <a:p>
            <a:endParaRPr lang="en-US" sz="1200" dirty="0"/>
          </a:p>
          <a:p>
            <a:r>
              <a:rPr lang="en-US" sz="1200" dirty="0"/>
              <a:t>float a1 = 1234567.12f;</a:t>
            </a:r>
          </a:p>
          <a:p>
            <a:r>
              <a:rPr lang="en-US" sz="1200" dirty="0"/>
              <a:t>float b1 = 7654321.65f;</a:t>
            </a:r>
          </a:p>
          <a:p>
            <a:r>
              <a:rPr lang="en-US" sz="1200" dirty="0" err="1"/>
              <a:t>System.out.println</a:t>
            </a:r>
            <a:r>
              <a:rPr lang="en-US" sz="1200" dirty="0"/>
              <a:t>("a1 + b1 = " + (a1+b1));</a:t>
            </a:r>
          </a:p>
          <a:p>
            <a:endParaRPr lang="en-US" sz="1200" dirty="0"/>
          </a:p>
          <a:p>
            <a:r>
              <a:rPr lang="en-US" sz="1200" dirty="0"/>
              <a:t>double a2 = 1.0;</a:t>
            </a:r>
          </a:p>
          <a:p>
            <a:r>
              <a:rPr lang="en-US" sz="1200" dirty="0"/>
              <a:t>double b2 = 1.1;</a:t>
            </a:r>
          </a:p>
          <a:p>
            <a:r>
              <a:rPr lang="en-US" sz="1200" dirty="0" err="1"/>
              <a:t>System.out.println</a:t>
            </a:r>
            <a:r>
              <a:rPr lang="en-US" sz="1200" dirty="0"/>
              <a:t>("a2 - b2 = " + (a2-b2));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00769B-8439-4D24-B7E4-E5FC63D8632D}"/>
              </a:ext>
            </a:extLst>
          </p:cNvPr>
          <p:cNvSpPr/>
          <p:nvPr/>
        </p:nvSpPr>
        <p:spPr>
          <a:xfrm>
            <a:off x="5676900" y="4061223"/>
            <a:ext cx="2667000" cy="533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these exceptions?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ACD5-5917-4314-A139-E86F43B9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correctness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0A86-48FF-4DFD-B423-6FC9D5E13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1054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 proper data types</a:t>
            </a:r>
          </a:p>
          <a:p>
            <a:pPr lvl="1"/>
            <a:r>
              <a:rPr lang="en-US" dirty="0"/>
              <a:t>float and double have subtle differences</a:t>
            </a:r>
          </a:p>
          <a:p>
            <a:pPr lvl="2"/>
            <a:r>
              <a:rPr lang="en-US" dirty="0"/>
              <a:t>Use each appropriately</a:t>
            </a:r>
          </a:p>
          <a:p>
            <a:pPr lvl="1"/>
            <a:r>
              <a:rPr lang="en-US" dirty="0" err="1"/>
              <a:t>BigInteger</a:t>
            </a:r>
            <a:r>
              <a:rPr lang="en-US" dirty="0"/>
              <a:t> &amp; </a:t>
            </a:r>
            <a:r>
              <a:rPr lang="en-US" dirty="0" err="1"/>
              <a:t>BigDecimal</a:t>
            </a:r>
            <a:r>
              <a:rPr lang="en-US" dirty="0"/>
              <a:t> allow for much larger values to be stored</a:t>
            </a:r>
          </a:p>
          <a:p>
            <a:pPr lvl="2"/>
            <a:r>
              <a:rPr lang="en-US" dirty="0" err="1"/>
              <a:t>BigDecimal</a:t>
            </a:r>
            <a:r>
              <a:rPr lang="en-US" dirty="0"/>
              <a:t> also fixes imprecision problem</a:t>
            </a:r>
          </a:p>
          <a:p>
            <a:pPr lvl="3"/>
            <a:r>
              <a:rPr lang="en-US" dirty="0"/>
              <a:t>Very frequently used for currency data!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8D042-D51A-4215-AC09-D91E3C17C019}"/>
              </a:ext>
            </a:extLst>
          </p:cNvPr>
          <p:cNvSpPr txBox="1"/>
          <p:nvPr/>
        </p:nvSpPr>
        <p:spPr>
          <a:xfrm>
            <a:off x="5562600" y="2089473"/>
            <a:ext cx="3048000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BigInteger</a:t>
            </a:r>
            <a:r>
              <a:rPr lang="en-US" sz="1100" dirty="0"/>
              <a:t> a3 = new </a:t>
            </a:r>
            <a:r>
              <a:rPr lang="en-US" sz="1100" dirty="0" err="1"/>
              <a:t>BigInteger</a:t>
            </a:r>
            <a:r>
              <a:rPr lang="en-US" sz="1100" dirty="0"/>
              <a:t>("2000000000");</a:t>
            </a:r>
          </a:p>
          <a:p>
            <a:r>
              <a:rPr lang="en-US" sz="1100" dirty="0" err="1"/>
              <a:t>BigInteger</a:t>
            </a:r>
            <a:r>
              <a:rPr lang="en-US" sz="1100" dirty="0"/>
              <a:t> b3 = new </a:t>
            </a:r>
            <a:r>
              <a:rPr lang="en-US" sz="1100" dirty="0" err="1"/>
              <a:t>BigInteger</a:t>
            </a:r>
            <a:r>
              <a:rPr lang="en-US" sz="1100" dirty="0"/>
              <a:t>("2000000000");</a:t>
            </a:r>
          </a:p>
          <a:p>
            <a:r>
              <a:rPr lang="en-US" sz="1100" dirty="0" err="1"/>
              <a:t>System.out.println</a:t>
            </a:r>
            <a:r>
              <a:rPr lang="en-US" sz="1100" dirty="0"/>
              <a:t>("a3 + b3 = " + a3.add(b3));</a:t>
            </a:r>
          </a:p>
          <a:p>
            <a:r>
              <a:rPr lang="en-US" sz="1100" dirty="0"/>
              <a:t>double a4 = 1234567.12;</a:t>
            </a:r>
          </a:p>
          <a:p>
            <a:r>
              <a:rPr lang="en-US" sz="1100" dirty="0"/>
              <a:t>double b4 = 7654321.65;</a:t>
            </a:r>
          </a:p>
          <a:p>
            <a:r>
              <a:rPr lang="en-US" sz="1100" dirty="0" err="1"/>
              <a:t>System.out.println</a:t>
            </a:r>
            <a:r>
              <a:rPr lang="en-US" sz="1100" dirty="0"/>
              <a:t>("a4 + b4 = " + (a4+b4));</a:t>
            </a:r>
          </a:p>
          <a:p>
            <a:r>
              <a:rPr lang="en-US" sz="1100" dirty="0" err="1"/>
              <a:t>BigDecimal</a:t>
            </a:r>
            <a:r>
              <a:rPr lang="en-US" sz="1100" dirty="0"/>
              <a:t> a5 = new </a:t>
            </a:r>
            <a:r>
              <a:rPr lang="en-US" sz="1100" dirty="0" err="1"/>
              <a:t>BigDecimal</a:t>
            </a:r>
            <a:r>
              <a:rPr lang="en-US" sz="1100" dirty="0"/>
              <a:t>("1.0");</a:t>
            </a:r>
          </a:p>
          <a:p>
            <a:r>
              <a:rPr lang="en-US" sz="1100" dirty="0" err="1"/>
              <a:t>BigDecimal</a:t>
            </a:r>
            <a:r>
              <a:rPr lang="en-US" sz="1100" dirty="0"/>
              <a:t> b5 = new </a:t>
            </a:r>
            <a:r>
              <a:rPr lang="en-US" sz="1100" dirty="0" err="1"/>
              <a:t>BigDecimal</a:t>
            </a:r>
            <a:r>
              <a:rPr lang="en-US" sz="1100" dirty="0"/>
              <a:t>("1.1");</a:t>
            </a:r>
          </a:p>
          <a:p>
            <a:r>
              <a:rPr lang="en-US" sz="1100" dirty="0" err="1"/>
              <a:t>System.out.println</a:t>
            </a:r>
            <a:r>
              <a:rPr lang="en-US" sz="1100" dirty="0"/>
              <a:t>("a5 - b5 = " + a5.subtract(b5));</a:t>
            </a:r>
          </a:p>
        </p:txBody>
      </p:sp>
    </p:spTree>
    <p:extLst>
      <p:ext uri="{BB962C8B-B14F-4D97-AF65-F5344CB8AC3E}">
        <p14:creationId xmlns:p14="http://schemas.microsoft.com/office/powerpoint/2010/main" val="38301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exception handling?</a:t>
            </a:r>
          </a:p>
          <a:p>
            <a:pPr lvl="1"/>
            <a:r>
              <a:rPr lang="en-US" dirty="0"/>
              <a:t>Why is it useful?</a:t>
            </a:r>
          </a:p>
          <a:p>
            <a:pPr lvl="1"/>
            <a:r>
              <a:rPr lang="en-US" dirty="0"/>
              <a:t>Is it required?</a:t>
            </a:r>
          </a:p>
          <a:p>
            <a:pPr lvl="1"/>
            <a:r>
              <a:rPr lang="en-US" dirty="0"/>
              <a:t>Do exceptions always represent a problem?</a:t>
            </a:r>
          </a:p>
          <a:p>
            <a:pPr lvl="1"/>
            <a:r>
              <a:rPr lang="en-US" dirty="0"/>
              <a:t>What is the difference between the words </a:t>
            </a:r>
            <a:r>
              <a:rPr lang="en-US" b="1" i="1" dirty="0"/>
              <a:t>robustness</a:t>
            </a:r>
            <a:r>
              <a:rPr lang="en-US" dirty="0"/>
              <a:t> and </a:t>
            </a:r>
            <a:r>
              <a:rPr lang="en-US" b="1" i="1" dirty="0"/>
              <a:t>correctness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Which does exception handling help us provide?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001000" cy="1447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Some problems aren’t fixable by using different data types</a:t>
            </a:r>
          </a:p>
          <a:p>
            <a:r>
              <a:rPr lang="en-US" dirty="0"/>
              <a:t>Why are these problematic?</a:t>
            </a:r>
          </a:p>
          <a:p>
            <a:pPr lvl="1"/>
            <a:r>
              <a:rPr lang="en-US" dirty="0"/>
              <a:t>How do we fix them?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32B1-83BB-44CB-B0A8-873F4A11B419}"/>
              </a:ext>
            </a:extLst>
          </p:cNvPr>
          <p:cNvSpPr txBox="1"/>
          <p:nvPr/>
        </p:nvSpPr>
        <p:spPr>
          <a:xfrm>
            <a:off x="2667000" y="2952750"/>
            <a:ext cx="3581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("5 / 0 = " + 5/0);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E8924-B554-40AA-8DA5-92EEC8CD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49" y="3442216"/>
            <a:ext cx="5372102" cy="3693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Try/Catch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486400" cy="10667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2 code blocks</a:t>
            </a:r>
          </a:p>
          <a:p>
            <a:pPr lvl="1"/>
            <a:r>
              <a:rPr lang="en-US" dirty="0"/>
              <a:t>One for </a:t>
            </a:r>
            <a:r>
              <a:rPr lang="en-US" b="1" i="1" dirty="0"/>
              <a:t>try this</a:t>
            </a:r>
          </a:p>
          <a:p>
            <a:pPr lvl="1"/>
            <a:r>
              <a:rPr lang="en-US" dirty="0"/>
              <a:t>One for </a:t>
            </a:r>
            <a:r>
              <a:rPr lang="en-US" b="1" i="1" dirty="0"/>
              <a:t>shoot, that didn’t work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19800" y="895350"/>
            <a:ext cx="2819400" cy="1676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Java </a:t>
            </a:r>
            <a:r>
              <a:rPr lang="en-US" sz="1400" b="1" i="1" dirty="0"/>
              <a:t>throws</a:t>
            </a:r>
            <a:r>
              <a:rPr lang="en-US" sz="1400" dirty="0"/>
              <a:t> an exception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An exception is an object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That exception is </a:t>
            </a:r>
            <a:r>
              <a:rPr lang="en-US" sz="1400" b="1" i="1" dirty="0"/>
              <a:t>caught</a:t>
            </a:r>
            <a:r>
              <a:rPr lang="en-US" sz="1400" dirty="0"/>
              <a:t> into a variable named ‘e’ by convention (‘ex’ is frequently used as well)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81200" y="4248150"/>
            <a:ext cx="5181600" cy="4572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what? What is so great about exception handling?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5440-48A1-4EFE-AD2A-CF2328DC117E}"/>
              </a:ext>
            </a:extLst>
          </p:cNvPr>
          <p:cNvSpPr txBox="1"/>
          <p:nvPr/>
        </p:nvSpPr>
        <p:spPr>
          <a:xfrm>
            <a:off x="1638300" y="2600912"/>
            <a:ext cx="58674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try {</a:t>
            </a:r>
          </a:p>
          <a:p>
            <a:pPr lvl="1"/>
            <a:r>
              <a:rPr lang="en-US" sz="1600" dirty="0" err="1"/>
              <a:t>System.out.println</a:t>
            </a:r>
            <a:r>
              <a:rPr lang="en-US" sz="1600" dirty="0"/>
              <a:t>("5 / 0 = " + 5/0);</a:t>
            </a:r>
          </a:p>
          <a:p>
            <a:r>
              <a:rPr lang="en-US" sz="1600" dirty="0"/>
              <a:t>} catch (Exception e) {</a:t>
            </a:r>
          </a:p>
          <a:p>
            <a:pPr lvl="1"/>
            <a:r>
              <a:rPr lang="en-US" sz="1600" dirty="0" err="1"/>
              <a:t>System.out.println</a:t>
            </a:r>
            <a:r>
              <a:rPr lang="en-US" sz="1600" dirty="0"/>
              <a:t>("oops... this happened: " + </a:t>
            </a:r>
            <a:r>
              <a:rPr lang="en-US" sz="1600" dirty="0" err="1"/>
              <a:t>e.getMessage</a:t>
            </a:r>
            <a:r>
              <a:rPr lang="en-US" sz="1600" dirty="0"/>
              <a:t>());</a:t>
            </a:r>
          </a:p>
          <a:p>
            <a:pPr lvl="1"/>
            <a:r>
              <a:rPr lang="en-US" sz="1600" dirty="0" err="1"/>
              <a:t>e.printStackTrace</a:t>
            </a:r>
            <a:r>
              <a:rPr lang="en-US" sz="1600" dirty="0"/>
              <a:t>();</a:t>
            </a:r>
          </a:p>
          <a:p>
            <a:r>
              <a:rPr lang="en-US" sz="1600" dirty="0"/>
              <a:t>} // end catch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More about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905"/>
            <a:ext cx="8229600" cy="126864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Are exceptions always code or logic problems?</a:t>
            </a:r>
          </a:p>
          <a:p>
            <a:pPr lvl="1"/>
            <a:r>
              <a:rPr lang="en-US" dirty="0"/>
              <a:t>Then what are they?</a:t>
            </a:r>
          </a:p>
          <a:p>
            <a:pPr lvl="2"/>
            <a:r>
              <a:rPr lang="en-US" dirty="0"/>
              <a:t>They are exceptional cases, not what was expected or something out of the norm</a:t>
            </a:r>
          </a:p>
          <a:p>
            <a:r>
              <a:rPr lang="en-US" dirty="0"/>
              <a:t>We can use this to protect against user errors</a:t>
            </a:r>
          </a:p>
          <a:p>
            <a:pPr lvl="1"/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273580"/>
            <a:ext cx="2209800" cy="5713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838200" y="3959380"/>
            <a:ext cx="2895600" cy="4572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happens if we type in a letter instead?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97112-E191-452D-BB2E-CA7884C1D503}"/>
              </a:ext>
            </a:extLst>
          </p:cNvPr>
          <p:cNvSpPr txBox="1"/>
          <p:nvPr/>
        </p:nvSpPr>
        <p:spPr>
          <a:xfrm>
            <a:off x="2381250" y="1034798"/>
            <a:ext cx="43815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System.out.println</a:t>
            </a:r>
            <a:r>
              <a:rPr lang="en-US" sz="1400" dirty="0"/>
              <a:t>("Please enter a number: ");</a:t>
            </a:r>
          </a:p>
          <a:p>
            <a:r>
              <a:rPr lang="en-US" sz="1400" dirty="0"/>
              <a:t>Scanner input = new Scanner(System.in);</a:t>
            </a:r>
          </a:p>
          <a:p>
            <a:r>
              <a:rPr lang="en-US" sz="1400" dirty="0"/>
              <a:t>int grade = </a:t>
            </a:r>
            <a:r>
              <a:rPr lang="en-US" sz="1400" dirty="0" err="1"/>
              <a:t>input.nextInt</a:t>
            </a:r>
            <a:r>
              <a:rPr lang="en-US" sz="1400" dirty="0"/>
              <a:t>();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("You entered the number: " + grade);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20FC4-D445-40A2-9C69-9B4CD3516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154596"/>
            <a:ext cx="3367088" cy="11170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simplistic fix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81800" y="1439912"/>
            <a:ext cx="2057400" cy="1676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kept the program from crashing, but what is the problem?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49980" y="3496805"/>
            <a:ext cx="5181600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we have a way to make a section of code execute again and again and again until we tell it to stop?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7F8C3-511C-4A52-BCA8-05D51013DBAC}"/>
              </a:ext>
            </a:extLst>
          </p:cNvPr>
          <p:cNvSpPr txBox="1"/>
          <p:nvPr/>
        </p:nvSpPr>
        <p:spPr>
          <a:xfrm>
            <a:off x="457200" y="1123950"/>
            <a:ext cx="615745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try {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("Please enter a number: ");</a:t>
            </a:r>
          </a:p>
          <a:p>
            <a:pPr lvl="1"/>
            <a:r>
              <a:rPr lang="en-US" dirty="0"/>
              <a:t>Scanner input2 = new Scanner(System.in);</a:t>
            </a:r>
          </a:p>
          <a:p>
            <a:pPr lvl="1"/>
            <a:r>
              <a:rPr lang="en-US" dirty="0"/>
              <a:t>int grade2 = input2.nextInt();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("You entered the number: " + grade2);</a:t>
            </a:r>
          </a:p>
          <a:p>
            <a:r>
              <a:rPr lang="en-US" dirty="0"/>
              <a:t>} catch (Exception e) {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("I said enter a number!");</a:t>
            </a:r>
          </a:p>
          <a:p>
            <a:r>
              <a:rPr lang="en-US" dirty="0"/>
              <a:t>} // end catch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ED125-09AF-491E-BAEB-A9744F455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3608723"/>
            <a:ext cx="2254900" cy="690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1379</Words>
  <Application>Microsoft Office PowerPoint</Application>
  <PresentationFormat>On-screen Show (16:9)</PresentationFormat>
  <Paragraphs>210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Robust &amp; correct programming</vt:lpstr>
      <vt:lpstr>Common error sources</vt:lpstr>
      <vt:lpstr>Common correctness problems</vt:lpstr>
      <vt:lpstr>Simple correctness fixes</vt:lpstr>
      <vt:lpstr>Exception handling</vt:lpstr>
      <vt:lpstr>Exceptions</vt:lpstr>
      <vt:lpstr>Try/Catch blocks</vt:lpstr>
      <vt:lpstr>More about exceptions</vt:lpstr>
      <vt:lpstr>The simplistic fix</vt:lpstr>
      <vt:lpstr>The proper fix</vt:lpstr>
      <vt:lpstr>Finally</vt:lpstr>
      <vt:lpstr>Finally</vt:lpstr>
      <vt:lpstr>Mandatory Exception Handling</vt:lpstr>
      <vt:lpstr>Custom Exception Types</vt:lpstr>
      <vt:lpstr>Putting It Together</vt:lpstr>
      <vt:lpstr>Multiple catch blocks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Jeff</dc:creator>
  <cp:lastModifiedBy>Geoffrey (Jeff) Hill</cp:lastModifiedBy>
  <cp:revision>41</cp:revision>
  <dcterms:created xsi:type="dcterms:W3CDTF">2006-08-16T00:00:00Z</dcterms:created>
  <dcterms:modified xsi:type="dcterms:W3CDTF">2018-10-30T13:40:35Z</dcterms:modified>
</cp:coreProperties>
</file>