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64" r:id="rId14"/>
    <p:sldId id="265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7ECD-9448-46F6-9D8C-9A37BB3E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996-7582-448C-8779-F0AEAD214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25F0-12AB-4A56-9EC9-C8439682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F12F-7929-4660-90EB-5544066E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2A87-20B1-4E1D-BD96-8014E5F1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EE60-170A-4E8A-9DB0-18A25DA3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37E6F-4380-4F5F-909C-41D4B034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204C-AFFC-422A-B3BB-8CD6E49D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1ADD-32CD-44C7-8D3D-4CC91410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5574-676C-4EAE-97D1-9EA52EB9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31DD9-1E38-4190-A404-71C4E6600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C8EA3-EFD0-455B-BD8D-F04B18C8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483A-125D-430E-998D-B9E7227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7CC3-0D1D-4705-A351-02AB5EB5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F747-4694-4100-A951-FA92DF9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FFA-9BB2-4AC7-AA34-CBBC791A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C9E0-5637-43FC-931A-FB51B9C8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7167-0FFB-42C5-9897-47AF845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F514-1B53-48B2-BA0F-98DE89F0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578A-F6F0-473E-855D-306F9204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2E45-7A3F-4D71-B905-97E7D4E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8D4AA-1D2C-4680-8CEA-85DDC6C1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ECBC-BB40-4242-90EC-62F79210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A41E-C975-40F1-B4F1-C18A56CD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416C-8CE1-42B1-9540-B34D8D6C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652-BBE2-4447-8671-D5756CF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DC7F-ED6B-457A-9D4C-1462BA71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E180-097D-41B8-BA7E-37888119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E261D-CC8E-4D44-B717-348FB5F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91737-4D6F-436D-9898-0538F3E1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11E6-B660-4BAC-B329-57661EF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C9CD-ABAD-44FD-8BC1-50FA9E62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AD3B-28FA-4F34-BF42-BE271932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2730-B6C8-40B4-A364-D3D14C8B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5E2F4-18FC-4F8F-A99E-5897FAFA9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B3E5F-096E-4C29-A2CE-24E27A4E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BA0CA-EC33-4996-B4ED-8EA6F3FB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CA2B-3D86-4143-9E2B-0C3ED4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24D3D-40C8-476A-9E65-76424EE0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983-EB31-456C-9C2B-EC17D31F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D9ADE-89A9-49EF-BFF2-379B3FC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4ABBC-3172-4934-9559-6717347C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B6BEE-3531-4404-B0E8-40A675BE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94FBB-CA63-4358-AE6D-60F767B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FC4BD-2DC3-4515-8213-8A01FE54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FB89-7620-4F5D-BEE8-EBA46932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029D-F6E1-49AE-8AE6-8C35A866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70EB-64A8-4A50-9C39-F3837525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2611-797F-48F8-92B4-2ADBD24F3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53A3-6C5E-424F-BEA3-AC659E7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D1307-41CE-4D38-9F4F-234828D4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91E63-BFDF-4A9D-888F-A67937F4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091-4AA0-4495-982D-8B79AC0D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76FAB-D12B-45E0-AAE6-E5D4D8E7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DA9CD-44FC-4C21-980B-B7C93647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7B2C-F491-47A6-BDAA-088480F9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31BC-453C-40F3-8E74-8EE9CE3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B7E5-7CBF-4895-9789-C2A68B33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679AF-0D15-44EE-B299-4F64A218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39C9-DCF6-4E26-B603-A100B9C4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4688-3C75-4523-9CC4-41783FEB5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4C56-98A8-46DD-9848-0B785AEA9F7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ED4B-BB4B-4434-A119-4991CEE06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C157-9091-4E2B-B8C2-C3C8CD57E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A368-86E6-46FE-8709-9BB71B96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64F3-3B60-4E9F-AF50-458EF910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Connectivity &amp;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2D167-01F4-4FE8-87CB-FEADF3A02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30595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90EB-8758-4BF5-9216-59889C68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83B4-238A-47DC-B9F2-29DFDE1A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 malicious user instead types in valid SQL code</a:t>
            </a:r>
          </a:p>
          <a:p>
            <a:pPr lvl="1"/>
            <a:r>
              <a:rPr lang="en-US" dirty="0"/>
              <a:t>The above ends up as…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SELECT * FROM STUDENTS WHERE FNAME = ‘Jeff’ AND LNAME = ‘’;DROP TABLE STUDENTS;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2 completely valid SQL commands</a:t>
            </a:r>
          </a:p>
          <a:p>
            <a:pPr lvl="1"/>
            <a:r>
              <a:rPr lang="en-US" dirty="0"/>
              <a:t>Both will be executed as written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returns an empty record set as there </a:t>
            </a:r>
            <a:r>
              <a:rPr lang="en-US"/>
              <a:t>likely </a:t>
            </a:r>
            <a:r>
              <a:rPr lang="en-US" smtClean="0"/>
              <a:t>are </a:t>
            </a:r>
            <a:r>
              <a:rPr lang="en-US" dirty="0"/>
              <a:t>no matches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drops the table from the 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Modern database engines have between no and a lot of built-in protection against SQL injection attacks</a:t>
            </a:r>
          </a:p>
          <a:p>
            <a:pPr lvl="1"/>
            <a:r>
              <a:rPr lang="en-US" dirty="0"/>
              <a:t>Never trust to built-in protections, instead always practice </a:t>
            </a:r>
            <a:r>
              <a:rPr lang="en-US" b="1" i="1" dirty="0"/>
              <a:t>defensive coding</a:t>
            </a:r>
          </a:p>
          <a:p>
            <a:pPr lvl="2"/>
            <a:r>
              <a:rPr lang="en-US" dirty="0"/>
              <a:t>Intended to ensure the continuing function of a piece of software under unforeseen circumstances (Wikipedia, 2018)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FE41-2B3E-4F16-A11F-29BF9F7F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665956"/>
            <a:ext cx="352425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26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1A5-2B05-42B2-8BEF-4159F143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59176" cy="1325563"/>
          </a:xfrm>
        </p:spPr>
        <p:txBody>
          <a:bodyPr/>
          <a:lstStyle/>
          <a:p>
            <a:r>
              <a:rPr lang="en-US" dirty="0"/>
              <a:t>Parameterized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5542-1F7E-4C86-A029-CFDB3B03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901"/>
            <a:ext cx="10515600" cy="3886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the database engine to perform the string concatenation</a:t>
            </a:r>
          </a:p>
          <a:p>
            <a:pPr lvl="1"/>
            <a:r>
              <a:rPr lang="en-US" b="1" i="1" dirty="0"/>
              <a:t>Never the programming language</a:t>
            </a:r>
          </a:p>
          <a:p>
            <a:r>
              <a:rPr lang="en-US" dirty="0"/>
              <a:t>We craft a SQL query statement with placeholder character(s)</a:t>
            </a:r>
          </a:p>
          <a:p>
            <a:pPr lvl="1"/>
            <a:r>
              <a:rPr lang="en-US" dirty="0"/>
              <a:t>Pass this along with replacement(s) for the placeholder(s)</a:t>
            </a:r>
          </a:p>
          <a:p>
            <a:pPr lvl="2"/>
            <a:r>
              <a:rPr lang="en-US" dirty="0"/>
              <a:t>These are the actual data values</a:t>
            </a:r>
          </a:p>
          <a:p>
            <a:pPr lvl="1"/>
            <a:r>
              <a:rPr lang="en-US" dirty="0"/>
              <a:t>Database engine will safely concatenate data, even SQL injection strings</a:t>
            </a:r>
          </a:p>
          <a:p>
            <a:pPr lvl="2"/>
            <a:r>
              <a:rPr lang="en-US" dirty="0"/>
              <a:t>In the prior examples – the SQL injection string of </a:t>
            </a:r>
            <a:r>
              <a:rPr lang="en-US" b="1" i="1" dirty="0">
                <a:solidFill>
                  <a:srgbClr val="00B0F0"/>
                </a:solidFill>
              </a:rPr>
              <a:t>’;DROP TABLE STUDENTS;</a:t>
            </a:r>
            <a:r>
              <a:rPr lang="en-US" dirty="0"/>
              <a:t> would be saved into the last name field instead of being executed</a:t>
            </a:r>
          </a:p>
          <a:p>
            <a:r>
              <a:rPr lang="en-US" dirty="0"/>
              <a:t>This is only one style of SQL injection attack, there are others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Never, never, never trust user entered data!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DB578-ECF0-4A58-A844-47735008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76" y="365125"/>
            <a:ext cx="6256424" cy="19257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D27552-AD91-4B2E-AAB0-8FAC3ED87E09}"/>
              </a:ext>
            </a:extLst>
          </p:cNvPr>
          <p:cNvSpPr/>
          <p:nvPr/>
        </p:nvSpPr>
        <p:spPr>
          <a:xfrm>
            <a:off x="7145607" y="121298"/>
            <a:ext cx="2159961" cy="2438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0592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946-58E5-47FB-BE43-EEC5E77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the SQL…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FE0-3C4E-48A8-AC84-94C03D20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that we know about: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lvl="2"/>
            <a:r>
              <a:rPr lang="en-US" dirty="0"/>
              <a:t>Oracle’s ojdbc7.jar</a:t>
            </a:r>
          </a:p>
          <a:p>
            <a:pPr lvl="3"/>
            <a:r>
              <a:rPr lang="en-US" dirty="0"/>
              <a:t>Known as the </a:t>
            </a:r>
            <a:r>
              <a:rPr lang="en-US" b="1" i="1" dirty="0"/>
              <a:t>thin driver </a:t>
            </a:r>
            <a:r>
              <a:rPr lang="en-US" dirty="0"/>
              <a:t>in contrast to other “fatter” drivers (e.g. JDBC-ODBC bridge)</a:t>
            </a:r>
          </a:p>
          <a:p>
            <a:pPr lvl="1"/>
            <a:r>
              <a:rPr lang="en-US" dirty="0"/>
              <a:t>JDBC</a:t>
            </a:r>
          </a:p>
          <a:p>
            <a:pPr lvl="2"/>
            <a:r>
              <a:rPr lang="en-US" dirty="0" err="1"/>
              <a:t>ResultSet</a:t>
            </a:r>
            <a:r>
              <a:rPr lang="en-US" dirty="0"/>
              <a:t>, </a:t>
            </a:r>
            <a:r>
              <a:rPr lang="en-US" dirty="0" err="1"/>
              <a:t>ResultSetMetaData</a:t>
            </a:r>
            <a:r>
              <a:rPr lang="en-US" dirty="0"/>
              <a:t>, </a:t>
            </a:r>
            <a:r>
              <a:rPr lang="en-US" dirty="0" err="1"/>
              <a:t>PreparedStatements</a:t>
            </a:r>
            <a:endParaRPr lang="en-US" dirty="0"/>
          </a:p>
          <a:p>
            <a:pPr lvl="3"/>
            <a:r>
              <a:rPr lang="en-US" dirty="0" err="1"/>
              <a:t>PreparedStatements</a:t>
            </a:r>
            <a:r>
              <a:rPr lang="en-US" dirty="0"/>
              <a:t> are Java’s method of implementing parameterized queries</a:t>
            </a:r>
          </a:p>
          <a:p>
            <a:pPr lvl="1"/>
            <a:r>
              <a:rPr lang="en-US" dirty="0"/>
              <a:t>Defensive programming</a:t>
            </a:r>
          </a:p>
          <a:p>
            <a:pPr lvl="2"/>
            <a:r>
              <a:rPr lang="en-US" dirty="0"/>
              <a:t>Parameterized queries and SQL injection</a:t>
            </a:r>
          </a:p>
          <a:p>
            <a:pPr lvl="2"/>
            <a:r>
              <a:rPr lang="en-US" dirty="0"/>
              <a:t>Today’s examples won’t include this</a:t>
            </a:r>
          </a:p>
          <a:p>
            <a:pPr lvl="3"/>
            <a:r>
              <a:rPr lang="en-US" dirty="0"/>
              <a:t>The wrapper I provided does use the Java’s </a:t>
            </a:r>
            <a:r>
              <a:rPr lang="en-US" dirty="0" err="1"/>
              <a:t>PreparedStatement</a:t>
            </a:r>
            <a:r>
              <a:rPr lang="en-US" dirty="0"/>
              <a:t> class</a:t>
            </a:r>
          </a:p>
          <a:p>
            <a:pPr lvl="3"/>
            <a:r>
              <a:rPr lang="en-US" dirty="0"/>
              <a:t>I’ll show you how to use this in </a:t>
            </a:r>
            <a:r>
              <a:rPr lang="en-US"/>
              <a:t>later classes</a:t>
            </a:r>
            <a:endParaRPr lang="en-US" dirty="0"/>
          </a:p>
          <a:p>
            <a:r>
              <a:rPr lang="en-US" dirty="0"/>
              <a:t>We’re ready for a simple SQL example…</a:t>
            </a:r>
          </a:p>
        </p:txBody>
      </p:sp>
    </p:spTree>
    <p:extLst>
      <p:ext uri="{BB962C8B-B14F-4D97-AF65-F5344CB8AC3E}">
        <p14:creationId xmlns:p14="http://schemas.microsoft.com/office/powerpoint/2010/main" val="19095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CE85-3EE6-4EF1-B5DB-91BD4467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“Simple” JODBC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84D1-FAED-4B1F-A351-BEB7FFEA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5066" cy="3211741"/>
          </a:xfrm>
        </p:spPr>
        <p:txBody>
          <a:bodyPr/>
          <a:lstStyle/>
          <a:p>
            <a:r>
              <a:rPr lang="en-US" dirty="0"/>
              <a:t>Um… yeah…</a:t>
            </a:r>
          </a:p>
          <a:p>
            <a:r>
              <a:rPr lang="en-US" dirty="0"/>
              <a:t>This is where senior programmers can assist junior programmers by creating </a:t>
            </a:r>
            <a:r>
              <a:rPr lang="en-US" b="1" i="1" dirty="0"/>
              <a:t>wrappers</a:t>
            </a:r>
          </a:p>
          <a:p>
            <a:pPr lvl="1"/>
            <a:r>
              <a:rPr lang="en-US" dirty="0"/>
              <a:t>Hides complexity</a:t>
            </a:r>
          </a:p>
          <a:p>
            <a:pPr lvl="1"/>
            <a:r>
              <a:rPr lang="en-US" dirty="0"/>
              <a:t>Enhances usability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18069-B7B7-4301-9A80-C7060555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1" y="5037366"/>
            <a:ext cx="5315825" cy="989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358A0-CB97-4C30-8A3E-9C932D5CB0DD}"/>
              </a:ext>
            </a:extLst>
          </p:cNvPr>
          <p:cNvSpPr/>
          <p:nvPr/>
        </p:nvSpPr>
        <p:spPr>
          <a:xfrm>
            <a:off x="6663266" y="463355"/>
            <a:ext cx="4723780" cy="60939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class19;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OJDBCDemo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load the Oracle driver into the JDBC driver manager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oracle.jdbc.OracleDriver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" is the name that must be used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there is an older reference 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 that is now deprecated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oracle.jdbc.OracleDriver</a:t>
            </a:r>
            <a:r>
              <a:rPr lang="en-US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try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Oracle driver is not available."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conn must be defined here so that is "in scope" for the finally block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this allows us to defer .close() all the way until then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Connection 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JDBC database operations require exception handling (throw 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SQLException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create a connection to the local Oracle database using the 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jdbc</a:t>
            </a:r>
            <a:endParaRPr lang="en-US" sz="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API and the Oracle driver/wrapper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create conn once and pass it to all following method invocations as an argument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this allows us to define the endpoint one time for the entire application and then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only have to change it in one place if necessary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the following is a connection string for UCA's Oracle server</a:t>
            </a:r>
          </a:p>
          <a:p>
            <a:r>
              <a:rPr lang="fr-FR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fr-FR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fr-FR" sz="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fr-FR" sz="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:@161.31.3.67:1521:xe"</a:t>
            </a:r>
            <a:r>
              <a:rPr lang="fr-FR" sz="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"MIS3339"</a:t>
            </a:r>
            <a:r>
              <a:rPr lang="fr-FR" sz="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"MIS3339"</a:t>
            </a:r>
            <a:r>
              <a:rPr lang="fr-FR" sz="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explicitly set transactional processing to be off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.setAutoCommit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Statement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BOOKS"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get the table's metadata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databases start counting at 1, not 0 like arrays</a:t>
            </a:r>
          </a:p>
          <a:p>
            <a:r>
              <a:rPr lang="nn-NO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.getColumnCount();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"%1$"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 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for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insert a CR/LF after all the column names are printed out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iterate through the 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rowset</a:t>
            </a:r>
            <a:endParaRPr lang="en-US" sz="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iterate through the columns in each row</a:t>
            </a:r>
          </a:p>
          <a:p>
            <a:r>
              <a:rPr lang="nn-NO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.getColumnCount(); </a:t>
            </a:r>
            <a:r>
              <a:rPr lang="nn-NO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"%1$"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 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for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while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enter a blank line after outputting the </a:t>
            </a:r>
            <a:r>
              <a:rPr lang="en-US" sz="6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db</a:t>
            </a:r>
            <a:r>
              <a:rPr lang="en-US" sz="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contents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close the Statement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close the 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sz="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close the Connection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main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600" dirty="0" err="1">
                <a:solidFill>
                  <a:srgbClr val="3F7F5F"/>
                </a:solidFill>
                <a:latin typeface="Consolas" panose="020B0609020204030204" pitchFamily="49" charset="0"/>
              </a:rPr>
              <a:t>OJDBCDemo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9269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207-02A3-432B-8B12-F52AE02B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JODBC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216-BF28-4E2F-BB1E-B88FA56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7600" cy="2069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result</a:t>
            </a:r>
          </a:p>
          <a:p>
            <a:pPr lvl="1"/>
            <a:r>
              <a:rPr lang="en-US" dirty="0"/>
              <a:t>Much simpler code</a:t>
            </a:r>
          </a:p>
          <a:p>
            <a:r>
              <a:rPr lang="en-US" dirty="0"/>
              <a:t>I take care of the connection</a:t>
            </a:r>
          </a:p>
          <a:p>
            <a:pPr lvl="1"/>
            <a:r>
              <a:rPr lang="en-US" dirty="0"/>
              <a:t>You take care of the SQL and how to output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E6430-2776-4E03-9A44-9A047F3B73C6}"/>
              </a:ext>
            </a:extLst>
          </p:cNvPr>
          <p:cNvSpPr/>
          <p:nvPr/>
        </p:nvSpPr>
        <p:spPr>
          <a:xfrm>
            <a:off x="5765800" y="1825625"/>
            <a:ext cx="5588000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class19;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uca.mis3339.OracleWrapper;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UCAWrapperDemo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BOOKS"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queryDB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databases start counting at 1, not 0 like arrays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.getColumnCount();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"%1$"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for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insert a CR/LF after all the column names are printed out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iterate through the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rowset</a:t>
            </a:r>
            <a:endParaRPr lang="en-US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iterate through the columns in each row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md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.getColumnCount();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"%1$"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for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while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latin typeface="Consolas" panose="020B0609020204030204" pitchFamily="49" charset="0"/>
              </a:rPr>
              <a:t>rs.close</a:t>
            </a:r>
            <a:r>
              <a:rPr lang="en-US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main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UCAWrapperDemo</a:t>
            </a:r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44896-A02F-41E1-9453-05216199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8" y="4029604"/>
            <a:ext cx="5315825" cy="989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62C93-96EA-4796-86E6-21B5824F585E}"/>
              </a:ext>
            </a:extLst>
          </p:cNvPr>
          <p:cNvSpPr/>
          <p:nvPr/>
        </p:nvSpPr>
        <p:spPr>
          <a:xfrm>
            <a:off x="8305801" y="1951566"/>
            <a:ext cx="2895600" cy="9001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 use of 2 .jar files:</a:t>
            </a:r>
          </a:p>
          <a:p>
            <a:pPr algn="ctr"/>
            <a:r>
              <a:rPr lang="en-US" dirty="0"/>
              <a:t>ojdbc7.jar</a:t>
            </a:r>
          </a:p>
          <a:p>
            <a:pPr algn="ctr"/>
            <a:r>
              <a:rPr lang="en-US" dirty="0"/>
              <a:t>uca-database-wrapper.jar</a:t>
            </a:r>
          </a:p>
        </p:txBody>
      </p:sp>
    </p:spTree>
    <p:extLst>
      <p:ext uri="{BB962C8B-B14F-4D97-AF65-F5344CB8AC3E}">
        <p14:creationId xmlns:p14="http://schemas.microsoft.com/office/powerpoint/2010/main" val="4775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C4E-7F70-4EC5-8D23-8E3FBA85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Assuming metadata wrapper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8678-16AD-4F14-8078-875FDA8F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r>
              <a:rPr lang="en-US"/>
              <a:t>Many times we don’t care about metadata</a:t>
            </a:r>
          </a:p>
          <a:p>
            <a:pPr lvl="1"/>
            <a:r>
              <a:rPr lang="en-US"/>
              <a:t>We already know the database’s structure</a:t>
            </a:r>
          </a:p>
          <a:p>
            <a:pPr lvl="2"/>
            <a:r>
              <a:rPr lang="en-US"/>
              <a:t>We made it!</a:t>
            </a:r>
          </a:p>
          <a:p>
            <a:pPr lvl="1"/>
            <a:r>
              <a:rPr lang="en-US"/>
              <a:t>Just create the query</a:t>
            </a:r>
          </a:p>
          <a:p>
            <a:pPr lvl="2"/>
            <a:r>
              <a:rPr lang="en-US"/>
              <a:t>Execute</a:t>
            </a:r>
          </a:p>
          <a:p>
            <a:pPr lvl="2"/>
            <a:r>
              <a:rPr lang="en-US"/>
              <a:t>Parse the results</a:t>
            </a:r>
          </a:p>
          <a:p>
            <a:r>
              <a:rPr lang="en-US"/>
              <a:t>Must update the program if the database structure changes</a:t>
            </a:r>
          </a:p>
          <a:p>
            <a:pPr lvl="1"/>
            <a:r>
              <a:rPr lang="en-US"/>
              <a:t>Most of the time, this is OK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94F41-CAD0-40CA-8AB5-84C0AD4592CC}"/>
              </a:ext>
            </a:extLst>
          </p:cNvPr>
          <p:cNvSpPr/>
          <p:nvPr/>
        </p:nvSpPr>
        <p:spPr>
          <a:xfrm>
            <a:off x="6959600" y="445066"/>
            <a:ext cx="4394200" cy="60478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package class19;</a:t>
            </a:r>
          </a:p>
          <a:p>
            <a:endParaRPr lang="en-US" sz="900" dirty="0"/>
          </a:p>
          <a:p>
            <a:r>
              <a:rPr lang="en-US" sz="900" dirty="0"/>
              <a:t>import </a:t>
            </a:r>
            <a:r>
              <a:rPr lang="en-US" sz="900" dirty="0" err="1"/>
              <a:t>java.sql.ResultSet</a:t>
            </a:r>
            <a:r>
              <a:rPr lang="en-US" sz="900" dirty="0"/>
              <a:t>;</a:t>
            </a:r>
          </a:p>
          <a:p>
            <a:r>
              <a:rPr lang="en-US" sz="900" dirty="0"/>
              <a:t>import </a:t>
            </a:r>
            <a:r>
              <a:rPr lang="en-US" sz="900" dirty="0" err="1"/>
              <a:t>java.sql.SQLException</a:t>
            </a:r>
            <a:r>
              <a:rPr lang="en-US" sz="900" dirty="0"/>
              <a:t>;</a:t>
            </a:r>
          </a:p>
          <a:p>
            <a:r>
              <a:rPr lang="en-US" sz="900" dirty="0"/>
              <a:t>import uca.mis3339.OracleWrapper;</a:t>
            </a:r>
          </a:p>
          <a:p>
            <a:endParaRPr lang="en-US" sz="900" dirty="0"/>
          </a:p>
          <a:p>
            <a:r>
              <a:rPr lang="en-US" sz="900" dirty="0"/>
              <a:t>public class </a:t>
            </a:r>
            <a:r>
              <a:rPr lang="en-US" sz="900" dirty="0" err="1"/>
              <a:t>RealWorldWrapperDemo</a:t>
            </a:r>
            <a:r>
              <a:rPr lang="en-US" sz="900" dirty="0"/>
              <a:t> {</a:t>
            </a:r>
          </a:p>
          <a:p>
            <a:endParaRPr lang="en-US" sz="900" dirty="0"/>
          </a:p>
          <a:p>
            <a:r>
              <a:rPr lang="en-US" sz="900" dirty="0"/>
              <a:t>private static int PADDING = 20;</a:t>
            </a:r>
          </a:p>
          <a:p>
            <a:r>
              <a:rPr lang="en-US" sz="900" dirty="0"/>
              <a:t>	</a:t>
            </a:r>
          </a:p>
          <a:p>
            <a:r>
              <a:rPr lang="en-US" sz="900" dirty="0"/>
              <a:t>public static String </a:t>
            </a:r>
            <a:r>
              <a:rPr lang="en-US" sz="900" dirty="0" err="1"/>
              <a:t>formatMe</a:t>
            </a:r>
            <a:r>
              <a:rPr lang="en-US" sz="900" dirty="0"/>
              <a:t>(String </a:t>
            </a:r>
            <a:r>
              <a:rPr lang="en-US" sz="900" dirty="0" err="1"/>
              <a:t>inc</a:t>
            </a:r>
            <a:r>
              <a:rPr lang="en-US" sz="900" dirty="0"/>
              <a:t>) {</a:t>
            </a:r>
          </a:p>
          <a:p>
            <a:pPr lvl="1"/>
            <a:r>
              <a:rPr lang="en-US" sz="900" dirty="0"/>
              <a:t>return </a:t>
            </a:r>
            <a:r>
              <a:rPr lang="en-US" sz="900" dirty="0" err="1"/>
              <a:t>String.format</a:t>
            </a:r>
            <a:r>
              <a:rPr lang="en-US" sz="900" dirty="0"/>
              <a:t>("%1$"+ PADDING + "s", </a:t>
            </a:r>
            <a:r>
              <a:rPr lang="en-US" sz="900" dirty="0" err="1"/>
              <a:t>inc</a:t>
            </a:r>
            <a:r>
              <a:rPr lang="en-US" sz="900" dirty="0"/>
              <a:t>).</a:t>
            </a:r>
            <a:r>
              <a:rPr lang="en-US" sz="900" dirty="0" err="1"/>
              <a:t>toUpperCase</a:t>
            </a:r>
            <a:r>
              <a:rPr lang="en-US" sz="900" dirty="0"/>
              <a:t>();</a:t>
            </a:r>
          </a:p>
          <a:p>
            <a:r>
              <a:rPr lang="en-US" sz="900" dirty="0"/>
              <a:t>} // end </a:t>
            </a:r>
            <a:r>
              <a:rPr lang="en-US" sz="900" dirty="0" err="1"/>
              <a:t>formatMe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public static void main(String[] </a:t>
            </a:r>
            <a:r>
              <a:rPr lang="en-US" sz="900" dirty="0" err="1"/>
              <a:t>args</a:t>
            </a:r>
            <a:r>
              <a:rPr lang="en-US" sz="900" dirty="0"/>
              <a:t>) {</a:t>
            </a:r>
          </a:p>
          <a:p>
            <a:pPr lvl="1"/>
            <a:r>
              <a:rPr lang="en-US" sz="900" dirty="0"/>
              <a:t>try {</a:t>
            </a:r>
          </a:p>
          <a:p>
            <a:r>
              <a:rPr lang="en-US" sz="900" dirty="0"/>
              <a:t>	String header = "";</a:t>
            </a:r>
          </a:p>
          <a:p>
            <a:r>
              <a:rPr lang="en-US" sz="900" dirty="0"/>
              <a:t>	header += </a:t>
            </a:r>
            <a:r>
              <a:rPr lang="en-US" sz="900" dirty="0" err="1"/>
              <a:t>formatMe</a:t>
            </a:r>
            <a:r>
              <a:rPr lang="en-US" sz="900" dirty="0"/>
              <a:t>("ID");</a:t>
            </a:r>
          </a:p>
          <a:p>
            <a:r>
              <a:rPr lang="en-US" sz="900" dirty="0"/>
              <a:t>	header += </a:t>
            </a:r>
            <a:r>
              <a:rPr lang="en-US" sz="900" dirty="0" err="1"/>
              <a:t>formatMe</a:t>
            </a:r>
            <a:r>
              <a:rPr lang="en-US" sz="900" dirty="0"/>
              <a:t>("PAGES");</a:t>
            </a:r>
          </a:p>
          <a:p>
            <a:r>
              <a:rPr lang="en-US" sz="900" dirty="0"/>
              <a:t>	header += </a:t>
            </a:r>
            <a:r>
              <a:rPr lang="en-US" sz="900" dirty="0" err="1"/>
              <a:t>formatMe</a:t>
            </a:r>
            <a:r>
              <a:rPr lang="en-US" sz="900" dirty="0"/>
              <a:t>("YEAR");</a:t>
            </a:r>
          </a:p>
          <a:p>
            <a:r>
              <a:rPr lang="en-US" sz="900" dirty="0"/>
              <a:t>	header += </a:t>
            </a:r>
            <a:r>
              <a:rPr lang="en-US" sz="900" dirty="0" err="1"/>
              <a:t>formatMe</a:t>
            </a:r>
            <a:r>
              <a:rPr lang="en-US" sz="900" dirty="0"/>
              <a:t>("AUTHOR");</a:t>
            </a:r>
          </a:p>
          <a:p>
            <a:r>
              <a:rPr lang="en-US" sz="900" dirty="0"/>
              <a:t>	header += </a:t>
            </a:r>
            <a:r>
              <a:rPr lang="en-US" sz="900" dirty="0" err="1"/>
              <a:t>formatMe</a:t>
            </a:r>
            <a:r>
              <a:rPr lang="en-US" sz="900" dirty="0"/>
              <a:t>("TITLE");</a:t>
            </a:r>
          </a:p>
          <a:p>
            <a:r>
              <a:rPr lang="en-US" sz="900" dirty="0"/>
              <a:t>	</a:t>
            </a:r>
            <a:r>
              <a:rPr lang="en-US" sz="900" dirty="0" err="1"/>
              <a:t>OracleWrapper.prepareStatement</a:t>
            </a:r>
            <a:r>
              <a:rPr lang="en-US" sz="900" dirty="0"/>
              <a:t>("SELECT * FROM BOOKS");</a:t>
            </a:r>
          </a:p>
          <a:p>
            <a:r>
              <a:rPr lang="en-US" sz="900" dirty="0"/>
              <a:t>	</a:t>
            </a:r>
            <a:r>
              <a:rPr lang="en-US" sz="900" dirty="0" err="1"/>
              <a:t>System.out.println</a:t>
            </a:r>
            <a:r>
              <a:rPr lang="en-US" sz="900" dirty="0"/>
              <a:t>(header);</a:t>
            </a:r>
          </a:p>
          <a:p>
            <a:r>
              <a:rPr lang="en-US" sz="900" dirty="0"/>
              <a:t>	</a:t>
            </a:r>
            <a:r>
              <a:rPr lang="en-US" sz="900" dirty="0" err="1"/>
              <a:t>ResultSet</a:t>
            </a:r>
            <a:r>
              <a:rPr lang="en-US" sz="900" dirty="0"/>
              <a:t> </a:t>
            </a:r>
            <a:r>
              <a:rPr lang="en-US" sz="900" dirty="0" err="1"/>
              <a:t>rs</a:t>
            </a:r>
            <a:r>
              <a:rPr lang="en-US" sz="900" dirty="0"/>
              <a:t> = </a:t>
            </a:r>
            <a:r>
              <a:rPr lang="en-US" sz="900" dirty="0" err="1"/>
              <a:t>OracleWrapper.queryDB</a:t>
            </a:r>
            <a:r>
              <a:rPr lang="en-US" sz="900" dirty="0"/>
              <a:t>();					</a:t>
            </a:r>
          </a:p>
          <a:p>
            <a:r>
              <a:rPr lang="en-US" sz="900" dirty="0"/>
              <a:t>            	// iterate through the results</a:t>
            </a:r>
          </a:p>
          <a:p>
            <a:r>
              <a:rPr lang="en-US" sz="900" dirty="0"/>
              <a:t>            	while (</a:t>
            </a:r>
            <a:r>
              <a:rPr lang="en-US" sz="900" dirty="0" err="1"/>
              <a:t>rs.next</a:t>
            </a:r>
            <a:r>
              <a:rPr lang="en-US" sz="900" dirty="0"/>
              <a:t>()) {</a:t>
            </a:r>
          </a:p>
          <a:p>
            <a:pPr lvl="2"/>
            <a:r>
              <a:rPr lang="en-US" sz="900" dirty="0"/>
              <a:t>                String record = "";</a:t>
            </a:r>
          </a:p>
          <a:p>
            <a:pPr lvl="2"/>
            <a:r>
              <a:rPr lang="en-US" sz="900" dirty="0"/>
              <a:t>                // don't forget, databases start counting at 1</a:t>
            </a:r>
          </a:p>
          <a:p>
            <a:pPr lvl="2"/>
            <a:r>
              <a:rPr lang="en-US" sz="900" dirty="0"/>
              <a:t>                record += </a:t>
            </a:r>
            <a:r>
              <a:rPr lang="en-US" sz="900" dirty="0" err="1"/>
              <a:t>formatMe</a:t>
            </a:r>
            <a:r>
              <a:rPr lang="en-US" sz="900" dirty="0"/>
              <a:t>(</a:t>
            </a:r>
            <a:r>
              <a:rPr lang="en-US" sz="900" dirty="0" err="1"/>
              <a:t>String.valueOf</a:t>
            </a:r>
            <a:r>
              <a:rPr lang="en-US" sz="900" dirty="0"/>
              <a:t>(</a:t>
            </a:r>
            <a:r>
              <a:rPr lang="en-US" sz="900" dirty="0" err="1"/>
              <a:t>rs.getObject</a:t>
            </a:r>
            <a:r>
              <a:rPr lang="en-US" sz="900" dirty="0"/>
              <a:t>(1)));</a:t>
            </a:r>
          </a:p>
          <a:p>
            <a:pPr lvl="2"/>
            <a:r>
              <a:rPr lang="en-US" sz="900" dirty="0"/>
              <a:t>                record += </a:t>
            </a:r>
            <a:r>
              <a:rPr lang="en-US" sz="900" dirty="0" err="1"/>
              <a:t>formatMe</a:t>
            </a:r>
            <a:r>
              <a:rPr lang="en-US" sz="900" dirty="0"/>
              <a:t>(</a:t>
            </a:r>
            <a:r>
              <a:rPr lang="en-US" sz="900" dirty="0" err="1"/>
              <a:t>String.valueOf</a:t>
            </a:r>
            <a:r>
              <a:rPr lang="en-US" sz="900" dirty="0"/>
              <a:t>(</a:t>
            </a:r>
            <a:r>
              <a:rPr lang="en-US" sz="900" dirty="0" err="1"/>
              <a:t>rs.getObject</a:t>
            </a:r>
            <a:r>
              <a:rPr lang="en-US" sz="900" dirty="0"/>
              <a:t>(2)));</a:t>
            </a:r>
          </a:p>
          <a:p>
            <a:pPr lvl="2"/>
            <a:r>
              <a:rPr lang="en-US" sz="900" dirty="0"/>
              <a:t>                record += </a:t>
            </a:r>
            <a:r>
              <a:rPr lang="en-US" sz="900" dirty="0" err="1"/>
              <a:t>formatMe</a:t>
            </a:r>
            <a:r>
              <a:rPr lang="en-US" sz="900" dirty="0"/>
              <a:t>(</a:t>
            </a:r>
            <a:r>
              <a:rPr lang="en-US" sz="900" dirty="0" err="1"/>
              <a:t>String.valueOf</a:t>
            </a:r>
            <a:r>
              <a:rPr lang="en-US" sz="900" dirty="0"/>
              <a:t>(</a:t>
            </a:r>
            <a:r>
              <a:rPr lang="en-US" sz="900" dirty="0" err="1"/>
              <a:t>rs.getObject</a:t>
            </a:r>
            <a:r>
              <a:rPr lang="en-US" sz="900" dirty="0"/>
              <a:t>(3)));</a:t>
            </a:r>
          </a:p>
          <a:p>
            <a:pPr lvl="2"/>
            <a:r>
              <a:rPr lang="en-US" sz="900" dirty="0"/>
              <a:t>                record += </a:t>
            </a:r>
            <a:r>
              <a:rPr lang="en-US" sz="900" dirty="0" err="1"/>
              <a:t>formatMe</a:t>
            </a:r>
            <a:r>
              <a:rPr lang="en-US" sz="900" dirty="0"/>
              <a:t>(</a:t>
            </a:r>
            <a:r>
              <a:rPr lang="en-US" sz="900" dirty="0" err="1"/>
              <a:t>String.valueOf</a:t>
            </a:r>
            <a:r>
              <a:rPr lang="en-US" sz="900" dirty="0"/>
              <a:t>(</a:t>
            </a:r>
            <a:r>
              <a:rPr lang="en-US" sz="900" dirty="0" err="1"/>
              <a:t>rs.getObject</a:t>
            </a:r>
            <a:r>
              <a:rPr lang="en-US" sz="900" dirty="0"/>
              <a:t>(4)));</a:t>
            </a:r>
          </a:p>
          <a:p>
            <a:pPr lvl="2"/>
            <a:r>
              <a:rPr lang="en-US" sz="900" dirty="0"/>
              <a:t>                record += </a:t>
            </a:r>
            <a:r>
              <a:rPr lang="en-US" sz="900" dirty="0" err="1"/>
              <a:t>formatMe</a:t>
            </a:r>
            <a:r>
              <a:rPr lang="en-US" sz="900" dirty="0"/>
              <a:t>(</a:t>
            </a:r>
            <a:r>
              <a:rPr lang="en-US" sz="900" dirty="0" err="1"/>
              <a:t>String.valueOf</a:t>
            </a:r>
            <a:r>
              <a:rPr lang="en-US" sz="900" dirty="0"/>
              <a:t>(</a:t>
            </a:r>
            <a:r>
              <a:rPr lang="en-US" sz="900" dirty="0" err="1"/>
              <a:t>rs.getObject</a:t>
            </a:r>
            <a:r>
              <a:rPr lang="en-US" sz="900" dirty="0"/>
              <a:t>(5)));</a:t>
            </a:r>
          </a:p>
          <a:p>
            <a:r>
              <a:rPr lang="en-US" sz="900" dirty="0"/>
              <a:t>	                </a:t>
            </a:r>
            <a:r>
              <a:rPr lang="en-US" sz="900" dirty="0" err="1"/>
              <a:t>System.out.println</a:t>
            </a:r>
            <a:r>
              <a:rPr lang="en-US" sz="900" dirty="0"/>
              <a:t>(record);</a:t>
            </a:r>
          </a:p>
          <a:p>
            <a:r>
              <a:rPr lang="en-US" sz="900" dirty="0"/>
              <a:t>	} // end while</a:t>
            </a:r>
          </a:p>
          <a:p>
            <a:r>
              <a:rPr lang="en-US" sz="900" dirty="0"/>
              <a:t>	</a:t>
            </a:r>
            <a:r>
              <a:rPr lang="en-US" sz="900" dirty="0" err="1"/>
              <a:t>rs.close</a:t>
            </a:r>
            <a:r>
              <a:rPr lang="en-US" sz="900" dirty="0"/>
              <a:t>();</a:t>
            </a:r>
          </a:p>
          <a:p>
            <a:pPr lvl="1"/>
            <a:r>
              <a:rPr lang="en-US" sz="900" dirty="0"/>
              <a:t>} catch (</a:t>
            </a:r>
            <a:r>
              <a:rPr lang="en-US" sz="900" dirty="0" err="1"/>
              <a:t>SQLException</a:t>
            </a:r>
            <a:r>
              <a:rPr lang="en-US" sz="900" dirty="0"/>
              <a:t> e) {</a:t>
            </a:r>
          </a:p>
          <a:p>
            <a:r>
              <a:rPr lang="en-US" sz="900" dirty="0"/>
              <a:t>        	</a:t>
            </a:r>
            <a:r>
              <a:rPr lang="en-US" sz="900" dirty="0" err="1"/>
              <a:t>System.out.println</a:t>
            </a:r>
            <a:r>
              <a:rPr lang="en-US" sz="900" dirty="0"/>
              <a:t>(</a:t>
            </a:r>
            <a:r>
              <a:rPr lang="en-US" sz="900" dirty="0" err="1"/>
              <a:t>e.getMessage</a:t>
            </a:r>
            <a:r>
              <a:rPr lang="en-US" sz="900" dirty="0"/>
              <a:t>());</a:t>
            </a:r>
          </a:p>
          <a:p>
            <a:pPr lvl="1"/>
            <a:r>
              <a:rPr lang="en-US" sz="900" dirty="0"/>
              <a:t>} // end catch</a:t>
            </a:r>
          </a:p>
          <a:p>
            <a:r>
              <a:rPr lang="en-US" sz="900" dirty="0"/>
              <a:t>} // end main</a:t>
            </a:r>
          </a:p>
          <a:p>
            <a:r>
              <a:rPr lang="en-US" sz="900" dirty="0"/>
              <a:t>} // end </a:t>
            </a:r>
            <a:r>
              <a:rPr lang="en-US" sz="900" dirty="0" err="1"/>
              <a:t>RealWorldWrapperDemo</a:t>
            </a:r>
            <a:endParaRPr lang="en-US" sz="9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7434A6-B5C2-4BB4-88C6-0AEB7EBDB2E8}"/>
              </a:ext>
            </a:extLst>
          </p:cNvPr>
          <p:cNvSpPr/>
          <p:nvPr/>
        </p:nvSpPr>
        <p:spPr>
          <a:xfrm>
            <a:off x="8991601" y="365125"/>
            <a:ext cx="2692399" cy="9001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 use of 2 .jar files:</a:t>
            </a:r>
          </a:p>
          <a:p>
            <a:pPr algn="ctr"/>
            <a:r>
              <a:rPr lang="en-US" dirty="0"/>
              <a:t>ojdbc7.jar</a:t>
            </a:r>
          </a:p>
          <a:p>
            <a:pPr algn="ctr"/>
            <a:r>
              <a:rPr lang="en-US" dirty="0"/>
              <a:t>uca-database-wrapper.jar</a:t>
            </a:r>
          </a:p>
        </p:txBody>
      </p:sp>
    </p:spTree>
    <p:extLst>
      <p:ext uri="{BB962C8B-B14F-4D97-AF65-F5344CB8AC3E}">
        <p14:creationId xmlns:p14="http://schemas.microsoft.com/office/powerpoint/2010/main" val="16929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E5F6-1899-4D1A-BB05-76FF5918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6E6D-A258-4B84-92A2-C624F2F5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BEDA-5B51-480A-BA75-2B55F432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238A-BC61-47EB-8B13-087D4266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we’ve </a:t>
            </a:r>
            <a:r>
              <a:rPr lang="en-US" dirty="0"/>
              <a:t>stuck with using the </a:t>
            </a:r>
            <a:r>
              <a:rPr lang="en-US" b="1" i="1" dirty="0"/>
              <a:t>standard library</a:t>
            </a:r>
          </a:p>
          <a:p>
            <a:pPr lvl="1"/>
            <a:r>
              <a:rPr lang="en-US" dirty="0"/>
              <a:t>This changes with each new Java version</a:t>
            </a:r>
          </a:p>
          <a:p>
            <a:pPr lvl="2"/>
            <a:r>
              <a:rPr lang="en-US" dirty="0"/>
              <a:t>New things are added</a:t>
            </a:r>
          </a:p>
          <a:p>
            <a:pPr lvl="2"/>
            <a:r>
              <a:rPr lang="en-US" dirty="0"/>
              <a:t>Old things are removed</a:t>
            </a:r>
          </a:p>
          <a:p>
            <a:pPr lvl="2"/>
            <a:r>
              <a:rPr lang="en-US" dirty="0"/>
              <a:t>Some things are deprecated</a:t>
            </a:r>
          </a:p>
          <a:p>
            <a:r>
              <a:rPr lang="en-US" dirty="0"/>
              <a:t>Java has been around for decades</a:t>
            </a:r>
          </a:p>
          <a:p>
            <a:pPr lvl="1"/>
            <a:r>
              <a:rPr lang="en-US" dirty="0"/>
              <a:t>Tons of Java programmers have created billions and billions of lines of code</a:t>
            </a:r>
          </a:p>
          <a:p>
            <a:pPr lvl="1"/>
            <a:r>
              <a:rPr lang="en-US" dirty="0"/>
              <a:t>The whole purpose of object oriented programming is to foster code reusability</a:t>
            </a:r>
          </a:p>
          <a:p>
            <a:pPr lvl="2"/>
            <a:r>
              <a:rPr lang="en-US" dirty="0"/>
              <a:t>It would be wonderful if we could use other programmer’s code easily</a:t>
            </a:r>
          </a:p>
          <a:p>
            <a:pPr lvl="3"/>
            <a:r>
              <a:rPr lang="en-US" dirty="0"/>
              <a:t>Copy &amp; paste works, but often takes some intricate and tedious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3536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8D3D-06C4-4FD0-93ED-004869E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archive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0B1C-2F17-4B31-9D2B-38BFBF86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has its own file format for sharing code libraries</a:t>
            </a:r>
          </a:p>
          <a:p>
            <a:pPr lvl="1"/>
            <a:r>
              <a:rPr lang="en-US" dirty="0"/>
              <a:t>“jar file” – uses a .jar file extension</a:t>
            </a:r>
          </a:p>
          <a:p>
            <a:pPr lvl="1"/>
            <a:r>
              <a:rPr lang="en-US" dirty="0"/>
              <a:t>Uses .zip compression internally</a:t>
            </a:r>
          </a:p>
          <a:p>
            <a:pPr lvl="1"/>
            <a:r>
              <a:rPr lang="en-US" dirty="0"/>
              <a:t>Intended for bytecode distribution although you can include source code if you wish</a:t>
            </a:r>
          </a:p>
          <a:p>
            <a:r>
              <a:rPr lang="en-US" dirty="0"/>
              <a:t>2 main types:</a:t>
            </a:r>
          </a:p>
          <a:p>
            <a:pPr lvl="1"/>
            <a:r>
              <a:rPr lang="en-US" dirty="0"/>
              <a:t>JAR File – for usage as a library for other programs</a:t>
            </a:r>
          </a:p>
          <a:p>
            <a:pPr lvl="1"/>
            <a:r>
              <a:rPr lang="en-US" dirty="0"/>
              <a:t>Executable JAR File – for usage as a runnable program</a:t>
            </a:r>
          </a:p>
          <a:p>
            <a:r>
              <a:rPr lang="en-US" dirty="0"/>
              <a:t>Packaged based upon a Project</a:t>
            </a:r>
          </a:p>
          <a:p>
            <a:pPr lvl="1"/>
            <a:r>
              <a:rPr lang="en-US" dirty="0"/>
              <a:t>We can select which packages &amp; classes to include/exclude</a:t>
            </a:r>
          </a:p>
          <a:p>
            <a:r>
              <a:rPr lang="en-US" dirty="0"/>
              <a:t>We’ll learn to create our own next class, for now, we’ll use other people’s</a:t>
            </a:r>
          </a:p>
        </p:txBody>
      </p:sp>
    </p:spTree>
    <p:extLst>
      <p:ext uri="{BB962C8B-B14F-4D97-AF65-F5344CB8AC3E}">
        <p14:creationId xmlns:p14="http://schemas.microsoft.com/office/powerpoint/2010/main" val="36167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92C-9EE8-4BC9-863C-A042C57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93C2-CAE5-4249-B33F-32A065D7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JAR files must be added to the </a:t>
            </a:r>
            <a:r>
              <a:rPr lang="en-US" b="1" i="1" dirty="0" err="1"/>
              <a:t>classpath</a:t>
            </a:r>
            <a:r>
              <a:rPr lang="en-US" dirty="0"/>
              <a:t> of a project to be usable</a:t>
            </a:r>
          </a:p>
          <a:p>
            <a:pPr lvl="1"/>
            <a:r>
              <a:rPr lang="en-US" dirty="0" err="1"/>
              <a:t>Classpath</a:t>
            </a:r>
            <a:r>
              <a:rPr lang="en-US" dirty="0"/>
              <a:t> basically provides a listing of libraries that Java can use to find referenced classes</a:t>
            </a:r>
          </a:p>
          <a:p>
            <a:pPr lvl="2"/>
            <a:r>
              <a:rPr lang="en-US" dirty="0"/>
              <a:t>Can include the Java Standard Library, 3</a:t>
            </a:r>
            <a:r>
              <a:rPr lang="en-US" baseline="30000" dirty="0"/>
              <a:t>rd</a:t>
            </a:r>
            <a:r>
              <a:rPr lang="en-US" dirty="0"/>
              <a:t> party APIs, projects that you create, etc.</a:t>
            </a:r>
          </a:p>
          <a:p>
            <a:r>
              <a:rPr lang="en-US" dirty="0"/>
              <a:t>Generally kept inside a “lib” folder in the Project’s folder</a:t>
            </a:r>
          </a:p>
          <a:p>
            <a:r>
              <a:rPr lang="en-US" dirty="0"/>
              <a:t>JAR files are linked to a Java Project</a:t>
            </a:r>
          </a:p>
          <a:p>
            <a:pPr lvl="1"/>
            <a:r>
              <a:rPr lang="en-US" dirty="0"/>
              <a:t>If you are working with multiple projects, then you must link each as appropriate</a:t>
            </a:r>
          </a:p>
          <a:p>
            <a:pPr lvl="1"/>
            <a:r>
              <a:rPr lang="en-US" dirty="0"/>
              <a:t>You can add as many JAR files as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EC8CE-8EDA-4681-8185-695C1324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32" y="2406738"/>
            <a:ext cx="4783668" cy="3189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23663-5C10-4DF3-9AD1-E902C394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966" y="437373"/>
            <a:ext cx="2371725" cy="14859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15827D-748F-4978-80AE-48A7A6A36DA4}"/>
              </a:ext>
            </a:extLst>
          </p:cNvPr>
          <p:cNvSpPr/>
          <p:nvPr/>
        </p:nvSpPr>
        <p:spPr>
          <a:xfrm>
            <a:off x="5425924" y="1097739"/>
            <a:ext cx="3256384" cy="4373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files appear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AD267C-DC6E-4D51-842D-10DF2B3824E3}"/>
              </a:ext>
            </a:extLst>
          </p:cNvPr>
          <p:cNvSpPr/>
          <p:nvPr/>
        </p:nvSpPr>
        <p:spPr>
          <a:xfrm>
            <a:off x="9330267" y="1535068"/>
            <a:ext cx="2082800" cy="460453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42E8-6153-4F64-8380-BCF563D0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JAR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9FBD-A86F-4D54-B6E9-DEA6698A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24725" cy="2000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see the content of JAR files by expanding their contents in the “Package Explorer” pane</a:t>
            </a:r>
          </a:p>
          <a:p>
            <a:pPr lvl="1"/>
            <a:r>
              <a:rPr lang="en-US" dirty="0"/>
              <a:t>JAR files can include source code, or not, as the library’s creator packages it…</a:t>
            </a:r>
          </a:p>
          <a:p>
            <a:pPr lvl="2"/>
            <a:r>
              <a:rPr lang="en-US" dirty="0"/>
              <a:t>They are always listed with the .class extensions </a:t>
            </a:r>
            <a:r>
              <a:rPr lang="en-US" b="1" i="1" dirty="0"/>
              <a:t>even if source code is included</a:t>
            </a:r>
          </a:p>
          <a:p>
            <a:pPr lvl="2"/>
            <a:r>
              <a:rPr lang="en-US" dirty="0"/>
              <a:t>Just double-click on a .class to see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D2A1-2CA9-47B0-A24D-9747CAEF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609904"/>
            <a:ext cx="3190875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7E3C1-C216-4417-9529-197202C2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41" y="3825075"/>
            <a:ext cx="3509428" cy="2222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BCE24-4CEA-42CE-B0CB-ADA826451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26276"/>
            <a:ext cx="1906589" cy="2220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32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C633-7657-459C-A524-D2215BB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D372-4656-415D-A8C8-2FAF90ED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kinds of JAR file libraries exist, for all kinds of needs</a:t>
            </a:r>
          </a:p>
          <a:p>
            <a:r>
              <a:rPr lang="en-US" dirty="0"/>
              <a:t>We’ll look at using one distributed by Oracle to connect to a database server</a:t>
            </a:r>
          </a:p>
          <a:p>
            <a:pPr lvl="1"/>
            <a:r>
              <a:rPr lang="en-US" dirty="0"/>
              <a:t>Filename is called “ojdbc7.jar”</a:t>
            </a:r>
          </a:p>
          <a:p>
            <a:pPr lvl="2"/>
            <a:r>
              <a:rPr lang="en-US" dirty="0"/>
              <a:t>Current version for use with Oracle 12c and earlier database engines</a:t>
            </a:r>
          </a:p>
          <a:p>
            <a:pPr lvl="2"/>
            <a:r>
              <a:rPr lang="en-US" dirty="0"/>
              <a:t>New one generally released with major version server releases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Remember: must be added to the Java Project’s </a:t>
            </a:r>
            <a:r>
              <a:rPr lang="en-US" b="1" i="1" dirty="0" err="1">
                <a:solidFill>
                  <a:srgbClr val="FF0000"/>
                </a:solidFill>
              </a:rPr>
              <a:t>classpath</a:t>
            </a:r>
            <a:r>
              <a:rPr lang="en-US" b="1" i="1" dirty="0">
                <a:solidFill>
                  <a:srgbClr val="FF0000"/>
                </a:solidFill>
              </a:rPr>
              <a:t> via previously demonstrated process</a:t>
            </a:r>
          </a:p>
        </p:txBody>
      </p:sp>
    </p:spTree>
    <p:extLst>
      <p:ext uri="{BB962C8B-B14F-4D97-AF65-F5344CB8AC3E}">
        <p14:creationId xmlns:p14="http://schemas.microsoft.com/office/powerpoint/2010/main" val="13595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F8D0-F4FB-40E4-8A82-4D759D4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TANSTAAFL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80A4-5B55-4C50-AB78-542C9233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14151"/>
          </a:xfrm>
        </p:spPr>
        <p:txBody>
          <a:bodyPr>
            <a:normAutofit/>
          </a:bodyPr>
          <a:lstStyle/>
          <a:p>
            <a:r>
              <a:rPr lang="en-US" dirty="0"/>
              <a:t>Just because they give us a library to help us do something…</a:t>
            </a:r>
          </a:p>
          <a:p>
            <a:pPr lvl="1"/>
            <a:r>
              <a:rPr lang="en-US" dirty="0"/>
              <a:t>Doesn’t mean it will be easy to use</a:t>
            </a:r>
          </a:p>
          <a:p>
            <a:r>
              <a:rPr lang="en-US" dirty="0"/>
              <a:t>This is relatively simple in a native SQL tool such as </a:t>
            </a:r>
            <a:r>
              <a:rPr lang="en-US" dirty="0" err="1"/>
              <a:t>SQLDeveloper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86CCA-99E7-4B88-8B39-4C8F85FF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33" y="3339775"/>
            <a:ext cx="4229100" cy="2447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8D2A1-D0FA-44D4-9EE6-1B450ED0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9" y="4068437"/>
            <a:ext cx="3343275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5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E2ED-27AB-4A69-BE12-BE765436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AD90-6DD4-416E-80E2-A1E71F36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database driver libraries work with an API called </a:t>
            </a:r>
            <a:r>
              <a:rPr lang="en-US" b="1" i="1" dirty="0"/>
              <a:t>Java Database Connectivity (JDBC)</a:t>
            </a:r>
          </a:p>
          <a:p>
            <a:r>
              <a:rPr lang="en-US" dirty="0"/>
              <a:t>Defines a standard interface (API) for programming an application with any JDBC compliant database engine</a:t>
            </a:r>
          </a:p>
          <a:p>
            <a:pPr lvl="1"/>
            <a:r>
              <a:rPr lang="en-US" dirty="0"/>
              <a:t>Must provide a JDBC compliant driver API file as well!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these are the results of a query</a:t>
            </a:r>
          </a:p>
          <a:p>
            <a:r>
              <a:rPr lang="en-US" dirty="0" err="1">
                <a:sym typeface="Wingdings" panose="05000000000000000000" pitchFamily="2" charset="2"/>
              </a:rPr>
              <a:t>ResultSetMetaData</a:t>
            </a:r>
            <a:r>
              <a:rPr lang="en-US" dirty="0">
                <a:sym typeface="Wingdings" panose="05000000000000000000" pitchFamily="2" charset="2"/>
              </a:rPr>
              <a:t>  this is the metadata for a query</a:t>
            </a:r>
          </a:p>
          <a:p>
            <a:r>
              <a:rPr lang="en-US" dirty="0" err="1">
                <a:sym typeface="Wingdings" panose="05000000000000000000" pitchFamily="2" charset="2"/>
              </a:rPr>
              <a:t>PreparedStatements</a:t>
            </a:r>
            <a:r>
              <a:rPr lang="en-US" dirty="0">
                <a:sym typeface="Wingdings" panose="05000000000000000000" pitchFamily="2" charset="2"/>
              </a:rPr>
              <a:t>  this helps us avoid </a:t>
            </a:r>
            <a:r>
              <a:rPr lang="en-US" b="1" i="1" dirty="0">
                <a:sym typeface="Wingdings" panose="05000000000000000000" pitchFamily="2" charset="2"/>
              </a:rPr>
              <a:t>SQL injection attacks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155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1912-0A66-4FB9-8161-B0B273A9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FE45-73E6-4839-AA92-9D3585BA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applications are all about entering, querying, and manipulating data</a:t>
            </a:r>
          </a:p>
          <a:p>
            <a:pPr lvl="1"/>
            <a:r>
              <a:rPr lang="en-US" dirty="0"/>
              <a:t>This simplest way of creating a SQL query from a form is to use regular old string concatenation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THIS IS WRONG, NEVER, NEVER, NEVER DO THIS!</a:t>
            </a:r>
          </a:p>
          <a:p>
            <a:pPr lvl="1"/>
            <a:r>
              <a:rPr lang="en-US" dirty="0"/>
              <a:t>Given the above HTML form data entry we could programmatically generate a SQL query string something like this:</a:t>
            </a:r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r>
              <a:rPr lang="en-US" sz="1400" dirty="0"/>
              <a:t>String SQL = “SELECT * FROM STUDENTS WHERE FNAME = ‘” + </a:t>
            </a:r>
            <a:r>
              <a:rPr lang="en-US" sz="1400" dirty="0" err="1"/>
              <a:t>fName.getText</a:t>
            </a:r>
            <a:r>
              <a:rPr lang="en-US" sz="1400" dirty="0"/>
              <a:t>() + “’ AND LNAME = ‘” + </a:t>
            </a:r>
            <a:r>
              <a:rPr lang="en-US" sz="1400" dirty="0" err="1"/>
              <a:t>lName.getText</a:t>
            </a:r>
            <a:r>
              <a:rPr lang="en-US" sz="1400" dirty="0"/>
              <a:t>() + ‘”;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This would result in this case in the following SQL query string</a:t>
            </a:r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r>
              <a:rPr lang="en-US" sz="1400" dirty="0"/>
              <a:t>SELECT * FROM STUDENTS WHERE FNAME = ‘Jeff’ AND LNAME = ‘Hill’;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5F989-A86A-492D-B50E-15132B2A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665956"/>
            <a:ext cx="354330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149779-C4D5-4C7B-8706-4125BAEC4855}"/>
              </a:ext>
            </a:extLst>
          </p:cNvPr>
          <p:cNvSpPr/>
          <p:nvPr/>
        </p:nvSpPr>
        <p:spPr>
          <a:xfrm>
            <a:off x="8627533" y="5156200"/>
            <a:ext cx="2726267" cy="10207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works, so 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84474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1777</Words>
  <Application>Microsoft Office PowerPoint</Application>
  <PresentationFormat>Widescreen</PresentationFormat>
  <Paragraphs>274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Database Connectivity &amp; 3rd Party Libraries</vt:lpstr>
      <vt:lpstr>Code libraries</vt:lpstr>
      <vt:lpstr>Java archive files</vt:lpstr>
      <vt:lpstr>Using JAR files</vt:lpstr>
      <vt:lpstr>Inside a JAR file</vt:lpstr>
      <vt:lpstr>3rd party libraries</vt:lpstr>
      <vt:lpstr>TANSTAAFL</vt:lpstr>
      <vt:lpstr>JDBC</vt:lpstr>
      <vt:lpstr>SQL injection</vt:lpstr>
      <vt:lpstr>SQL injection</vt:lpstr>
      <vt:lpstr>Parameterized queries</vt:lpstr>
      <vt:lpstr>On to the SQL…</vt:lpstr>
      <vt:lpstr>“Simple” JODBC example</vt:lpstr>
      <vt:lpstr>Wrapper JODBC example</vt:lpstr>
      <vt:lpstr>Assuming metadata wrapper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 &amp; 3rd Party Libraries</dc:title>
  <dc:creator>Geoffrey Hill</dc:creator>
  <cp:lastModifiedBy>Geoffrey (Jeff) Hill</cp:lastModifiedBy>
  <cp:revision>34</cp:revision>
  <dcterms:created xsi:type="dcterms:W3CDTF">2018-06-03T15:07:20Z</dcterms:created>
  <dcterms:modified xsi:type="dcterms:W3CDTF">2018-11-01T13:49:27Z</dcterms:modified>
</cp:coreProperties>
</file>