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3" r:id="rId16"/>
    <p:sldId id="271" r:id="rId17"/>
    <p:sldId id="274" r:id="rId18"/>
    <p:sldId id="27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ACA3-4C32-41F8-B2C9-4C450A69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FBC80-A719-488C-B2EF-6DC810E3A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5206-7B85-4271-8737-8EFC39C3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BB74-2E46-4AF2-87D9-1C9067B0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9B19-A1FB-43BD-8F14-825D6722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EFF3-2997-44AC-AFBA-73549F3E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5AED-4C8F-4D76-8609-968E11B6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BC0A-156B-4E02-AAE6-1172BAA1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52F6-A9F7-4B79-A751-697DF9AF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F92B-2BB9-4F31-A924-2EC1C151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1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7A24A-95B4-4EC2-A479-6CE06A04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FAB3-2B53-4DE6-AD8E-39865D86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0A85-F633-4191-8806-35B7B900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571D-752D-4285-9E6F-2BB5B394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7BAB-0BA3-4120-B8F8-6FC33589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7A82-8CFC-4016-A5EB-25792592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7D0F-9DE0-4078-AB6E-4AB6005D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47F4-B7D7-4151-89AE-21686686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5107-3DA8-4C10-B390-7D6D656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D281-E3B7-439D-945A-94E9E8F1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CE99-5042-459E-8B2C-874E874D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749C4-6BAC-417E-A3F6-583761E5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5889-9111-404D-A969-D4E0B964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102A-FD10-4059-9DDB-4A737DD8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6E06-2951-41C1-9DF5-5647655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C5C1-004D-4626-BEBC-95D7880F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146D-1D57-407E-AA12-4E9E94132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1DE0F-16B1-4B03-BD50-5B801819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4EE9-E6F7-444D-B613-60F032B8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F79F-24FD-4A68-9B25-0B54E577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61BB9-5EA6-45CB-8A27-27DB7CA9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30A6-5449-4AA2-9DD7-F6061D5C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08E9-FB98-43DE-AC0D-3BDC1213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1CD37-E569-49AB-B5F0-DAB16540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619E-8B77-4977-B00D-1E1C9289C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6B43E-2283-426C-8A09-134DA2F86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A0F9A-DF08-48BD-A1C6-B5A0B05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7DF59-A4ED-458B-9CCE-0D0E5929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64224-BA5C-45BF-9239-06B4DECC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016C-23F5-422D-93DD-4F3F423E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CB05D-33B8-456F-8D27-0291F10E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14CA6-31E3-41DD-90E4-83DA3F9F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9B623-0A74-4B04-84BF-48567F4B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9B3DE-43AE-4FEC-8259-461DA8F5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259D8-8A54-4DDE-8137-5FBBE9FF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03AC-6ED5-44A3-9CBC-1A126AA9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E6C1-4D5B-4F08-9B9C-601525FE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283F-82B8-450A-B6F0-15679F24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29712-A72C-46EA-AA8A-5F720F9F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8C220-3D78-41C2-8F33-296D47C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A0956-C579-40A7-B578-E4F59003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B888-9199-429E-A6D2-614F0884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D1D4-0A59-4BDA-A9F6-D50F6247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762F5-C1B2-475E-A639-8643201FE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E4230-5B82-4419-B510-928C04E62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07ACD-22D4-421E-A469-39A62F1D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3D11-81B0-49CB-90FC-57E51AFE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0F67-36AB-4862-BF9A-4245D312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326C4-354B-4CD2-872E-FC147384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3C286-7AA2-4C2D-8B0D-FED43405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45EB-D2AC-4221-A23D-40387F09F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B49A-4E75-4E0E-8828-59658B85FF2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E2533-72A4-4684-B141-33C14F6EB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B879-3700-428B-BF3B-2E2202C1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D3D9-6D1B-41AF-8F33-4ABEB55BF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5C96-232E-4B7A-8227-CD4905C54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CAF4-C040-4F06-8E90-8BDCC1BAA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93674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5088-9D86-4AC5-A959-50B6325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space (is this valid?)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7296-98D7-43D3-A81F-BB25807F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365125"/>
            <a:ext cx="3962400" cy="5811838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package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class1;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public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class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HelloWorld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public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static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void              main(    String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[]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System.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i="1" dirty="0"/>
              <a:t>out.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/>
              <a:t>println</a:t>
            </a:r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("Hello 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+ "World!"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} // end main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// end HelloWorld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7B122-9B1B-4B02-8C38-4618E98AFC5A}"/>
              </a:ext>
            </a:extLst>
          </p:cNvPr>
          <p:cNvSpPr/>
          <p:nvPr/>
        </p:nvSpPr>
        <p:spPr>
          <a:xfrm>
            <a:off x="2133600" y="2142066"/>
            <a:ext cx="3962400" cy="257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Yes, it is valid Java syntax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is terrible style – </a:t>
            </a:r>
            <a:r>
              <a:rPr lang="en-US" b="1" i="1" dirty="0">
                <a:solidFill>
                  <a:srgbClr val="FFFF00"/>
                </a:solidFill>
              </a:rPr>
              <a:t>would receive a 0 score as a homework submission even though it is fully functional!</a:t>
            </a:r>
          </a:p>
        </p:txBody>
      </p:sp>
    </p:spTree>
    <p:extLst>
      <p:ext uri="{BB962C8B-B14F-4D97-AF65-F5344CB8AC3E}">
        <p14:creationId xmlns:p14="http://schemas.microsoft.com/office/powerpoint/2010/main" val="200832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0C9C-A1AB-4E14-AAB4-E66F919B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5ED6-FBD2-4583-82CE-16516C6D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write the source code…</a:t>
            </a:r>
          </a:p>
          <a:p>
            <a:pPr lvl="1"/>
            <a:r>
              <a:rPr lang="en-US" dirty="0"/>
              <a:t>Is Java source code directly executable like Python?</a:t>
            </a:r>
          </a:p>
          <a:p>
            <a:pPr lvl="1"/>
            <a:r>
              <a:rPr lang="en-US" dirty="0"/>
              <a:t>What does the source code get translated into so that it can execute?</a:t>
            </a:r>
          </a:p>
          <a:p>
            <a:pPr lvl="1"/>
            <a:r>
              <a:rPr lang="en-US" dirty="0"/>
              <a:t>What executes the bytecode?</a:t>
            </a:r>
          </a:p>
          <a:p>
            <a:r>
              <a:rPr lang="en-US" dirty="0"/>
              <a:t>“Write once, run anywhere”</a:t>
            </a:r>
          </a:p>
          <a:p>
            <a:pPr lvl="1"/>
            <a:r>
              <a:rPr lang="en-US" dirty="0"/>
              <a:t>Java’s fundamental principle</a:t>
            </a:r>
          </a:p>
          <a:p>
            <a:pPr lvl="1"/>
            <a:r>
              <a:rPr lang="en-US" dirty="0"/>
              <a:t>Programs written in Java are </a:t>
            </a:r>
            <a:r>
              <a:rPr lang="en-US" b="1" i="1" dirty="0"/>
              <a:t>architecture neutral </a:t>
            </a:r>
            <a:r>
              <a:rPr lang="en-US" dirty="0"/>
              <a:t>meaning they can be run on any machine that has a Java Virtual Machine</a:t>
            </a:r>
          </a:p>
          <a:p>
            <a:pPr lvl="1"/>
            <a:r>
              <a:rPr lang="en-US" dirty="0"/>
              <a:t>It is our job to write Java programs that solve business problems</a:t>
            </a:r>
          </a:p>
          <a:p>
            <a:pPr lvl="1"/>
            <a:r>
              <a:rPr lang="en-US" dirty="0"/>
              <a:t>It is Oracle’s job to write JVMs that run on every hardware device we need</a:t>
            </a:r>
          </a:p>
        </p:txBody>
      </p:sp>
    </p:spTree>
    <p:extLst>
      <p:ext uri="{BB962C8B-B14F-4D97-AF65-F5344CB8AC3E}">
        <p14:creationId xmlns:p14="http://schemas.microsoft.com/office/powerpoint/2010/main" val="740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E4A-D79E-464A-A542-69224840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AD4F-078A-42BA-B785-51EA1D3D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again use Eclipse as the IDE for this course</a:t>
            </a:r>
          </a:p>
          <a:p>
            <a:r>
              <a:rPr lang="en-US" dirty="0"/>
              <a:t>Pre-installed on all computers in 308 &amp; 310 in the </a:t>
            </a:r>
            <a:r>
              <a:rPr lang="en-US" dirty="0" err="1"/>
              <a:t>CoB</a:t>
            </a:r>
            <a:endParaRPr lang="en-US" dirty="0"/>
          </a:p>
          <a:p>
            <a:pPr lvl="1"/>
            <a:r>
              <a:rPr lang="en-US" dirty="0"/>
              <a:t>Not available on any other campus computers</a:t>
            </a:r>
          </a:p>
          <a:p>
            <a:r>
              <a:rPr lang="en-US" dirty="0"/>
              <a:t>Download &amp; installation instruction links on Blackboard</a:t>
            </a:r>
          </a:p>
          <a:p>
            <a:pPr lvl="1"/>
            <a:r>
              <a:rPr lang="en-US" dirty="0"/>
              <a:t>“Course software” in the “Information” section</a:t>
            </a:r>
          </a:p>
          <a:p>
            <a:pPr lvl="1"/>
            <a:r>
              <a:rPr lang="en-US" dirty="0"/>
              <a:t>Need both:</a:t>
            </a:r>
          </a:p>
          <a:p>
            <a:pPr lvl="2"/>
            <a:r>
              <a:rPr lang="en-US" dirty="0"/>
              <a:t>Java Development Kit (JDK)</a:t>
            </a:r>
          </a:p>
          <a:p>
            <a:pPr lvl="2"/>
            <a:r>
              <a:rPr lang="en-US" dirty="0"/>
              <a:t>Eclipse IDE for Java Developers</a:t>
            </a:r>
          </a:p>
          <a:p>
            <a:pPr lvl="1"/>
            <a:r>
              <a:rPr lang="en-US" dirty="0"/>
              <a:t>If you still have it from MIS 3300, shouldn’t need anything else</a:t>
            </a:r>
          </a:p>
        </p:txBody>
      </p:sp>
    </p:spTree>
    <p:extLst>
      <p:ext uri="{BB962C8B-B14F-4D97-AF65-F5344CB8AC3E}">
        <p14:creationId xmlns:p14="http://schemas.microsoft.com/office/powerpoint/2010/main" val="417908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B352-84D1-4331-BC83-10E13C32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4ED6-4371-4F3C-80DB-98965054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main types:</a:t>
            </a:r>
          </a:p>
          <a:p>
            <a:pPr lvl="1"/>
            <a:r>
              <a:rPr lang="en-US" dirty="0"/>
              <a:t>Compile-time errors: red squiggly underlines, program won’t execute until these are corrected, syntax errors</a:t>
            </a:r>
          </a:p>
          <a:p>
            <a:pPr lvl="1"/>
            <a:r>
              <a:rPr lang="en-US" dirty="0"/>
              <a:t>Run-time errors: known as </a:t>
            </a:r>
            <a:r>
              <a:rPr lang="en-US" b="1" i="1" dirty="0"/>
              <a:t>exceptions </a:t>
            </a:r>
            <a:r>
              <a:rPr lang="en-US" dirty="0"/>
              <a:t>in Java, or more simply </a:t>
            </a:r>
            <a:r>
              <a:rPr lang="en-US" b="1" i="1" dirty="0"/>
              <a:t>crashes, </a:t>
            </a:r>
            <a:r>
              <a:rPr lang="en-US" dirty="0"/>
              <a:t>caused by errors in the programming not related to syntactic requirements</a:t>
            </a:r>
          </a:p>
          <a:p>
            <a:pPr lvl="2"/>
            <a:r>
              <a:rPr lang="en-US" dirty="0"/>
              <a:t>Also frequently caused by invalid data entry</a:t>
            </a:r>
          </a:p>
          <a:p>
            <a:pPr lvl="1"/>
            <a:r>
              <a:rPr lang="en-US" dirty="0"/>
              <a:t>Logical errors: incorrect results due to errors in the program’s logical processing</a:t>
            </a:r>
          </a:p>
          <a:p>
            <a:pPr lvl="2"/>
            <a:r>
              <a:rPr lang="en-US" dirty="0"/>
              <a:t>99.999999999999999999% due to errors in the algorithm’s code</a:t>
            </a:r>
          </a:p>
          <a:p>
            <a:pPr lvl="2"/>
            <a:r>
              <a:rPr lang="en-US" dirty="0"/>
              <a:t>Carefully check, validate, and debug all output for assignments </a:t>
            </a:r>
            <a:r>
              <a:rPr lang="en-US" b="1" i="1" dirty="0">
                <a:solidFill>
                  <a:srgbClr val="FF0000"/>
                </a:solidFill>
              </a:rPr>
              <a:t>these errors are huge point deductions if present in assignment submissions</a:t>
            </a:r>
          </a:p>
        </p:txBody>
      </p:sp>
    </p:spTree>
    <p:extLst>
      <p:ext uri="{BB962C8B-B14F-4D97-AF65-F5344CB8AC3E}">
        <p14:creationId xmlns:p14="http://schemas.microsoft.com/office/powerpoint/2010/main" val="38125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9B6B-1CED-47A9-BE5A-D76BEF26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F8D2-61EE-4F15-B3DE-2C0D61A0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errors reported to you are often very cryptic</a:t>
            </a:r>
          </a:p>
          <a:p>
            <a:pPr lvl="1"/>
            <a:r>
              <a:rPr lang="en-US" dirty="0"/>
              <a:t>You still have to learn how to fix them</a:t>
            </a:r>
          </a:p>
          <a:p>
            <a:pPr lvl="1"/>
            <a:r>
              <a:rPr lang="en-US" dirty="0"/>
              <a:t>Read the error messages, interpret what they mean, look to valid examples (text and/or handout code), pay very close attention to capitalization and syntax, Google it</a:t>
            </a:r>
          </a:p>
          <a:p>
            <a:pPr lvl="1"/>
            <a:r>
              <a:rPr lang="en-US" b="1" i="1" dirty="0"/>
              <a:t>Lastly</a:t>
            </a:r>
            <a:r>
              <a:rPr lang="en-US" dirty="0"/>
              <a:t>, ask me</a:t>
            </a:r>
          </a:p>
          <a:p>
            <a:pPr lvl="1"/>
            <a:r>
              <a:rPr lang="en-US" dirty="0"/>
              <a:t>Eclipse will often provide “quick fixes”</a:t>
            </a:r>
          </a:p>
          <a:p>
            <a:pPr lvl="2"/>
            <a:r>
              <a:rPr lang="en-US" dirty="0"/>
              <a:t>Sometimes these may be correct fixes</a:t>
            </a:r>
          </a:p>
          <a:p>
            <a:pPr lvl="2"/>
            <a:r>
              <a:rPr lang="en-US" dirty="0"/>
              <a:t>Sometimes they are not, will automatically alter your code in some really unpredictable ways</a:t>
            </a:r>
          </a:p>
          <a:p>
            <a:pPr lvl="2"/>
            <a:r>
              <a:rPr lang="en-US" dirty="0"/>
              <a:t>Do not just start applying these “quick fixes” out of either laziness or frustration</a:t>
            </a:r>
          </a:p>
          <a:p>
            <a:pPr lvl="3"/>
            <a:r>
              <a:rPr lang="en-US" dirty="0"/>
              <a:t>It usually makes the problem(s) worse, or creates new problems</a:t>
            </a:r>
          </a:p>
        </p:txBody>
      </p:sp>
    </p:spTree>
    <p:extLst>
      <p:ext uri="{BB962C8B-B14F-4D97-AF65-F5344CB8AC3E}">
        <p14:creationId xmlns:p14="http://schemas.microsoft.com/office/powerpoint/2010/main" val="58649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general steps to problem solving: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the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Design a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Consider alternatives, refine as necessary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the solution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and resolve any bugs</a:t>
            </a:r>
          </a:p>
          <a:p>
            <a:r>
              <a:rPr lang="en-US" dirty="0"/>
              <a:t>OOP relates to problem solving in that a program’s purpose is to solve a business problem</a:t>
            </a:r>
          </a:p>
          <a:p>
            <a:pPr lvl="1"/>
            <a:r>
              <a:rPr lang="en-US" dirty="0"/>
              <a:t>If our code mirrors how we think of real life entities…</a:t>
            </a:r>
          </a:p>
          <a:p>
            <a:pPr lvl="1"/>
            <a:r>
              <a:rPr lang="en-US" dirty="0"/>
              <a:t>It makes it easier to code solution to real life problems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37021" y="1825625"/>
            <a:ext cx="3316779" cy="131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step does coding actually occur in?</a:t>
            </a:r>
          </a:p>
        </p:txBody>
      </p:sp>
    </p:spTree>
    <p:extLst>
      <p:ext uri="{BB962C8B-B14F-4D97-AF65-F5344CB8AC3E}">
        <p14:creationId xmlns:p14="http://schemas.microsoft.com/office/powerpoint/2010/main" val="5593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A9D1-A8A1-45FF-8418-8CCBA150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1730-4C97-4303-9D37-457CD041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orientation is rather complex</a:t>
            </a:r>
          </a:p>
          <a:p>
            <a:pPr lvl="1"/>
            <a:r>
              <a:rPr lang="en-US" dirty="0"/>
              <a:t>Every element of a program must be instantiated as an object</a:t>
            </a:r>
          </a:p>
          <a:p>
            <a:r>
              <a:rPr lang="en-US" dirty="0"/>
              <a:t>The benefit is that it models real life</a:t>
            </a:r>
          </a:p>
          <a:p>
            <a:pPr lvl="1"/>
            <a:r>
              <a:rPr lang="en-US" dirty="0"/>
              <a:t>Our environment is a bunch of physical objects</a:t>
            </a:r>
          </a:p>
          <a:p>
            <a:pPr lvl="1"/>
            <a:r>
              <a:rPr lang="en-US" dirty="0"/>
              <a:t>Instead of creating a bunch of code to describe an object and all of its attributes and keep them linked together in code</a:t>
            </a:r>
          </a:p>
          <a:p>
            <a:r>
              <a:rPr lang="en-US" dirty="0"/>
              <a:t>It is “easier” to:</a:t>
            </a:r>
          </a:p>
          <a:p>
            <a:pPr lvl="1"/>
            <a:r>
              <a:rPr lang="en-US" dirty="0"/>
              <a:t>Describe a generic concept (classes)</a:t>
            </a:r>
          </a:p>
          <a:p>
            <a:pPr lvl="2"/>
            <a:r>
              <a:rPr lang="en-US" dirty="0"/>
              <a:t>Student, Professor, </a:t>
            </a:r>
            <a:r>
              <a:rPr lang="en-US" dirty="0" err="1"/>
              <a:t>ClassRoom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Define all of the attributes important to our program (inside the classes)</a:t>
            </a:r>
          </a:p>
          <a:p>
            <a:pPr lvl="2"/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bearID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Populate the characteristics with unique data elements (objects)</a:t>
            </a:r>
          </a:p>
          <a:p>
            <a:pPr lvl="2"/>
            <a:r>
              <a:rPr lang="en-US" dirty="0"/>
              <a:t>Jeff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Hill 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presents several that we’ll save for later</a:t>
            </a:r>
          </a:p>
          <a:p>
            <a:pPr lvl="1"/>
            <a:r>
              <a:rPr lang="en-US" dirty="0"/>
              <a:t>Inheritance, abstraction, encapsulation, polymorphism</a:t>
            </a:r>
          </a:p>
          <a:p>
            <a:r>
              <a:rPr lang="en-US" dirty="0"/>
              <a:t>For now, focus on these terms and concepts:</a:t>
            </a:r>
          </a:p>
          <a:p>
            <a:pPr lvl="1"/>
            <a:r>
              <a:rPr lang="en-US" dirty="0"/>
              <a:t>Class</a:t>
            </a:r>
          </a:p>
          <a:p>
            <a:pPr lvl="2"/>
            <a:r>
              <a:rPr lang="en-US" dirty="0"/>
              <a:t>Object</a:t>
            </a:r>
          </a:p>
          <a:p>
            <a:pPr lvl="3"/>
            <a:r>
              <a:rPr lang="en-US" dirty="0"/>
              <a:t>Attribute</a:t>
            </a:r>
          </a:p>
          <a:p>
            <a:pPr lvl="4"/>
            <a:r>
              <a:rPr lang="en-US" dirty="0"/>
              <a:t>State (data)</a:t>
            </a:r>
          </a:p>
          <a:p>
            <a:pPr lvl="5"/>
            <a:r>
              <a:rPr lang="en-US" dirty="0"/>
              <a:t>Primitive</a:t>
            </a:r>
          </a:p>
          <a:p>
            <a:pPr lvl="5"/>
            <a:r>
              <a:rPr lang="en-US" dirty="0"/>
              <a:t>Reference</a:t>
            </a:r>
          </a:p>
          <a:p>
            <a:pPr lvl="3"/>
            <a:r>
              <a:rPr lang="en-US" dirty="0"/>
              <a:t>Method</a:t>
            </a:r>
          </a:p>
          <a:p>
            <a:pPr lvl="4"/>
            <a:r>
              <a:rPr lang="en-US" dirty="0"/>
              <a:t>Behavior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944774" y="3175671"/>
            <a:ext cx="3409026" cy="165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these with examples from this room?</a:t>
            </a:r>
          </a:p>
        </p:txBody>
      </p:sp>
    </p:spTree>
    <p:extLst>
      <p:ext uri="{BB962C8B-B14F-4D97-AF65-F5344CB8AC3E}">
        <p14:creationId xmlns:p14="http://schemas.microsoft.com/office/powerpoint/2010/main" val="31260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3ED-6E63-42D2-884D-08463F55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F050-D741-4CF0-AA65-A255BB80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remember basic operation of Eclipse from MIS 3300</a:t>
            </a:r>
          </a:p>
          <a:p>
            <a:pPr lvl="1"/>
            <a:r>
              <a:rPr lang="en-US" dirty="0"/>
              <a:t>Make sure you refresh yourself if not…</a:t>
            </a:r>
          </a:p>
          <a:p>
            <a:endParaRPr lang="en-US" dirty="0"/>
          </a:p>
          <a:p>
            <a:r>
              <a:rPr lang="en-US" dirty="0"/>
              <a:t>How to create:</a:t>
            </a:r>
          </a:p>
          <a:p>
            <a:pPr lvl="1"/>
            <a:r>
              <a:rPr lang="en-US" dirty="0"/>
              <a:t>Java project</a:t>
            </a:r>
          </a:p>
          <a:p>
            <a:pPr lvl="1"/>
            <a:r>
              <a:rPr lang="en-US" dirty="0"/>
              <a:t>Java packages</a:t>
            </a:r>
          </a:p>
          <a:p>
            <a:pPr lvl="1"/>
            <a:r>
              <a:rPr lang="en-US" dirty="0"/>
              <a:t>Java classes</a:t>
            </a:r>
          </a:p>
          <a:p>
            <a:pPr lvl="1"/>
            <a:r>
              <a:rPr lang="en-US" dirty="0"/>
              <a:t>Run the class</a:t>
            </a:r>
          </a:p>
          <a:p>
            <a:pPr lvl="2"/>
            <a:r>
              <a:rPr lang="en-US" dirty="0"/>
              <a:t>“Run as” if necessary</a:t>
            </a:r>
          </a:p>
          <a:p>
            <a:pPr lvl="1"/>
            <a:r>
              <a:rPr lang="en-US" dirty="0"/>
              <a:t>Where do the files go</a:t>
            </a:r>
          </a:p>
          <a:p>
            <a:pPr lvl="2"/>
            <a:r>
              <a:rPr lang="en-US" dirty="0"/>
              <a:t>.java &amp; .class files</a:t>
            </a:r>
          </a:p>
        </p:txBody>
      </p:sp>
    </p:spTree>
    <p:extLst>
      <p:ext uri="{BB962C8B-B14F-4D97-AF65-F5344CB8AC3E}">
        <p14:creationId xmlns:p14="http://schemas.microsoft.com/office/powerpoint/2010/main" val="2461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519C-09E1-4565-AC6E-D2077106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A96A-3DF0-4E2B-B1FF-389B333F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Handout 1a – Hello World!</a:t>
            </a:r>
          </a:p>
          <a:p>
            <a:pPr lvl="1"/>
            <a:r>
              <a:rPr lang="en-US" dirty="0"/>
              <a:t>Fully functional demonstration code of the simple class we created in class</a:t>
            </a:r>
          </a:p>
          <a:p>
            <a:r>
              <a:rPr lang="en-US" dirty="0"/>
              <a:t>Handout 1b – Conventions Example</a:t>
            </a:r>
          </a:p>
          <a:p>
            <a:pPr lvl="1"/>
            <a:r>
              <a:rPr lang="en-US" dirty="0"/>
              <a:t>Print this out and use it as a basic conventions checklist prior to submitting</a:t>
            </a:r>
          </a:p>
          <a:p>
            <a:pPr lvl="1"/>
            <a:r>
              <a:rPr lang="en-US" dirty="0"/>
              <a:t>This will help you avoid losing points for easily avoidable errors</a:t>
            </a:r>
          </a:p>
          <a:p>
            <a:pPr lvl="1"/>
            <a:r>
              <a:rPr lang="en-US" b="1" i="1" dirty="0">
                <a:solidFill>
                  <a:srgbClr val="00B050"/>
                </a:solidFill>
              </a:rPr>
              <a:t>Contains the header template that is required for all assignment submissions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NOTE: handout code downloaded from Blackboard must be manually placed into the correct place in your Java project’s directory structure</a:t>
            </a:r>
          </a:p>
          <a:p>
            <a:pPr lvl="1"/>
            <a:r>
              <a:rPr lang="en-US" b="1" i="1">
                <a:solidFill>
                  <a:srgbClr val="FF0000"/>
                </a:solidFill>
              </a:rPr>
              <a:t>You can’t </a:t>
            </a:r>
            <a:r>
              <a:rPr lang="en-US" b="1" i="1" dirty="0">
                <a:solidFill>
                  <a:srgbClr val="FF0000"/>
                </a:solidFill>
              </a:rPr>
              <a:t>just download the file from Blackboard and open it directly from there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It will open, but never run in Eclipse!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Same thing if you work on a file here and email it to yourself at home</a:t>
            </a:r>
          </a:p>
        </p:txBody>
      </p:sp>
    </p:spTree>
    <p:extLst>
      <p:ext uri="{BB962C8B-B14F-4D97-AF65-F5344CB8AC3E}">
        <p14:creationId xmlns:p14="http://schemas.microsoft.com/office/powerpoint/2010/main" val="59516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10C0-1352-4393-B9C8-8F3D78C4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2E8C-2819-41B6-9358-73CD1CB25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text: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public release in 1995 by Sun Microsystems</a:t>
            </a:r>
          </a:p>
          <a:p>
            <a:pPr lvl="1"/>
            <a:r>
              <a:rPr lang="en-US" dirty="0"/>
              <a:t>Bought in 2010 by Oracle</a:t>
            </a:r>
          </a:p>
          <a:p>
            <a:pPr lvl="1"/>
            <a:r>
              <a:rPr lang="en-US" dirty="0"/>
              <a:t>Currently on version </a:t>
            </a:r>
            <a:r>
              <a:rPr lang="en-US" dirty="0" smtClean="0"/>
              <a:t>10 </a:t>
            </a:r>
            <a:r>
              <a:rPr lang="en-US" dirty="0"/>
              <a:t>(released </a:t>
            </a:r>
            <a:r>
              <a:rPr lang="en-US" dirty="0" smtClean="0"/>
              <a:t>March 2018)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in the text:</a:t>
            </a:r>
          </a:p>
          <a:p>
            <a:pPr lvl="1"/>
            <a:r>
              <a:rPr lang="en-US" dirty="0"/>
              <a:t>Declined in popularity in the late 00’s (hence why Sun went out of business)</a:t>
            </a:r>
          </a:p>
          <a:p>
            <a:pPr lvl="1"/>
            <a:r>
              <a:rPr lang="en-US" dirty="0"/>
              <a:t>Was almost “dead” until something saved it… what?</a:t>
            </a:r>
          </a:p>
          <a:p>
            <a:pPr lvl="1"/>
            <a:r>
              <a:rPr lang="en-US" dirty="0"/>
              <a:t>Now also experiencing a “Renaissance” in the “back end” relating to web services</a:t>
            </a:r>
          </a:p>
          <a:p>
            <a:pPr lvl="1"/>
            <a:r>
              <a:rPr lang="en-US" dirty="0"/>
              <a:t>Java had 2 major releases (v. 8 &amp; 9) since its “death”</a:t>
            </a:r>
          </a:p>
          <a:p>
            <a:pPr lvl="2"/>
            <a:r>
              <a:rPr lang="en-US" dirty="0"/>
              <a:t>Added many new features (e.g. lambda expressions &amp; method declaration in interfaces) that make Java a “modern” programming language once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Now changing from “major releases” to 6-month incremental releases</a:t>
            </a:r>
          </a:p>
          <a:p>
            <a:pPr lvl="2"/>
            <a:r>
              <a:rPr lang="en-US" dirty="0" smtClean="0"/>
              <a:t>Community (</a:t>
            </a:r>
            <a:r>
              <a:rPr lang="en-US" dirty="0" err="1" smtClean="0"/>
              <a:t>OpenJDK</a:t>
            </a:r>
            <a:r>
              <a:rPr lang="en-US" dirty="0" smtClean="0"/>
              <a:t>) will be providing long term support for future (Java 11+)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89B3-312E-4E14-8DE5-CF58755C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6610-56BB-46B9-B535-CF2477D4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case sensitive,</a:t>
            </a:r>
          </a:p>
          <a:p>
            <a:pPr lvl="1"/>
            <a:r>
              <a:rPr lang="en-US" dirty="0" err="1"/>
              <a:t>UpPeR</a:t>
            </a:r>
            <a:r>
              <a:rPr lang="en-US" dirty="0"/>
              <a:t> </a:t>
            </a:r>
            <a:r>
              <a:rPr lang="en-US" dirty="0" err="1"/>
              <a:t>CaSe</a:t>
            </a:r>
            <a:r>
              <a:rPr lang="en-US" dirty="0"/>
              <a:t> is not the same as </a:t>
            </a:r>
            <a:r>
              <a:rPr lang="en-US" dirty="0" err="1"/>
              <a:t>loWEr</a:t>
            </a:r>
            <a:r>
              <a:rPr lang="en-US" dirty="0"/>
              <a:t> </a:t>
            </a:r>
            <a:r>
              <a:rPr lang="en-US" dirty="0" err="1"/>
              <a:t>CASe</a:t>
            </a:r>
            <a:endParaRPr lang="en-US" dirty="0"/>
          </a:p>
          <a:p>
            <a:r>
              <a:rPr lang="en-US" dirty="0"/>
              <a:t>class based,</a:t>
            </a:r>
          </a:p>
          <a:p>
            <a:pPr lvl="1"/>
            <a:r>
              <a:rPr lang="en-US" dirty="0"/>
              <a:t>Code based description of a portion of a program</a:t>
            </a:r>
          </a:p>
          <a:p>
            <a:r>
              <a:rPr lang="en-US" dirty="0"/>
              <a:t>object oriented,</a:t>
            </a:r>
          </a:p>
          <a:p>
            <a:pPr lvl="1"/>
            <a:r>
              <a:rPr lang="en-US" dirty="0"/>
              <a:t>Fundamental elements that make up a program as it runs</a:t>
            </a:r>
          </a:p>
          <a:p>
            <a:r>
              <a:rPr lang="en-US" dirty="0"/>
              <a:t>programming language.</a:t>
            </a:r>
          </a:p>
          <a:p>
            <a:pPr lvl="1"/>
            <a:r>
              <a:rPr lang="en-US" dirty="0"/>
              <a:t>Defines symbols and words to implement features and functions</a:t>
            </a:r>
          </a:p>
          <a:p>
            <a:pPr lvl="2"/>
            <a:r>
              <a:rPr lang="en-US" dirty="0"/>
              <a:t>Java calls this its “standard class library” or Java Application Programming Interface (API)</a:t>
            </a:r>
          </a:p>
          <a:p>
            <a:pPr lvl="1"/>
            <a:r>
              <a:rPr lang="en-US" dirty="0"/>
              <a:t>Allows programmers to express code as a series of statements</a:t>
            </a:r>
          </a:p>
        </p:txBody>
      </p:sp>
    </p:spTree>
    <p:extLst>
      <p:ext uri="{BB962C8B-B14F-4D97-AF65-F5344CB8AC3E}">
        <p14:creationId xmlns:p14="http://schemas.microsoft.com/office/powerpoint/2010/main" val="107540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6F2B-93CE-477B-B3A5-F5D3A850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A2C2-E0A1-4270-99F8-CA0CE2E8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defined using keywords and characters in specific patterns</a:t>
            </a:r>
          </a:p>
          <a:p>
            <a:r>
              <a:rPr lang="en-US" dirty="0"/>
              <a:t>Many more rigid syntactic requirements than Python…</a:t>
            </a:r>
          </a:p>
          <a:p>
            <a:pPr lvl="1"/>
            <a:r>
              <a:rPr lang="en-US" dirty="0"/>
              <a:t>Has the same concepts, just more complex to implement in code</a:t>
            </a:r>
          </a:p>
          <a:p>
            <a:r>
              <a:rPr lang="en-US" dirty="0"/>
              <a:t>Just like in Python (MIS 3300), we started with single code file programs</a:t>
            </a:r>
          </a:p>
          <a:p>
            <a:pPr lvl="1"/>
            <a:r>
              <a:rPr lang="en-US" dirty="0"/>
              <a:t>Later learned how to create external modules</a:t>
            </a:r>
          </a:p>
          <a:p>
            <a:pPr lvl="1"/>
            <a:r>
              <a:rPr lang="en-US" dirty="0"/>
              <a:t>We will start with single code file programs</a:t>
            </a:r>
          </a:p>
          <a:p>
            <a:pPr lvl="2"/>
            <a:r>
              <a:rPr lang="en-US" dirty="0"/>
              <a:t>We will get to multiple code file programs much quicker (class 7)</a:t>
            </a:r>
          </a:p>
        </p:txBody>
      </p:sp>
    </p:spTree>
    <p:extLst>
      <p:ext uri="{BB962C8B-B14F-4D97-AF65-F5344CB8AC3E}">
        <p14:creationId xmlns:p14="http://schemas.microsoft.com/office/powerpoint/2010/main" val="144342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711A-53BA-4227-AE05-EC6A2D8E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BD92-4A0E-4DA2-8BFA-FB3B451D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package some.package.name;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// end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3479B5-1E56-4E74-9DEF-544E63F736E9}"/>
              </a:ext>
            </a:extLst>
          </p:cNvPr>
          <p:cNvSpPr/>
          <p:nvPr/>
        </p:nvSpPr>
        <p:spPr>
          <a:xfrm>
            <a:off x="6688899" y="2029216"/>
            <a:ext cx="4664901" cy="2505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a minimum: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Declares a “package”</a:t>
            </a:r>
          </a:p>
          <a:p>
            <a:pPr algn="ctr"/>
            <a:r>
              <a:rPr lang="en-US" dirty="0"/>
              <a:t>Declares the class’ “name”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Notice the semi-colon, curly braces &amp; comment</a:t>
            </a:r>
          </a:p>
        </p:txBody>
      </p:sp>
    </p:spTree>
    <p:extLst>
      <p:ext uri="{BB962C8B-B14F-4D97-AF65-F5344CB8AC3E}">
        <p14:creationId xmlns:p14="http://schemas.microsoft.com/office/powerpoint/2010/main" val="13446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1DF6-1C2F-4A1E-8051-1C3BE33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4689-C8B7-4DF1-A6BB-3A5A0EE9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package some.package.name;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 (String 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 // 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// end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625BF-AC21-4D41-B240-F1126483B9A0}"/>
              </a:ext>
            </a:extLst>
          </p:cNvPr>
          <p:cNvSpPr/>
          <p:nvPr/>
        </p:nvSpPr>
        <p:spPr>
          <a:xfrm>
            <a:off x="6867319" y="505554"/>
            <a:ext cx="4664901" cy="2505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exists inside of “methods” (methods are synonymous to Python’s functions)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“main method” is special to Java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Notice the code alignment, blank lines, curly braces &amp; comments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60821-05CC-4163-9CCA-64BFD046CF28}"/>
              </a:ext>
            </a:extLst>
          </p:cNvPr>
          <p:cNvSpPr/>
          <p:nvPr/>
        </p:nvSpPr>
        <p:spPr>
          <a:xfrm>
            <a:off x="7560527" y="3145697"/>
            <a:ext cx="3971693" cy="312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the keywords </a:t>
            </a:r>
            <a:r>
              <a:rPr lang="en-US" b="1" i="1" dirty="0">
                <a:solidFill>
                  <a:srgbClr val="FFFF00"/>
                </a:solidFill>
              </a:rPr>
              <a:t>public, static, void, or the brackets </a:t>
            </a:r>
            <a:r>
              <a:rPr lang="en-US" dirty="0"/>
              <a:t>for now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Just notice that the syntactic “overhead” is much more than Python requires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Python allowed us to ignore functions and just create code, Java does not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320A45-BE14-4511-8EB0-126C3B840F51}"/>
              </a:ext>
            </a:extLst>
          </p:cNvPr>
          <p:cNvSpPr/>
          <p:nvPr/>
        </p:nvSpPr>
        <p:spPr>
          <a:xfrm>
            <a:off x="1588985" y="3694950"/>
            <a:ext cx="1154216" cy="41335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9F4E02-BD47-4A47-93D4-388E1825D9A7}"/>
              </a:ext>
            </a:extLst>
          </p:cNvPr>
          <p:cNvSpPr/>
          <p:nvPr/>
        </p:nvSpPr>
        <p:spPr>
          <a:xfrm>
            <a:off x="2743201" y="3694949"/>
            <a:ext cx="873042" cy="41335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D3964-0BB1-4857-9D40-4842E5A474BF}"/>
              </a:ext>
            </a:extLst>
          </p:cNvPr>
          <p:cNvSpPr/>
          <p:nvPr/>
        </p:nvSpPr>
        <p:spPr>
          <a:xfrm>
            <a:off x="3616243" y="3694949"/>
            <a:ext cx="656499" cy="41335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215201-2879-4CDA-8A58-3FEEF7B02FE9}"/>
              </a:ext>
            </a:extLst>
          </p:cNvPr>
          <p:cNvSpPr/>
          <p:nvPr/>
        </p:nvSpPr>
        <p:spPr>
          <a:xfrm>
            <a:off x="6096001" y="3694949"/>
            <a:ext cx="343545" cy="413359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ADD1-2DE2-41C0-831F-D70E4E35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BF46-21C6-459D-B692-A49CD73F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package class1;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HelloWorld {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} // end main</a:t>
            </a:r>
          </a:p>
          <a:p>
            <a:pPr marL="0" indent="0">
              <a:buNone/>
            </a:pPr>
            <a:r>
              <a:rPr lang="en-US" dirty="0"/>
              <a:t>} // end HelloWorld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E02EE0-AF1A-4765-B1C5-3D2C81E51F54}"/>
              </a:ext>
            </a:extLst>
          </p:cNvPr>
          <p:cNvSpPr/>
          <p:nvPr/>
        </p:nvSpPr>
        <p:spPr>
          <a:xfrm>
            <a:off x="6389649" y="681036"/>
            <a:ext cx="4964151" cy="2329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Java’s equivalent to Python’s print() function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Notice the capital S and semi-colon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Note: Python allowed ‘ or “, Java requires “</a:t>
            </a:r>
          </a:p>
        </p:txBody>
      </p:sp>
    </p:spTree>
    <p:extLst>
      <p:ext uri="{BB962C8B-B14F-4D97-AF65-F5344CB8AC3E}">
        <p14:creationId xmlns:p14="http://schemas.microsoft.com/office/powerpoint/2010/main" val="43755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2191-89B4-428E-A9BD-BBAC8F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1DA9-CA32-4E7D-9FF4-1BAE0CA8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Classes (and the code file) names are:</a:t>
            </a:r>
          </a:p>
          <a:p>
            <a:pPr lvl="1"/>
            <a:r>
              <a:rPr lang="en-US" dirty="0"/>
              <a:t>(convention) Nouns (e.g. Student or </a:t>
            </a:r>
            <a:r>
              <a:rPr lang="en-US" dirty="0" err="1"/>
              <a:t>CourseTextbook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(convention) Singular</a:t>
            </a:r>
          </a:p>
          <a:p>
            <a:pPr lvl="1"/>
            <a:r>
              <a:rPr lang="en-US" dirty="0"/>
              <a:t>(convention) “</a:t>
            </a:r>
            <a:r>
              <a:rPr lang="en-US" dirty="0" err="1"/>
              <a:t>Init</a:t>
            </a:r>
            <a:r>
              <a:rPr lang="en-US" dirty="0"/>
              <a:t>-capped” or “title case” for each word in the class name</a:t>
            </a:r>
          </a:p>
          <a:p>
            <a:pPr lvl="1"/>
            <a:r>
              <a:rPr lang="en-US" dirty="0"/>
              <a:t>(convention) Multiple words are compressed to make one single word</a:t>
            </a:r>
          </a:p>
          <a:p>
            <a:pPr lvl="2"/>
            <a:r>
              <a:rPr lang="en-US" dirty="0"/>
              <a:t>(syntax) Spaces forbidden</a:t>
            </a:r>
          </a:p>
          <a:p>
            <a:pPr lvl="2"/>
            <a:r>
              <a:rPr lang="en-US" dirty="0"/>
              <a:t>(convention) Dashes, underscores, or other characters discouraged</a:t>
            </a:r>
          </a:p>
          <a:p>
            <a:pPr lvl="1"/>
            <a:r>
              <a:rPr lang="en-US" dirty="0"/>
              <a:t>(convention) Self documenting</a:t>
            </a:r>
          </a:p>
          <a:p>
            <a:pPr lvl="1"/>
            <a:r>
              <a:rPr lang="en-US" dirty="0"/>
              <a:t>(syntax) Cannot begin with a number</a:t>
            </a:r>
          </a:p>
          <a:p>
            <a:pPr lvl="1"/>
            <a:r>
              <a:rPr lang="en-US" dirty="0"/>
              <a:t>(syntax) Can only contain letters, numbers, the dollar sign character, and the underscore character</a:t>
            </a:r>
          </a:p>
          <a:p>
            <a:pPr lvl="2"/>
            <a:r>
              <a:rPr lang="en-US" dirty="0"/>
              <a:t>(convention) Numbers and the 2 allowable characters are generally avoided in names except for very special circumstances</a:t>
            </a:r>
          </a:p>
        </p:txBody>
      </p:sp>
    </p:spTree>
    <p:extLst>
      <p:ext uri="{BB962C8B-B14F-4D97-AF65-F5344CB8AC3E}">
        <p14:creationId xmlns:p14="http://schemas.microsoft.com/office/powerpoint/2010/main" val="46069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B18F-D091-4B19-B530-AF28B178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&amp; 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AC76-4409-410F-825F-8149F732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 and variable names are:</a:t>
            </a:r>
          </a:p>
          <a:p>
            <a:pPr lvl="1"/>
            <a:r>
              <a:rPr lang="en-US" dirty="0"/>
              <a:t>(convention) Verbs or verb + noun for methods (e.g. print or </a:t>
            </a:r>
            <a:r>
              <a:rPr lang="en-US" dirty="0" err="1"/>
              <a:t>printCheck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(convention) Noun + adjective for variables (e.g.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(convention) Singular</a:t>
            </a:r>
          </a:p>
          <a:p>
            <a:pPr lvl="1"/>
            <a:r>
              <a:rPr lang="en-US" dirty="0"/>
              <a:t>(convention) “Camel case”</a:t>
            </a:r>
          </a:p>
          <a:p>
            <a:pPr lvl="1"/>
            <a:r>
              <a:rPr lang="en-US" dirty="0"/>
              <a:t>(convention) Multiple words are compressed to make one single word</a:t>
            </a:r>
          </a:p>
          <a:p>
            <a:pPr lvl="2"/>
            <a:r>
              <a:rPr lang="en-US" dirty="0"/>
              <a:t>(syntax) Spaces forbidden</a:t>
            </a:r>
          </a:p>
          <a:p>
            <a:pPr lvl="2"/>
            <a:r>
              <a:rPr lang="en-US" dirty="0"/>
              <a:t>(convention) Dashes, underscores, or other characters discouraged</a:t>
            </a:r>
          </a:p>
          <a:p>
            <a:pPr lvl="1"/>
            <a:r>
              <a:rPr lang="en-US" dirty="0"/>
              <a:t>(convention) Self documenting</a:t>
            </a:r>
          </a:p>
          <a:p>
            <a:pPr lvl="1"/>
            <a:r>
              <a:rPr lang="en-US" dirty="0"/>
              <a:t>(syntax) Cannot begin with a number</a:t>
            </a:r>
          </a:p>
          <a:p>
            <a:pPr lvl="1"/>
            <a:r>
              <a:rPr lang="en-US" dirty="0"/>
              <a:t>(syntax) Can only contain letters, numbers, the dollar sign character, and the underscore character</a:t>
            </a:r>
          </a:p>
          <a:p>
            <a:pPr lvl="2"/>
            <a:r>
              <a:rPr lang="en-US" dirty="0"/>
              <a:t>(convention) Numbers and the 2 allowable characters are generally avoided in names except for very special circumstances</a:t>
            </a:r>
          </a:p>
        </p:txBody>
      </p:sp>
    </p:spTree>
    <p:extLst>
      <p:ext uri="{BB962C8B-B14F-4D97-AF65-F5344CB8AC3E}">
        <p14:creationId xmlns:p14="http://schemas.microsoft.com/office/powerpoint/2010/main" val="27859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1599</Words>
  <Application>Microsoft Office PowerPoint</Application>
  <PresentationFormat>Widescreen</PresentationFormat>
  <Paragraphs>234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Introduction to Java</vt:lpstr>
      <vt:lpstr>Java’s history</vt:lpstr>
      <vt:lpstr>Java is</vt:lpstr>
      <vt:lpstr>Basic class</vt:lpstr>
      <vt:lpstr>Basic class</vt:lpstr>
      <vt:lpstr>Basic class</vt:lpstr>
      <vt:lpstr>Hello World!</vt:lpstr>
      <vt:lpstr>Class naming rules</vt:lpstr>
      <vt:lpstr>Method &amp; variable naming rules</vt:lpstr>
      <vt:lpstr>White space (is this valid?)</vt:lpstr>
      <vt:lpstr>WORA</vt:lpstr>
      <vt:lpstr>Integrated Development Environment</vt:lpstr>
      <vt:lpstr>Errors</vt:lpstr>
      <vt:lpstr>Errors</vt:lpstr>
      <vt:lpstr>Problem solving</vt:lpstr>
      <vt:lpstr>Object Orientated Programming (OOP)</vt:lpstr>
      <vt:lpstr>OOP Principles</vt:lpstr>
      <vt:lpstr>Eclipse walkthrough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Jeff</dc:creator>
  <cp:lastModifiedBy>Geoffrey (Jeff) Hill</cp:lastModifiedBy>
  <cp:revision>33</cp:revision>
  <dcterms:created xsi:type="dcterms:W3CDTF">2018-01-07T21:01:58Z</dcterms:created>
  <dcterms:modified xsi:type="dcterms:W3CDTF">2018-08-28T13:26:39Z</dcterms:modified>
</cp:coreProperties>
</file>