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6FEB-FED2-43A1-A58E-8ECCFA3AD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84DBE-1BAC-4B6D-9CE5-37B27A886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4854-E054-48F2-AE84-B45601C6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EB2A-0329-42D3-9F08-384A0F40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F9F5-9592-4FDA-869E-7A5C90A7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5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D2DF-7208-49D7-BABC-96193467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EA6CF-57EE-44D9-9CDD-BE1FB6E2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C75F-C8D7-45CE-8D30-9850EBEC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C210-3450-4BD9-B7C2-40C93F0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DBA6-2339-4265-8827-1D6A1A84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2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95C9C-E937-452F-AE03-185309A2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90090-1736-4845-9142-7EE5A33A5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207A-9051-4A98-93D2-712862E6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11D4-6DA9-491C-B9B8-4876C954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4D8A8-3A6B-43A3-8065-657DCA73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0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83F-EDD3-42DF-B08E-A38EC49A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7013-A4ED-43CE-9F1B-55E2B1C4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48F6-F239-401E-B3BB-CAA4DA0E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12A7-DEA0-4865-B731-3D49DC7A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BD2BD-F5D4-4C57-A733-D84AC747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2DF0-EA40-4D70-BF99-5077B4B9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4678F-BDB3-4FCF-8A68-BD072AA3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C546-DA36-4139-B9CF-2AFC67DA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662B-58AB-4709-BD64-45D83AF5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07113-DF5E-4D32-A84C-5A678326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7028-EFF2-483D-9AC1-9F59CBDC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A384-717E-45C4-A49E-8764C38B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862F5-293B-4E5A-AD33-F0219B105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09114-48A4-4721-B469-219FDA8B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9B15A-D506-44FB-A8DA-57AFD5E2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4A63-942F-4322-9EFE-C36404EC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748E-F395-4CC2-8949-E0E5FC60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13FBD-FCF0-4E34-BB50-7603E26DE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CA07-9393-4BEB-90FB-536CCC8BC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276F2-9EFD-48CD-9651-49FF69131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B18B7-CD15-473D-8DCB-0C5568609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1A75C-7D95-4334-A2C4-245DE983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BE2A8-29CC-4D23-8D30-F7E8412E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84B6F-782D-4622-958A-5616930F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94B2-DBC0-45A8-9DC5-A84121A7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42A8A-BD6F-4E23-A09E-E723360F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2F1A0-F9C9-4A86-8813-EADC17D2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3D147-4C21-4BE8-88E6-1340E925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C0F57-C4E3-45DC-92A6-C1D79AB0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55291-62DC-4687-B28D-E4801527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23B07-F255-4DD7-8CF7-275F2136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161E-4188-4C18-BC8B-37A1306C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513F-4CF4-42EA-A45C-1FD0AFB8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4A14E-A70E-4CC4-B323-E2418323C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A0C40-27C4-443F-96CB-5D1FD24C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18FA8-8917-4A86-B91D-F23CBACB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19961-8E45-4A4F-A9E7-B46823A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058C-2239-4623-ABC5-394F50E7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F23A9-E70E-4C7E-BE4F-04FD10F02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4063-0D05-4E06-8DC7-4EF24792F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0DBB4-25C3-466B-A69D-0D45F170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EBD3-D06D-4B37-9ABD-3B87A237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30CE0-F38C-4AC3-A100-039AED92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57CF0-F521-446D-84A1-378C8482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3A9E-6F1F-4AFF-884E-FB466321C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1D47-D116-4623-A15B-33EF3D9EA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0CF0-0273-4FAE-83B0-B87C57D2C3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A37D-7682-417A-9AA1-77B5564FA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8C6F-0EBB-4039-9F62-441339BBE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F472-EC43-4D61-91B6-72321BFA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3170-7F84-43EB-900D-3A81B03DE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Services, Data Serialization, Web Applications &amp;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E3469-AC23-45BF-9CB0-B1602C160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  <p:extLst>
      <p:ext uri="{BB962C8B-B14F-4D97-AF65-F5344CB8AC3E}">
        <p14:creationId xmlns:p14="http://schemas.microsoft.com/office/powerpoint/2010/main" val="353472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0006-F90E-4116-8B49-A9CBD6BD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8229-97D1-4153-868F-B5FD606E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80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document title and contents must be “marked up” to make sense to the remote application (i.e. the web browser)</a:t>
            </a:r>
          </a:p>
          <a:p>
            <a:pPr lvl="1"/>
            <a:r>
              <a:rPr lang="en-US" dirty="0"/>
              <a:t>Below is the HTML code generated by our servlet and the Jetty server for the above simple webpage</a:t>
            </a:r>
          </a:p>
          <a:p>
            <a:r>
              <a:rPr lang="en-US" dirty="0"/>
              <a:t>We must do something similar to data if we wish to serve it to remote clients</a:t>
            </a:r>
          </a:p>
          <a:p>
            <a:pPr lvl="1"/>
            <a:r>
              <a:rPr lang="en-US" dirty="0"/>
              <a:t>This process is known as </a:t>
            </a:r>
            <a:r>
              <a:rPr lang="en-US" b="1" i="1" dirty="0"/>
              <a:t>data serialization</a:t>
            </a:r>
          </a:p>
          <a:p>
            <a:pPr lvl="2"/>
            <a:r>
              <a:rPr lang="en-US" dirty="0"/>
              <a:t>Several different formats (XML &amp; JSON) are in contemporary usage</a:t>
            </a:r>
          </a:p>
          <a:p>
            <a:r>
              <a:rPr lang="en-US" dirty="0"/>
              <a:t>Cant just send “JeffHill123MainStreetConwayAR72035”</a:t>
            </a:r>
          </a:p>
          <a:p>
            <a:pPr lvl="1"/>
            <a:r>
              <a:rPr lang="en-US" dirty="0"/>
              <a:t>This will make absolutely no sense to any downstream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FB2EF-9B64-4F7C-B2DF-5EA3CE67B1F5}"/>
              </a:ext>
            </a:extLst>
          </p:cNvPr>
          <p:cNvSpPr/>
          <p:nvPr/>
        </p:nvSpPr>
        <p:spPr>
          <a:xfrm>
            <a:off x="4902200" y="5253633"/>
            <a:ext cx="64516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&lt;html&gt;&lt;head&gt;&lt;title&gt;Demonstration servlet&lt;/title&gt;&lt;/head&gt;&lt;body&gt;</a:t>
            </a:r>
          </a:p>
          <a:p>
            <a:r>
              <a:rPr lang="en-US" dirty="0"/>
              <a:t>&lt;h1&gt;Hello World!&lt;/h1&gt;</a:t>
            </a:r>
          </a:p>
          <a:p>
            <a:r>
              <a:rPr lang="en-US" dirty="0"/>
              <a:t>&lt;/body&gt;&lt;/html&gt;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1AFF5-C97C-47F1-B470-12419583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365125"/>
            <a:ext cx="2857500" cy="1323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421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6B5D-2A08-4978-89E2-DFF518C9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CA19-FEAC-4943-8199-1E5089C1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XML stand for?</a:t>
            </a:r>
          </a:p>
          <a:p>
            <a:r>
              <a:rPr lang="en-US" dirty="0"/>
              <a:t>Derived from HTML – lets us create </a:t>
            </a:r>
            <a:r>
              <a:rPr lang="en-US" b="1" i="1" dirty="0"/>
              <a:t>markup tags </a:t>
            </a:r>
            <a:r>
              <a:rPr lang="en-US" dirty="0"/>
              <a:t>for anything we want</a:t>
            </a:r>
          </a:p>
          <a:p>
            <a:pPr lvl="1"/>
            <a:r>
              <a:rPr lang="en-US" dirty="0"/>
              <a:t>Has very rigid structure</a:t>
            </a:r>
          </a:p>
          <a:p>
            <a:pPr lvl="2"/>
            <a:r>
              <a:rPr lang="en-US" dirty="0"/>
              <a:t>Every element tag must start and close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Firstname</a:t>
            </a:r>
            <a:r>
              <a:rPr lang="en-US" dirty="0"/>
              <a:t>&gt;Jeff&lt;/</a:t>
            </a:r>
            <a:r>
              <a:rPr lang="en-US" dirty="0" err="1"/>
              <a:t>Firstname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There is also an alternate abbreviated format using element attributes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Firstname</a:t>
            </a:r>
            <a:r>
              <a:rPr lang="en-US" dirty="0"/>
              <a:t> value=“Jeff” /&gt;</a:t>
            </a:r>
          </a:p>
          <a:p>
            <a:pPr lvl="2"/>
            <a:r>
              <a:rPr lang="en-US" dirty="0"/>
              <a:t>Can be nested</a:t>
            </a:r>
          </a:p>
          <a:p>
            <a:pPr lvl="3"/>
            <a:r>
              <a:rPr lang="en-US" dirty="0"/>
              <a:t>&lt;Person&gt;&lt;</a:t>
            </a:r>
            <a:r>
              <a:rPr lang="en-US" dirty="0" err="1"/>
              <a:t>Firstname</a:t>
            </a:r>
            <a:r>
              <a:rPr lang="en-US" dirty="0"/>
              <a:t>&gt;Jeff&lt;/</a:t>
            </a:r>
            <a:r>
              <a:rPr lang="en-US" dirty="0" err="1"/>
              <a:t>Firstname</a:t>
            </a:r>
            <a:r>
              <a:rPr lang="en-US" dirty="0"/>
              <a:t>&gt;&lt;</a:t>
            </a:r>
            <a:r>
              <a:rPr lang="en-US" dirty="0" err="1"/>
              <a:t>Lastname</a:t>
            </a:r>
            <a:r>
              <a:rPr lang="en-US" dirty="0"/>
              <a:t>&gt;Hill&lt;/</a:t>
            </a:r>
            <a:r>
              <a:rPr lang="en-US" dirty="0" err="1"/>
              <a:t>Lastname</a:t>
            </a:r>
            <a:r>
              <a:rPr lang="en-US" dirty="0"/>
              <a:t>&gt;&lt;/Person&gt;</a:t>
            </a:r>
          </a:p>
          <a:p>
            <a:pPr lvl="2"/>
            <a:r>
              <a:rPr lang="en-US" dirty="0"/>
              <a:t>Rule of thumb is to be very explicit and verbose</a:t>
            </a:r>
          </a:p>
          <a:p>
            <a:pPr lvl="3"/>
            <a:r>
              <a:rPr lang="en-US" dirty="0" err="1"/>
              <a:t>Firstname</a:t>
            </a:r>
            <a:r>
              <a:rPr lang="en-US" dirty="0"/>
              <a:t> instead of “first” or “</a:t>
            </a:r>
            <a:r>
              <a:rPr lang="en-US" dirty="0" err="1"/>
              <a:t>fname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56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963-F59F-43CB-A598-E46FC8CB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serialization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55E5-4EFA-45CB-B93F-377F65097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anyone see a problem with this mechanism?</a:t>
            </a:r>
          </a:p>
          <a:p>
            <a:pPr lvl="1"/>
            <a:r>
              <a:rPr lang="en-US" dirty="0"/>
              <a:t>&lt;Person&gt;&lt;</a:t>
            </a:r>
            <a:r>
              <a:rPr lang="en-US" dirty="0" err="1"/>
              <a:t>Firstname</a:t>
            </a:r>
            <a:r>
              <a:rPr lang="en-US" dirty="0"/>
              <a:t>&gt;Jeff&lt;/</a:t>
            </a:r>
            <a:r>
              <a:rPr lang="en-US" dirty="0" err="1"/>
              <a:t>Firstname</a:t>
            </a:r>
            <a:r>
              <a:rPr lang="en-US" dirty="0"/>
              <a:t>&gt;&lt;</a:t>
            </a:r>
            <a:r>
              <a:rPr lang="en-US" dirty="0" err="1"/>
              <a:t>Lastname</a:t>
            </a:r>
            <a:r>
              <a:rPr lang="en-US" dirty="0"/>
              <a:t>&gt;Hill&lt;/</a:t>
            </a:r>
            <a:r>
              <a:rPr lang="en-US" dirty="0" err="1"/>
              <a:t>Lastname</a:t>
            </a:r>
            <a:r>
              <a:rPr lang="en-US" dirty="0"/>
              <a:t>&gt;&lt;/Person&gt;</a:t>
            </a:r>
          </a:p>
          <a:p>
            <a:pPr lvl="1"/>
            <a:r>
              <a:rPr lang="en-US" dirty="0"/>
              <a:t>Hint: think efficiency…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took us 69 total characters to convey 8 characters of data…</a:t>
            </a:r>
          </a:p>
          <a:p>
            <a:r>
              <a:rPr lang="en-US" dirty="0"/>
              <a:t>This is why XML is dying out in favor of more efficient formats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7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6CAB-0E85-4136-A6DD-5BB9F423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172E-E89C-46F0-8A1D-DDA9EF26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does JSON stand for?</a:t>
            </a:r>
          </a:p>
          <a:p>
            <a:r>
              <a:rPr lang="en-US" dirty="0"/>
              <a:t>Helps us mark up our data, but has less overhead than XML</a:t>
            </a:r>
          </a:p>
          <a:p>
            <a:pPr lvl="1"/>
            <a:r>
              <a:rPr lang="en-US" dirty="0"/>
              <a:t>No opening and closing tags</a:t>
            </a:r>
          </a:p>
          <a:p>
            <a:pPr lvl="1"/>
            <a:r>
              <a:rPr lang="en-US" dirty="0"/>
              <a:t>Uses curly braces and colons for markup formatting</a:t>
            </a:r>
          </a:p>
          <a:p>
            <a:pPr lvl="2"/>
            <a:r>
              <a:rPr lang="en-US" dirty="0"/>
              <a:t>Uses square brackets to create arrays of JSON elements – intermediate technique</a:t>
            </a:r>
          </a:p>
          <a:p>
            <a:pPr lvl="1"/>
            <a:r>
              <a:rPr lang="en-US" dirty="0"/>
              <a:t>Recommends standard conventions for variable names</a:t>
            </a:r>
          </a:p>
          <a:p>
            <a:pPr lvl="2"/>
            <a:r>
              <a:rPr lang="en-US" dirty="0"/>
              <a:t>Obvious abbreviations are acceptable</a:t>
            </a:r>
          </a:p>
          <a:p>
            <a:pPr lvl="2"/>
            <a:r>
              <a:rPr lang="en-US" dirty="0"/>
              <a:t>Lower case is convention</a:t>
            </a:r>
          </a:p>
          <a:p>
            <a:pPr lvl="2"/>
            <a:r>
              <a:rPr lang="en-US" dirty="0"/>
              <a:t>Underscore in place of spaces is convention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XML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&lt;Person&gt;&lt;</a:t>
            </a:r>
            <a:r>
              <a:rPr lang="en-US" sz="2000" dirty="0" err="1"/>
              <a:t>Firstname</a:t>
            </a:r>
            <a:r>
              <a:rPr lang="en-US" sz="2000" dirty="0"/>
              <a:t>&gt;Jeff&lt;/</a:t>
            </a:r>
            <a:r>
              <a:rPr lang="en-US" sz="2000" dirty="0" err="1"/>
              <a:t>Firstname</a:t>
            </a:r>
            <a:r>
              <a:rPr lang="en-US" sz="2000" dirty="0"/>
              <a:t>&gt;&lt;</a:t>
            </a:r>
            <a:r>
              <a:rPr lang="en-US" sz="2000" dirty="0" err="1"/>
              <a:t>Lastname</a:t>
            </a:r>
            <a:r>
              <a:rPr lang="en-US" sz="2000" dirty="0"/>
              <a:t>&gt;Hill&lt;/</a:t>
            </a:r>
            <a:r>
              <a:rPr lang="en-US" sz="2000" dirty="0" err="1"/>
              <a:t>Lastname</a:t>
            </a:r>
            <a:r>
              <a:rPr lang="en-US" sz="2000" dirty="0"/>
              <a:t>&gt;&lt;/Person&gt;</a:t>
            </a:r>
          </a:p>
          <a:p>
            <a:r>
              <a:rPr lang="en-US" sz="2000" dirty="0"/>
              <a:t>JSON </a:t>
            </a:r>
            <a:r>
              <a:rPr lang="en-US" sz="2000" dirty="0">
                <a:sym typeface="Wingdings" panose="05000000000000000000" pitchFamily="2" charset="2"/>
              </a:rPr>
              <a:t> {"person":{"</a:t>
            </a:r>
            <a:r>
              <a:rPr lang="en-US" sz="2000" dirty="0" err="1">
                <a:sym typeface="Wingdings" panose="05000000000000000000" pitchFamily="2" charset="2"/>
              </a:rPr>
              <a:t>fname</a:t>
            </a:r>
            <a:r>
              <a:rPr lang="en-US" sz="2000" dirty="0">
                <a:sym typeface="Wingdings" panose="05000000000000000000" pitchFamily="2" charset="2"/>
              </a:rPr>
              <a:t>":"Jeff","</a:t>
            </a:r>
            <a:r>
              <a:rPr lang="en-US" sz="2000" dirty="0" err="1">
                <a:sym typeface="Wingdings" panose="05000000000000000000" pitchFamily="2" charset="2"/>
              </a:rPr>
              <a:t>lname</a:t>
            </a:r>
            <a:r>
              <a:rPr lang="en-US" sz="2000" dirty="0">
                <a:sym typeface="Wingdings" panose="05000000000000000000" pitchFamily="2" charset="2"/>
              </a:rPr>
              <a:t>":"Hill"}}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69 characters becomes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4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DBF8-E230-4569-B25F-7B458B2F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A357-D72F-4C57-8887-8E4482AD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63268" cy="4351338"/>
          </a:xfrm>
        </p:spPr>
        <p:txBody>
          <a:bodyPr/>
          <a:lstStyle/>
          <a:p>
            <a:r>
              <a:rPr lang="en-US" dirty="0"/>
              <a:t>As data becomes more complex, JSON becomes harder to type in correctly</a:t>
            </a:r>
          </a:p>
          <a:p>
            <a:pPr lvl="1"/>
            <a:r>
              <a:rPr lang="en-US" dirty="0"/>
              <a:t>JSON validators help with this problem</a:t>
            </a:r>
          </a:p>
          <a:p>
            <a:pPr lvl="2"/>
            <a:r>
              <a:rPr lang="en-US" dirty="0">
                <a:hlinkClick r:id="rId2"/>
              </a:rPr>
              <a:t>https://jsonlint.com/</a:t>
            </a:r>
            <a:endParaRPr lang="en-US" dirty="0"/>
          </a:p>
          <a:p>
            <a:pPr lvl="1"/>
            <a:r>
              <a:rPr lang="en-US" dirty="0"/>
              <a:t>Copy &amp; paste any JSON into their textbox</a:t>
            </a:r>
          </a:p>
          <a:p>
            <a:pPr lvl="2"/>
            <a:r>
              <a:rPr lang="en-US" dirty="0"/>
              <a:t>Results will tell you everything is OK, or where the problems are with line numbers and a list of solutions to common problems</a:t>
            </a:r>
          </a:p>
          <a:p>
            <a:pPr lvl="1"/>
            <a:r>
              <a:rPr lang="en-US" dirty="0"/>
              <a:t>Error messages are rather cryptic…</a:t>
            </a:r>
          </a:p>
          <a:p>
            <a:pPr lvl="2"/>
            <a:r>
              <a:rPr lang="en-US" dirty="0"/>
              <a:t>Line numbers get you to the vicinity of the error</a:t>
            </a:r>
          </a:p>
          <a:p>
            <a:pPr lvl="3"/>
            <a:r>
              <a:rPr lang="en-US" dirty="0"/>
              <a:t>Look carefully for missing formatting characters, these are the most common mistakes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BB2F0-466A-4101-8A04-CB46BAF06C82}"/>
              </a:ext>
            </a:extLst>
          </p:cNvPr>
          <p:cNvSpPr/>
          <p:nvPr/>
        </p:nvSpPr>
        <p:spPr>
          <a:xfrm>
            <a:off x="7501467" y="705177"/>
            <a:ext cx="3852333" cy="54476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{ 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fname</a:t>
            </a:r>
            <a:r>
              <a:rPr lang="en-US" sz="1200" dirty="0"/>
              <a:t>" : "Grace",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lname</a:t>
            </a:r>
            <a:r>
              <a:rPr lang="en-US" sz="1200" dirty="0"/>
              <a:t>" : "Hopper",</a:t>
            </a:r>
          </a:p>
          <a:p>
            <a:r>
              <a:rPr lang="en-US" sz="1200" dirty="0"/>
              <a:t>  "loc" : "Washington D.C.",</a:t>
            </a:r>
          </a:p>
          <a:p>
            <a:r>
              <a:rPr lang="en-US" sz="1200" dirty="0"/>
              <a:t>  "websites" : [ 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"desc" : "work",</a:t>
            </a:r>
          </a:p>
          <a:p>
            <a:r>
              <a:rPr lang="en-US" sz="1200" dirty="0"/>
              <a:t>      "URL" : "http://www.navy.mil/"</a:t>
            </a:r>
          </a:p>
          <a:p>
            <a:r>
              <a:rPr lang="en-US" sz="1200" dirty="0"/>
              <a:t>    },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"desc" : "tutorials",</a:t>
            </a:r>
          </a:p>
          <a:p>
            <a:r>
              <a:rPr lang="en-US" sz="1200" dirty="0"/>
              <a:t>      "URL" : "http://www.gracehopper.com/tutorials"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],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social_media</a:t>
            </a:r>
            <a:r>
              <a:rPr lang="en-US" sz="1200" dirty="0"/>
              <a:t>" : [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"desc" : "twitter",</a:t>
            </a:r>
          </a:p>
          <a:p>
            <a:r>
              <a:rPr lang="en-US" sz="1200" dirty="0"/>
              <a:t>      "link" : "https://twitter.com/</a:t>
            </a:r>
            <a:r>
              <a:rPr lang="en-US" sz="1200" dirty="0" err="1"/>
              <a:t>amazinggrace</a:t>
            </a:r>
            <a:r>
              <a:rPr lang="en-US" sz="1200" dirty="0"/>
              <a:t>"</a:t>
            </a:r>
          </a:p>
          <a:p>
            <a:r>
              <a:rPr lang="en-US" sz="1200" dirty="0"/>
              <a:t>    },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"desc" : "</a:t>
            </a:r>
            <a:r>
              <a:rPr lang="en-US" sz="1200" dirty="0" err="1"/>
              <a:t>facebook</a:t>
            </a:r>
            <a:r>
              <a:rPr lang="en-US" sz="1200" dirty="0"/>
              <a:t>",</a:t>
            </a:r>
          </a:p>
          <a:p>
            <a:r>
              <a:rPr lang="en-US" sz="1200" dirty="0"/>
              <a:t>      "link" : "https://www.facebook.com/grandmacobol"</a:t>
            </a:r>
          </a:p>
          <a:p>
            <a:r>
              <a:rPr lang="en-US" sz="1200" dirty="0"/>
              <a:t>    },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"desc" : "</a:t>
            </a:r>
            <a:r>
              <a:rPr lang="en-US" sz="1200" dirty="0" err="1"/>
              <a:t>github</a:t>
            </a:r>
            <a:r>
              <a:rPr lang="en-US" sz="1200" dirty="0"/>
              <a:t>",</a:t>
            </a:r>
          </a:p>
          <a:p>
            <a:r>
              <a:rPr lang="en-US" sz="1200" dirty="0"/>
              <a:t>      "link" : "https://github.com/</a:t>
            </a:r>
            <a:r>
              <a:rPr lang="en-US" sz="1200" dirty="0" err="1"/>
              <a:t>admiralhopper</a:t>
            </a:r>
            <a:r>
              <a:rPr lang="en-US" sz="1200" dirty="0"/>
              <a:t>"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]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24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029B-ACCA-4950-A1B4-58C60897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&amp;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37A2-8D7E-4A16-93A1-11159B65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Simple JSON data is either text, numeric, null, or Boolean</a:t>
            </a:r>
          </a:p>
          <a:p>
            <a:pPr lvl="1"/>
            <a:r>
              <a:rPr lang="en-US" dirty="0"/>
              <a:t>Text is enclosed in double quotations, others aren’t</a:t>
            </a:r>
          </a:p>
          <a:p>
            <a:pPr lvl="2"/>
            <a:r>
              <a:rPr lang="en-US" dirty="0"/>
              <a:t>{"</a:t>
            </a:r>
            <a:r>
              <a:rPr lang="en-US" dirty="0" err="1"/>
              <a:t>fname</a:t>
            </a:r>
            <a:r>
              <a:rPr lang="en-US" dirty="0"/>
              <a:t>":"Jeff"}</a:t>
            </a:r>
          </a:p>
          <a:p>
            <a:pPr lvl="2"/>
            <a:r>
              <a:rPr lang="en-US" dirty="0"/>
              <a:t>{"age":25}</a:t>
            </a:r>
          </a:p>
          <a:p>
            <a:pPr lvl="2"/>
            <a:r>
              <a:rPr lang="en-US" dirty="0"/>
              <a:t>{"</a:t>
            </a:r>
            <a:r>
              <a:rPr lang="en-US" dirty="0" err="1"/>
              <a:t>phd</a:t>
            </a:r>
            <a:r>
              <a:rPr lang="en-US" dirty="0"/>
              <a:t>":true}</a:t>
            </a:r>
          </a:p>
          <a:p>
            <a:pPr lvl="2"/>
            <a:r>
              <a:rPr lang="en-US" dirty="0"/>
              <a:t>{"</a:t>
            </a:r>
            <a:r>
              <a:rPr lang="en-US" dirty="0" err="1"/>
              <a:t>retire_date":null</a:t>
            </a:r>
            <a:r>
              <a:rPr lang="en-US" dirty="0"/>
              <a:t>}</a:t>
            </a:r>
          </a:p>
          <a:p>
            <a:r>
              <a:rPr lang="en-US" dirty="0"/>
              <a:t>We can use Java servlets to serve up JSON formatted data</a:t>
            </a:r>
          </a:p>
          <a:p>
            <a:pPr lvl="1"/>
            <a:r>
              <a:rPr lang="en-US" dirty="0"/>
              <a:t>We will just create a string using concatenation where appropriate and write that string’s contents to the response stream instead of HTML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NOT </a:t>
            </a:r>
            <a:r>
              <a:rPr lang="en-US" dirty="0"/>
              <a:t>intended to be mixed and matched with HTML</a:t>
            </a:r>
          </a:p>
          <a:p>
            <a:pPr lvl="1"/>
            <a:r>
              <a:rPr lang="en-US" dirty="0"/>
              <a:t>Generally, a Java servlet will respond with HTML or JSON, </a:t>
            </a:r>
            <a:r>
              <a:rPr lang="en-US" b="1" i="1" dirty="0"/>
              <a:t>not both</a:t>
            </a:r>
          </a:p>
        </p:txBody>
      </p:sp>
    </p:spTree>
    <p:extLst>
      <p:ext uri="{BB962C8B-B14F-4D97-AF65-F5344CB8AC3E}">
        <p14:creationId xmlns:p14="http://schemas.microsoft.com/office/powerpoint/2010/main" val="18735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608A-A76D-40F1-AA55-A143B639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&amp; JSON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1D589-5E46-4973-8259-CB62F7DA17B7}"/>
              </a:ext>
            </a:extLst>
          </p:cNvPr>
          <p:cNvSpPr/>
          <p:nvPr/>
        </p:nvSpPr>
        <p:spPr>
          <a:xfrm>
            <a:off x="838200" y="1421428"/>
            <a:ext cx="10515600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uca.jetty.base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javax.servlet.http.HttpServletRequest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javax.servlet.http.HttpServletResponse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JSONStatus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2L;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"{\"status\":\"ok\"}"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doGet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this is used for form processing, we'll deal with this later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doPost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JSONStatus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D827C-4B3B-4EA3-8CD7-0F729276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82" y="758646"/>
            <a:ext cx="3841427" cy="13255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255F23-A2C0-401F-A7AA-FF0736CF1086}"/>
              </a:ext>
            </a:extLst>
          </p:cNvPr>
          <p:cNvSpPr/>
          <p:nvPr/>
        </p:nvSpPr>
        <p:spPr>
          <a:xfrm>
            <a:off x="5664200" y="4572001"/>
            <a:ext cx="4521200" cy="635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we must escape the quotation marks in the JSON string!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D08CAF-1307-4665-ADEA-1F3B9D85C0FE}"/>
              </a:ext>
            </a:extLst>
          </p:cNvPr>
          <p:cNvSpPr/>
          <p:nvPr/>
        </p:nvSpPr>
        <p:spPr>
          <a:xfrm>
            <a:off x="5664201" y="3052762"/>
            <a:ext cx="4521200" cy="6350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an appropriate UID</a:t>
            </a:r>
          </a:p>
          <a:p>
            <a:pPr algn="ctr"/>
            <a:r>
              <a:rPr lang="en-US" dirty="0"/>
              <a:t>Set the content type to “application/json”</a:t>
            </a:r>
          </a:p>
        </p:txBody>
      </p:sp>
    </p:spTree>
    <p:extLst>
      <p:ext uri="{BB962C8B-B14F-4D97-AF65-F5344CB8AC3E}">
        <p14:creationId xmlns:p14="http://schemas.microsoft.com/office/powerpoint/2010/main" val="131047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345E-31C0-4402-9D58-3C85FC3B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79799" cy="1325563"/>
          </a:xfrm>
        </p:spPr>
        <p:txBody>
          <a:bodyPr/>
          <a:lstStyle/>
          <a:p>
            <a:r>
              <a:rPr lang="en-US" dirty="0"/>
              <a:t>Build-a-servlet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7B656-AB8A-4BBA-B59F-D7574551FE25}"/>
              </a:ext>
            </a:extLst>
          </p:cNvPr>
          <p:cNvSpPr/>
          <p:nvPr/>
        </p:nvSpPr>
        <p:spPr>
          <a:xfrm>
            <a:off x="838200" y="1302894"/>
            <a:ext cx="10701868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class21;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javax.servlet.http.HttpServletRequest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javax.servlet.http.HttpServletResponse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JSONDemo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3L;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"{\"person\":{\"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\":\"Jeff\",\"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lname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\":\"Hill\"}}"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doGet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this is used for form processing, we'll deal with this later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doPost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JSONDemo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07DC48-FBE3-40D5-BE25-CCE00D4C328A}"/>
              </a:ext>
            </a:extLst>
          </p:cNvPr>
          <p:cNvSpPr/>
          <p:nvPr/>
        </p:nvSpPr>
        <p:spPr>
          <a:xfrm>
            <a:off x="6256867" y="3114717"/>
            <a:ext cx="4521200" cy="6350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an appropriate UID</a:t>
            </a:r>
          </a:p>
          <a:p>
            <a:pPr algn="ctr"/>
            <a:r>
              <a:rPr lang="en-US" dirty="0"/>
              <a:t>Set the content type to “application/json”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C09B9-2FC2-4754-941A-3CD3B485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66" y="661459"/>
            <a:ext cx="3556001" cy="965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03E3F-EAD5-4550-AC30-6A8137A35BD7}"/>
              </a:ext>
            </a:extLst>
          </p:cNvPr>
          <p:cNvSpPr txBox="1"/>
          <p:nvPr/>
        </p:nvSpPr>
        <p:spPr>
          <a:xfrm>
            <a:off x="5630333" y="2176505"/>
            <a:ext cx="55118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Container.addHandler</a:t>
            </a:r>
            <a:r>
              <a:rPr lang="en-US" dirty="0"/>
              <a:t>(new </a:t>
            </a:r>
            <a:r>
              <a:rPr lang="en-US" dirty="0" err="1"/>
              <a:t>JSONDemo</a:t>
            </a:r>
            <a:r>
              <a:rPr lang="en-US" dirty="0"/>
              <a:t>(), "/</a:t>
            </a:r>
            <a:r>
              <a:rPr lang="en-US" dirty="0" err="1"/>
              <a:t>jsondemo</a:t>
            </a:r>
            <a:r>
              <a:rPr lang="en-US" dirty="0"/>
              <a:t>");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2E90D9-12A6-4073-9ED1-75B991EDFD4D}"/>
              </a:ext>
            </a:extLst>
          </p:cNvPr>
          <p:cNvSpPr/>
          <p:nvPr/>
        </p:nvSpPr>
        <p:spPr>
          <a:xfrm>
            <a:off x="8000998" y="1894462"/>
            <a:ext cx="3208867" cy="3497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this line to our Driver class</a:t>
            </a:r>
          </a:p>
        </p:txBody>
      </p:sp>
    </p:spTree>
    <p:extLst>
      <p:ext uri="{BB962C8B-B14F-4D97-AF65-F5344CB8AC3E}">
        <p14:creationId xmlns:p14="http://schemas.microsoft.com/office/powerpoint/2010/main" val="67242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3ABE-554F-4FDA-987B-90D99FA7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7A76-3952-4FB1-86BB-DBE2F205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A4EF-46F5-46C5-B583-36AFFB72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494D-746C-4F5F-934D-EBAD4A57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web service?</a:t>
            </a:r>
          </a:p>
          <a:p>
            <a:pPr lvl="1"/>
            <a:r>
              <a:rPr lang="en-US" dirty="0"/>
              <a:t>“A service offered by an electronic device to another electronic device, communicating with each other via the World Wide Web” (Wikipedia, 2018)</a:t>
            </a:r>
          </a:p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What is a service…</a:t>
            </a:r>
          </a:p>
          <a:p>
            <a:pPr lvl="2"/>
            <a:r>
              <a:rPr lang="en-US" dirty="0"/>
              <a:t>Is </a:t>
            </a:r>
            <a:r>
              <a:rPr lang="en-US" dirty="0">
                <a:hlinkClick r:id="rId2"/>
              </a:rPr>
              <a:t>http://www.google.com</a:t>
            </a:r>
            <a:r>
              <a:rPr lang="en-US" dirty="0"/>
              <a:t> a “web service”?</a:t>
            </a:r>
          </a:p>
          <a:p>
            <a:pPr lvl="1"/>
            <a:r>
              <a:rPr lang="en-US" dirty="0"/>
              <a:t>What is an electronic device? </a:t>
            </a:r>
          </a:p>
          <a:p>
            <a:pPr lvl="2"/>
            <a:r>
              <a:rPr lang="en-US" dirty="0"/>
              <a:t>How does this link to the IoT?</a:t>
            </a:r>
          </a:p>
          <a:p>
            <a:pPr lvl="1"/>
            <a:r>
              <a:rPr lang="en-US" dirty="0"/>
              <a:t>What is communicating via the WWW?</a:t>
            </a:r>
          </a:p>
          <a:p>
            <a:pPr lvl="2"/>
            <a:r>
              <a:rPr lang="en-US" dirty="0"/>
              <a:t>What is the most common communication protocol?</a:t>
            </a:r>
          </a:p>
        </p:txBody>
      </p:sp>
    </p:spTree>
    <p:extLst>
      <p:ext uri="{BB962C8B-B14F-4D97-AF65-F5344CB8AC3E}">
        <p14:creationId xmlns:p14="http://schemas.microsoft.com/office/powerpoint/2010/main" val="16166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FA28-D58E-485C-98AD-8B5330A3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C0F8-7ACB-4A8B-96E3-77693F1C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have a web service, what does that imply that we need?</a:t>
            </a:r>
          </a:p>
          <a:p>
            <a:r>
              <a:rPr lang="en-US" dirty="0"/>
              <a:t>If we are creating a web service for a very specific need…</a:t>
            </a:r>
          </a:p>
          <a:p>
            <a:pPr lvl="1"/>
            <a:r>
              <a:rPr lang="en-US" dirty="0"/>
              <a:t>Do we need a full blown web server?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need something that is at least a partial web server that interacts with Java components (since we’re working with the Java language)</a:t>
            </a:r>
          </a:p>
          <a:p>
            <a:pPr lvl="1"/>
            <a:r>
              <a:rPr lang="en-US" dirty="0"/>
              <a:t>Provides HTTP/S communication capabilities</a:t>
            </a:r>
          </a:p>
          <a:p>
            <a:pPr lvl="1"/>
            <a:r>
              <a:rPr lang="en-US" dirty="0"/>
              <a:t>Includes managing Java component’s life cycles</a:t>
            </a:r>
          </a:p>
          <a:p>
            <a:pPr lvl="1"/>
            <a:r>
              <a:rPr lang="en-US" dirty="0"/>
              <a:t>Mapping a URL to a specific Java component</a:t>
            </a:r>
          </a:p>
          <a:p>
            <a:pPr lvl="1"/>
            <a:r>
              <a:rPr lang="en-US" dirty="0"/>
              <a:t>Maintaining security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3657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2487-B319-4A09-84AD-32707D47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F2D-9812-4A98-8768-05145C42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contemporary Java world, these are referred to as </a:t>
            </a:r>
            <a:r>
              <a:rPr lang="en-US" b="1" i="1" dirty="0"/>
              <a:t>containers</a:t>
            </a:r>
          </a:p>
          <a:p>
            <a:r>
              <a:rPr lang="en-US" dirty="0"/>
              <a:t>Many popular containers exist</a:t>
            </a:r>
          </a:p>
          <a:p>
            <a:pPr lvl="1"/>
            <a:r>
              <a:rPr lang="en-US" dirty="0"/>
              <a:t>Tomcat </a:t>
            </a:r>
            <a:r>
              <a:rPr lang="en-US" dirty="0">
                <a:sym typeface="Wingdings" panose="05000000000000000000" pitchFamily="2" charset="2"/>
              </a:rPr>
              <a:t> arguably the top of the heap, for now (Open source – Apache)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Glassfish  application server (more than just a container) (Oracle’s product)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WildFly</a:t>
            </a:r>
            <a:r>
              <a:rPr lang="en-US" dirty="0">
                <a:sym typeface="Wingdings" panose="05000000000000000000" pitchFamily="2" charset="2"/>
              </a:rPr>
              <a:t>  derivative of JBoss, used to be king, full Java EE (Red Hat product)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Jetty  light-weight, designed for embedded usage, (Open source – Eclipse)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others both commercial and 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9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CEF2-9E8F-421E-B15F-771A29E1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5311-C71C-4A49-AD50-10EFABD9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Jetty as our container</a:t>
            </a:r>
          </a:p>
          <a:p>
            <a:pPr lvl="1"/>
            <a:r>
              <a:rPr lang="en-US" dirty="0"/>
              <a:t>Typical usage requires 5 - 30 .jar files</a:t>
            </a:r>
          </a:p>
          <a:p>
            <a:pPr lvl="2"/>
            <a:r>
              <a:rPr lang="en-US" dirty="0"/>
              <a:t>Only use what you need</a:t>
            </a:r>
          </a:p>
          <a:p>
            <a:pPr lvl="2"/>
            <a:r>
              <a:rPr lang="en-US" dirty="0"/>
              <a:t>Add more later if you need additional capabilities</a:t>
            </a:r>
          </a:p>
          <a:p>
            <a:pPr lvl="2"/>
            <a:r>
              <a:rPr lang="en-US" dirty="0"/>
              <a:t>This is a hinderance to learning</a:t>
            </a:r>
          </a:p>
          <a:p>
            <a:pPr lvl="1"/>
            <a:r>
              <a:rPr lang="en-US" dirty="0"/>
              <a:t>Jetty project provides an all-in-one solution</a:t>
            </a:r>
          </a:p>
          <a:p>
            <a:pPr lvl="2"/>
            <a:r>
              <a:rPr lang="en-US" dirty="0"/>
              <a:t>Referred to as the “Jetty uber jar file”</a:t>
            </a:r>
          </a:p>
          <a:p>
            <a:pPr lvl="2"/>
            <a:r>
              <a:rPr lang="en-US" dirty="0"/>
              <a:t>This file provided for download on Blackboard</a:t>
            </a:r>
          </a:p>
          <a:p>
            <a:r>
              <a:rPr lang="en-US" dirty="0"/>
              <a:t>I’m also providing a wrapper class (like for database connections)</a:t>
            </a:r>
          </a:p>
          <a:p>
            <a:pPr lvl="1"/>
            <a:r>
              <a:rPr lang="en-US" dirty="0"/>
              <a:t>Simplifies the process of initializing and starting the Jetty server</a:t>
            </a:r>
          </a:p>
          <a:p>
            <a:pPr lvl="1"/>
            <a:r>
              <a:rPr lang="en-US" dirty="0"/>
              <a:t>Provides 2 </a:t>
            </a:r>
            <a:r>
              <a:rPr lang="en-US" b="1" i="1" dirty="0"/>
              <a:t>servlets</a:t>
            </a:r>
          </a:p>
        </p:txBody>
      </p:sp>
    </p:spTree>
    <p:extLst>
      <p:ext uri="{BB962C8B-B14F-4D97-AF65-F5344CB8AC3E}">
        <p14:creationId xmlns:p14="http://schemas.microsoft.com/office/powerpoint/2010/main" val="7714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9B2-D91C-4E95-9BF2-C556348A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FED4-589A-4233-8115-3DEC879F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a Java servlet?</a:t>
            </a:r>
          </a:p>
          <a:p>
            <a:r>
              <a:rPr lang="en-US" dirty="0"/>
              <a:t>What can we do with Java servlet(s)?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start a Jetty server by adding the 2 .jar files to the current project’s </a:t>
            </a:r>
            <a:r>
              <a:rPr lang="en-US" dirty="0" err="1"/>
              <a:t>classpath</a:t>
            </a:r>
            <a:endParaRPr lang="en-US" dirty="0"/>
          </a:p>
          <a:p>
            <a:pPr lvl="1"/>
            <a:r>
              <a:rPr lang="en-US" dirty="0"/>
              <a:t>Using this code starts the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FA0AD-19F6-4CD8-B6C5-017F3C88D011}"/>
              </a:ext>
            </a:extLst>
          </p:cNvPr>
          <p:cNvSpPr/>
          <p:nvPr/>
        </p:nvSpPr>
        <p:spPr>
          <a:xfrm>
            <a:off x="3048000" y="3886201"/>
            <a:ext cx="60960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class21;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uca.jetty.Container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startServer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(80);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end main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end Driver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72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F9FE-1318-4843-81A7-3EFAD655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C38E-B06A-47E1-8116-69E990EF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Jetty server writes the following to the console: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TCP port</a:t>
            </a:r>
          </a:p>
          <a:p>
            <a:pPr lvl="1"/>
            <a:r>
              <a:rPr lang="en-US" dirty="0"/>
              <a:t>All of the servlets registered and ready to be used</a:t>
            </a:r>
          </a:p>
          <a:p>
            <a:pPr lvl="2"/>
            <a:r>
              <a:rPr lang="en-US" dirty="0"/>
              <a:t>The 2 servlets provided in my .jar file are:</a:t>
            </a:r>
          </a:p>
          <a:p>
            <a:pPr lvl="3"/>
            <a:r>
              <a:rPr lang="en-US" dirty="0"/>
              <a:t>/</a:t>
            </a:r>
            <a:r>
              <a:rPr lang="en-US" dirty="0" err="1"/>
              <a:t>helloworld</a:t>
            </a:r>
            <a:endParaRPr lang="en-US" dirty="0"/>
          </a:p>
          <a:p>
            <a:pPr lvl="3"/>
            <a:r>
              <a:rPr lang="en-US" dirty="0"/>
              <a:t>/</a:t>
            </a:r>
            <a:r>
              <a:rPr lang="en-US" dirty="0" err="1"/>
              <a:t>jsonstatus</a:t>
            </a:r>
            <a:endParaRPr lang="en-US" dirty="0"/>
          </a:p>
          <a:p>
            <a:r>
              <a:rPr lang="en-US" dirty="0"/>
              <a:t>Use any standard web browser and enter the correct URL</a:t>
            </a:r>
          </a:p>
          <a:p>
            <a:pPr lvl="1"/>
            <a:r>
              <a:rPr lang="en-US" dirty="0"/>
              <a:t>Web servers generally have fixed IP addresses – and also DNS names</a:t>
            </a:r>
          </a:p>
          <a:p>
            <a:pPr lvl="1"/>
            <a:r>
              <a:rPr lang="en-US" dirty="0"/>
              <a:t>We don’t, these IP addresses can change from day to day</a:t>
            </a:r>
          </a:p>
          <a:p>
            <a:pPr lvl="2"/>
            <a:r>
              <a:rPr lang="en-US" dirty="0"/>
              <a:t>Your home computer/laptop IP address may change also</a:t>
            </a:r>
          </a:p>
          <a:p>
            <a:pPr lvl="2"/>
            <a:r>
              <a:rPr lang="en-US" dirty="0"/>
              <a:t>Make sure to verify the IP address shown when the Jetty server starts</a:t>
            </a:r>
          </a:p>
        </p:txBody>
      </p:sp>
    </p:spTree>
    <p:extLst>
      <p:ext uri="{BB962C8B-B14F-4D97-AF65-F5344CB8AC3E}">
        <p14:creationId xmlns:p14="http://schemas.microsoft.com/office/powerpoint/2010/main" val="136000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FA16-E2F3-4DB4-A898-E152BD7D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866" y="251202"/>
            <a:ext cx="4842934" cy="1325563"/>
          </a:xfrm>
        </p:spPr>
        <p:txBody>
          <a:bodyPr>
            <a:normAutofit/>
          </a:bodyPr>
          <a:lstStyle/>
          <a:p>
            <a:r>
              <a:rPr lang="en-US" dirty="0"/>
              <a:t>Hello World Servlet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2557B-AC6B-471B-B973-7CF3A3E1056E}"/>
              </a:ext>
            </a:extLst>
          </p:cNvPr>
          <p:cNvSpPr/>
          <p:nvPr/>
        </p:nvSpPr>
        <p:spPr>
          <a:xfrm>
            <a:off x="694268" y="681037"/>
            <a:ext cx="105155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uca.jetty.base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javax.servlet.http.HttpServletRequest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javax.servlet.http.HttpServletResponse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HelloWorld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"text/html"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"&lt;html&gt;&lt;head&gt;&lt;title&gt;Demonstration servlet&lt;/title&gt;&lt;/head&gt;&lt;body&gt;"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"&lt;h1&gt;Hello World!&lt;/h1&gt;"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"&lt;/body&gt;&lt;/html&gt;"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doGet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this is used for form processing, we'll deal with this later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doPost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HelloWorld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BCC8DD-4ACE-482E-8AE0-141879532D1B}"/>
              </a:ext>
            </a:extLst>
          </p:cNvPr>
          <p:cNvSpPr/>
          <p:nvPr/>
        </p:nvSpPr>
        <p:spPr>
          <a:xfrm>
            <a:off x="6366933" y="5546082"/>
            <a:ext cx="4842934" cy="7958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code for one of the 2 demo servlets provided in my Jetty wrapper .jar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02DAC-4A6D-44A0-8C36-22A8D1C3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99" y="1343818"/>
            <a:ext cx="3507892" cy="1325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825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911B-175A-4282-94BB-AEEE6D3E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3870-A0B2-439E-BD7D-85EC8552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any combination of HTML with inline style definitions and JavaScript code to create any website we need</a:t>
            </a:r>
          </a:p>
          <a:p>
            <a:pPr lvl="1"/>
            <a:r>
              <a:rPr lang="en-US" dirty="0"/>
              <a:t>Can also use separate .css and/or 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Beyond the scope of what we’ll be covering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Are also frequently used to serve data</a:t>
            </a:r>
          </a:p>
          <a:p>
            <a:pPr lvl="1"/>
            <a:r>
              <a:rPr lang="en-US" dirty="0"/>
              <a:t>Web pages are just text that is marked up by some mechanism</a:t>
            </a:r>
          </a:p>
          <a:p>
            <a:pPr lvl="1"/>
            <a:r>
              <a:rPr lang="en-US" dirty="0"/>
              <a:t>We can use the same mechanism to mark up data and send it to remote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539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1943</Words>
  <Application>Microsoft Office PowerPoint</Application>
  <PresentationFormat>Widescreen</PresentationFormat>
  <Paragraphs>266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Office Theme</vt:lpstr>
      <vt:lpstr>Web Services, Data Serialization, Web Applications &amp; Containers</vt:lpstr>
      <vt:lpstr>Web service</vt:lpstr>
      <vt:lpstr>Web service</vt:lpstr>
      <vt:lpstr>Container</vt:lpstr>
      <vt:lpstr>Jetty</vt:lpstr>
      <vt:lpstr>Servlet</vt:lpstr>
      <vt:lpstr>Servlet</vt:lpstr>
      <vt:lpstr>Hello World Servlet</vt:lpstr>
      <vt:lpstr>Servlet</vt:lpstr>
      <vt:lpstr>Data serialization</vt:lpstr>
      <vt:lpstr>XML</vt:lpstr>
      <vt:lpstr>Data serialization formats</vt:lpstr>
      <vt:lpstr>JSON</vt:lpstr>
      <vt:lpstr>JSON</vt:lpstr>
      <vt:lpstr>Servlet &amp; JSON</vt:lpstr>
      <vt:lpstr>Servlet &amp; JSON</vt:lpstr>
      <vt:lpstr>Build-a-servlet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Services, Data Serialization, Web Applications &amp; Containers</dc:title>
  <dc:creator>Geoffrey Hill</dc:creator>
  <cp:lastModifiedBy>Geoffrey Hill</cp:lastModifiedBy>
  <cp:revision>33</cp:revision>
  <dcterms:created xsi:type="dcterms:W3CDTF">2018-06-21T16:04:24Z</dcterms:created>
  <dcterms:modified xsi:type="dcterms:W3CDTF">2018-11-07T21:14:42Z</dcterms:modified>
</cp:coreProperties>
</file>