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EDA9-50AC-469D-8A3D-9059AEA9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1CCE-604E-4920-A7BB-766AC7CD8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04CE8-B632-4DFE-9604-8EC908AC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2AB9-4ED3-4F9E-9C44-81C0A8A7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0CE6-1927-46F9-A66D-68D186E5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278F-2583-4526-A33B-5221D692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55C78-F238-424C-9C9B-8AFF9575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221C-99F5-40DE-A784-9DB4FB1E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68090-FF17-4464-A331-00410F81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13E3-AB61-4EB5-AAEE-916EC6D3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FBF95-B519-41F1-8EC9-028B6BF82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56F3-B16D-4CCB-BA5D-9153DE0D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B34A-E22D-47D8-B9E0-0035D9B1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3F96-1CAF-4FCA-9027-D7B28576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262E-A992-4123-B940-B73DE0AB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DAF0-D222-494D-9C06-778A5E79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5B57-5EB4-4601-8815-C3D697C6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6290-117D-4DA6-A8E5-070E2DC0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5C0F-BB7C-4FA6-AF44-14E892C3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081F-4932-4848-B782-EBD1AD4D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3E61-1C62-459D-A3F8-005783E4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7088-D8B0-441A-A62A-F0746BD9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C0FD-DB38-447E-8189-0E03FC71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03CD-E373-4B4D-8E33-39BB39B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B95-8878-45BC-A778-0DB009EF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F75A-02FD-437D-8AD5-B4B4BD2D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50A8-5137-42DE-9BE4-0538AE832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FF65B-2377-4FC7-AEC9-AD6F2A49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4207-806B-4988-9178-4DAD58D8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356A-0AB3-4BED-95E1-94369089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435B-8BD7-4422-8A3D-DF65D40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8296-FAA8-43C8-B382-09020338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F62E5-A381-49EB-997F-59FAD4CD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AFA0C-C9E0-4841-A8F7-8DEBB77E1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091C-9638-4F59-8315-BB8653A20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9F87E-C6EB-47D7-A766-B9BDA371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F19AB-9ED8-45C2-B748-7437AF3F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89E24-1CB2-4740-953E-4FEAE145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6D55C-AFF7-4CCC-937C-E9E2B031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1506-C2EE-4B05-B65B-4F0C4D56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DE505-3E12-46C2-9CCE-182F83E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E3D5A-E036-4300-BCAD-416EB05D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DDE3B-CEE1-4DAB-8365-8FD83FA9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F23EE-21F4-44D2-B317-8F083105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263BC-C7A4-4678-B7E4-0C69A92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72D4-4363-4B5D-836A-541FDB6C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A77-BADC-4CB2-B9C0-7CD49996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AB6A-AE2F-4B65-8E74-DB4A67E4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60BE-1ABD-4447-8B06-E39094B71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D61A1-5055-4770-877D-B7EBC4C5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6E03-761A-40EA-8A24-EFF7F88F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90FA7-543E-4041-9BD2-57CFDC48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CD4-44EF-4ABE-90D6-1446DE5A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378EB-1F2C-46E3-BDFE-E2DE186D4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094FA-D9A5-4D97-8228-336FC70E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5330-940D-4AAB-A0A4-C81B9709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83A2A-48B9-4A84-934D-12308C24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C5EE-B559-42EB-9BA8-47A4C1AC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31666-8659-470E-83ED-5BAA80E9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B8C2-88CC-49F7-B587-D10D52A7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624E-4054-4DB5-A0CE-9DCAAE119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2680-1928-4DFB-A2E9-85F2EB2D868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3374-E8AA-427A-9C06-D09479A52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86D3-E1BD-4E14-926B-31EBC09DC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04E3-2A79-4BAF-BBF9-4AFD1AE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BBC8-FF1C-4A08-9FD1-EDEA377E2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/>
              <a:t>&amp; JSON </a:t>
            </a:r>
            <a:r>
              <a:rPr lang="en-US" dirty="0"/>
              <a:t>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F3C8-1D5A-4BA4-960A-B610D8C25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28410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AACD-1F97-4CB3-8A6A-F8E10DEA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769B-32FE-448B-9D3C-2E97E721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709" cy="1357422"/>
          </a:xfrm>
        </p:spPr>
        <p:txBody>
          <a:bodyPr>
            <a:normAutofit fontScale="92500"/>
          </a:bodyPr>
          <a:lstStyle/>
          <a:p>
            <a:r>
              <a:rPr lang="en-US" dirty="0"/>
              <a:t>Data collection doesn’t just get tossed away…</a:t>
            </a:r>
          </a:p>
          <a:p>
            <a:pPr lvl="1"/>
            <a:r>
              <a:rPr lang="en-US" dirty="0"/>
              <a:t>Generally saved to a database</a:t>
            </a:r>
          </a:p>
          <a:p>
            <a:pPr lvl="1"/>
            <a:r>
              <a:rPr lang="en-US" dirty="0"/>
              <a:t>So the simple .</a:t>
            </a:r>
            <a:r>
              <a:rPr lang="en-US" dirty="0" err="1"/>
              <a:t>doPost</a:t>
            </a:r>
            <a:r>
              <a:rPr lang="en-US" dirty="0"/>
              <a:t>() method needs to evolve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D7472-66D7-4B37-B763-C8D43C14C8D4}"/>
              </a:ext>
            </a:extLst>
          </p:cNvPr>
          <p:cNvSpPr/>
          <p:nvPr/>
        </p:nvSpPr>
        <p:spPr>
          <a:xfrm>
            <a:off x="908050" y="3183047"/>
            <a:ext cx="10375900" cy="3231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prepareStatement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"INSERT INTO USERS (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, email) VALUES (?,?,?)"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lname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updateDB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</a:p>
          <a:p>
            <a:pPr lvl="1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"text/html"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"&lt;html&gt;&lt;body&gt;&lt;title&gt;Registration Successful!&lt;/title&gt;"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"&lt;h1&gt;Registration Successful!&lt;/h1&gt;"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6FEBC7-20CF-4C32-9AAF-91BE6676181B}"/>
              </a:ext>
            </a:extLst>
          </p:cNvPr>
          <p:cNvSpPr/>
          <p:nvPr/>
        </p:nvSpPr>
        <p:spPr>
          <a:xfrm>
            <a:off x="2902527" y="3695316"/>
            <a:ext cx="3073400" cy="68272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336EF-346A-4EFA-A44F-00A28387E3E8}"/>
              </a:ext>
            </a:extLst>
          </p:cNvPr>
          <p:cNvSpPr/>
          <p:nvPr/>
        </p:nvSpPr>
        <p:spPr>
          <a:xfrm>
            <a:off x="7342909" y="1220106"/>
            <a:ext cx="4211783" cy="17400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lang="en-US" dirty="0"/>
              <a:t>Get the submitted data values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/>
              <a:t>Create the parameterized SQL statement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/>
              <a:t>Attach data values as parameters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/>
              <a:t>Submit SQL for processing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/>
              <a:t>Let the user know it was successful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E1EA4-84F9-48C0-9626-B19BEDC2F34F}"/>
              </a:ext>
            </a:extLst>
          </p:cNvPr>
          <p:cNvSpPr/>
          <p:nvPr/>
        </p:nvSpPr>
        <p:spPr>
          <a:xfrm>
            <a:off x="4608946" y="4260842"/>
            <a:ext cx="4680528" cy="289380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D7CD1-02D9-420D-9A90-286C3DEFB846}"/>
              </a:ext>
            </a:extLst>
          </p:cNvPr>
          <p:cNvSpPr/>
          <p:nvPr/>
        </p:nvSpPr>
        <p:spPr>
          <a:xfrm>
            <a:off x="9289473" y="4260842"/>
            <a:ext cx="2064327" cy="289380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C82A6D-BE51-4EBB-822D-D2CD6B9EBCBC}"/>
              </a:ext>
            </a:extLst>
          </p:cNvPr>
          <p:cNvSpPr/>
          <p:nvPr/>
        </p:nvSpPr>
        <p:spPr>
          <a:xfrm>
            <a:off x="674256" y="5115748"/>
            <a:ext cx="6737927" cy="1133257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976025-6F17-4B72-BF45-3CC50F307329}"/>
              </a:ext>
            </a:extLst>
          </p:cNvPr>
          <p:cNvSpPr/>
          <p:nvPr/>
        </p:nvSpPr>
        <p:spPr>
          <a:xfrm>
            <a:off x="1782618" y="4478480"/>
            <a:ext cx="2281382" cy="289380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6CE320-401A-4D8B-AE3B-CD274D71CDBA}"/>
              </a:ext>
            </a:extLst>
          </p:cNvPr>
          <p:cNvSpPr/>
          <p:nvPr/>
        </p:nvSpPr>
        <p:spPr>
          <a:xfrm>
            <a:off x="7494155" y="4686300"/>
            <a:ext cx="4060537" cy="16537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forget to add the database uca-database-wrapper.jar </a:t>
            </a:r>
            <a:r>
              <a:rPr lang="en-US" dirty="0" smtClean="0"/>
              <a:t>&amp; ojdbc7.jar files </a:t>
            </a:r>
            <a:r>
              <a:rPr lang="en-US" dirty="0"/>
              <a:t>to the </a:t>
            </a:r>
            <a:r>
              <a:rPr lang="en-US" dirty="0" err="1"/>
              <a:t>classpath</a:t>
            </a:r>
            <a:r>
              <a:rPr lang="en-US" dirty="0"/>
              <a:t> if necessary and add </a:t>
            </a:r>
            <a:r>
              <a:rPr lang="en-US" dirty="0" smtClean="0"/>
              <a:t>these imports to </a:t>
            </a:r>
            <a:r>
              <a:rPr lang="en-US" dirty="0"/>
              <a:t>the class:</a:t>
            </a:r>
          </a:p>
          <a:p>
            <a:pPr algn="ctr"/>
            <a:r>
              <a:rPr lang="en-US" b="1" dirty="0"/>
              <a:t>import uca.mis3339.OracleWrapper</a:t>
            </a:r>
            <a:r>
              <a:rPr lang="en-US" b="1" dirty="0" smtClean="0"/>
              <a:t>;</a:t>
            </a:r>
          </a:p>
          <a:p>
            <a:pPr algn="ctr"/>
            <a:r>
              <a:rPr lang="en-US" b="1" dirty="0"/>
              <a:t>import </a:t>
            </a:r>
            <a:r>
              <a:rPr lang="en-US" b="1" dirty="0" err="1"/>
              <a:t>java.sql.SQLException</a:t>
            </a:r>
            <a:r>
              <a:rPr lang="en-US" b="1" dirty="0"/>
              <a:t>;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413541-DBFD-4402-8B37-923A2A98A4E8}"/>
              </a:ext>
            </a:extLst>
          </p:cNvPr>
          <p:cNvSpPr/>
          <p:nvPr/>
        </p:nvSpPr>
        <p:spPr>
          <a:xfrm>
            <a:off x="908050" y="1329895"/>
            <a:ext cx="5848350" cy="3952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00"/>
                </a:solidFill>
              </a:rPr>
              <a:t>Note: we are assuming the user always submits good data!</a:t>
            </a:r>
          </a:p>
        </p:txBody>
      </p:sp>
    </p:spTree>
    <p:extLst>
      <p:ext uri="{BB962C8B-B14F-4D97-AF65-F5344CB8AC3E}">
        <p14:creationId xmlns:p14="http://schemas.microsoft.com/office/powerpoint/2010/main" val="42793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9730-B2DA-4905-BB53-E840E0DF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368391"/>
            <a:ext cx="719668" cy="4244973"/>
          </a:xfrm>
          <a:solidFill>
            <a:schemeClr val="bg1"/>
          </a:solidFill>
        </p:spPr>
        <p:txBody>
          <a:bodyPr vert="vert270">
            <a:normAutofit fontScale="90000"/>
          </a:bodyPr>
          <a:lstStyle/>
          <a:p>
            <a:r>
              <a:rPr lang="en-US" dirty="0"/>
              <a:t>Data collection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F4D7E-781A-4AEB-A2A9-BD816C6DD4CD}"/>
              </a:ext>
            </a:extLst>
          </p:cNvPr>
          <p:cNvSpPr/>
          <p:nvPr/>
        </p:nvSpPr>
        <p:spPr>
          <a:xfrm>
            <a:off x="1176867" y="368391"/>
            <a:ext cx="9448800" cy="618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UserLogin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4L;</a:t>
            </a: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"text/html"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"&lt;html&gt;&lt;head&gt;&lt;title&gt;User Login&lt;/title&gt;&lt;/head&gt;&lt;body&gt;"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"&lt;form action=\"/login\" method=\"post\"&gt;"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"&lt;table border=\"0\" cellpadding=\"5\"&gt;"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"&lt;tr&gt;&lt;td&gt;Email:&lt;/td&gt;&lt;td&gt;&lt;input type=\"textbox\" name=\"email\"&gt;&lt;/td&gt;&lt;/tr&gt;"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 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colspan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=\"2\"&gt;&lt;input type=\"submit\" value=\"Login\"&gt;&lt;/td&gt;&lt;/tr&gt;"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"&lt;/form&gt;"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9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prepareStatement</a:t>
            </a:r>
            <a:r>
              <a:rPr lang="en-US" sz="9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"SELECT </a:t>
            </a:r>
            <a:r>
              <a:rPr lang="en-US" sz="9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fname</a:t>
            </a:r>
            <a:r>
              <a:rPr lang="en-US" sz="9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9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lname</a:t>
            </a:r>
            <a:r>
              <a:rPr lang="en-US" sz="9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email FROM USERS WHERE email = ?"</a:t>
            </a:r>
            <a:r>
              <a:rPr lang="en-US" sz="9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900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email</a:t>
            </a:r>
            <a:r>
              <a:rPr lang="en-US" sz="9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queryDB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if no records were returned, then there was no match in the database</a:t>
            </a:r>
          </a:p>
          <a:p>
            <a:pPr lvl="4"/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if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"text/html"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"&lt;html&gt;&lt;body&gt;&lt;title&gt;Login Successful!&lt;/title&gt;"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"&lt;h1&gt;Login Successful!&lt;/h1&gt;"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"&lt;html&gt;&lt;body&gt;&lt;title&gt;Login Unsuccessful!&lt;/title&gt;"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"&lt;h1&gt;Login Unsuccessful!&lt;/h1&gt;"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else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UserRegistration</a:t>
            </a:r>
            <a:endParaRPr lang="en-US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742889-5F9D-49F3-BAED-3852ACA816B4}"/>
              </a:ext>
            </a:extLst>
          </p:cNvPr>
          <p:cNvSpPr/>
          <p:nvPr/>
        </p:nvSpPr>
        <p:spPr>
          <a:xfrm>
            <a:off x="7035799" y="4148666"/>
            <a:ext cx="4080934" cy="1676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Prior example was for data retention</a:t>
            </a:r>
          </a:p>
          <a:p>
            <a:endParaRPr lang="en-US"/>
          </a:p>
          <a:p>
            <a:r>
              <a:rPr lang="en-US"/>
              <a:t>If we want to collect data for database comparison (e.g. login) we have to change things up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6A6-F319-45D6-A357-CFAB645C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 provision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9401-C08B-4F01-AB63-6AA589F7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table with multiple data records</a:t>
            </a:r>
          </a:p>
          <a:p>
            <a:pPr lvl="1"/>
            <a:r>
              <a:rPr lang="en-US" dirty="0"/>
              <a:t>We can convert those results to JSON by 2 methods</a:t>
            </a:r>
          </a:p>
          <a:p>
            <a:pPr lvl="2"/>
            <a:r>
              <a:rPr lang="en-US" dirty="0"/>
              <a:t>Manually parsing each database column value and concatenating along with string escape characters</a:t>
            </a:r>
          </a:p>
          <a:p>
            <a:pPr lvl="3"/>
            <a:r>
              <a:rPr lang="en-US" dirty="0"/>
              <a:t>Very error prone!</a:t>
            </a:r>
          </a:p>
          <a:p>
            <a:pPr lvl="2"/>
            <a:r>
              <a:rPr lang="en-US" dirty="0"/>
              <a:t>Use a Java class to help us generate the JSON</a:t>
            </a:r>
          </a:p>
          <a:p>
            <a:pPr lvl="3"/>
            <a:r>
              <a:rPr lang="en-US" dirty="0"/>
              <a:t>We only have to make the string concatenation with escape sequences one time</a:t>
            </a:r>
          </a:p>
          <a:p>
            <a:pPr lvl="3"/>
            <a:r>
              <a:rPr lang="en-US" dirty="0"/>
              <a:t>Less likely to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246083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E0872-E23B-44D6-AD0D-7512C2952C95}"/>
              </a:ext>
            </a:extLst>
          </p:cNvPr>
          <p:cNvSpPr/>
          <p:nvPr/>
        </p:nvSpPr>
        <p:spPr>
          <a:xfrm>
            <a:off x="1083734" y="889843"/>
            <a:ext cx="10075333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UserReportJSONBasic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5L;</a:t>
            </a: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prepareStatement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, email FROM USERS"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queryDB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"{\"accounts\":["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hasNext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needed to add comma between records</a:t>
            </a:r>
          </a:p>
          <a:p>
            <a:pPr lvl="3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hasNext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"{\"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\":\""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(1) +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"\","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"\"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\":\""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(2) +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"\","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"\"email\":\""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(3) +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"\"}"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hasNext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needed to add comma between records</a:t>
            </a:r>
          </a:p>
          <a:p>
            <a:pPr lvl="4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hasNext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needed to add comma between records</a:t>
            </a:r>
          </a:p>
          <a:p>
            <a:pPr lvl="5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needed to add comma between records</a:t>
            </a:r>
          </a:p>
          <a:p>
            <a:pPr lvl="4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if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if</a:t>
            </a:r>
          </a:p>
          <a:p>
            <a:pPr lvl="3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"]}"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do nothing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UserReportJSONBasic</a:t>
            </a:r>
            <a:endParaRPr lang="en-US" sz="9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2597DA-3C50-4B72-9F81-7ECEE48E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058"/>
            <a:ext cx="982134" cy="3427942"/>
          </a:xfrm>
        </p:spPr>
        <p:txBody>
          <a:bodyPr vert="vert270"/>
          <a:lstStyle/>
          <a:p>
            <a:r>
              <a:rPr lang="en-US" dirty="0"/>
              <a:t>JSON (basic)</a:t>
            </a:r>
          </a:p>
        </p:txBody>
      </p:sp>
    </p:spTree>
    <p:extLst>
      <p:ext uri="{BB962C8B-B14F-4D97-AF65-F5344CB8AC3E}">
        <p14:creationId xmlns:p14="http://schemas.microsoft.com/office/powerpoint/2010/main" val="160584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48D44CC-0604-435C-9A6C-D7FA025B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059"/>
            <a:ext cx="982134" cy="4469342"/>
          </a:xfrm>
        </p:spPr>
        <p:txBody>
          <a:bodyPr vert="vert270">
            <a:normAutofit/>
          </a:bodyPr>
          <a:lstStyle/>
          <a:p>
            <a:r>
              <a:rPr lang="en-US" dirty="0"/>
              <a:t>JSON (advanced)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6A9C9-4CB5-4536-B7CF-48F8C0A813D8}"/>
              </a:ext>
            </a:extLst>
          </p:cNvPr>
          <p:cNvSpPr/>
          <p:nvPr/>
        </p:nvSpPr>
        <p:spPr>
          <a:xfrm>
            <a:off x="1079501" y="2033520"/>
            <a:ext cx="8119533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UserReportJSONAdvanced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6L;</a:t>
            </a:r>
          </a:p>
          <a:p>
            <a:pPr lvl="1"/>
            <a:endParaRPr lang="en-US" sz="800" dirty="0"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List&lt;Account&gt;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prepareStatement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, email FROM USERS"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queryDB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(2),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(3)));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while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"{\"accounts\":["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(Account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eachOne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eachOne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eachOne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()-1) { </a:t>
            </a:r>
            <a:r>
              <a:rPr lang="en-US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// test if this is the last record</a:t>
            </a:r>
          </a:p>
          <a:p>
            <a:pPr lvl="3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add a comma if not the last record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if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for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"]}"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800" dirty="0"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do nothing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UserReportJSONAdvanced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3D132-F559-4878-93BD-93044D19EF1B}"/>
              </a:ext>
            </a:extLst>
          </p:cNvPr>
          <p:cNvSpPr/>
          <p:nvPr/>
        </p:nvSpPr>
        <p:spPr>
          <a:xfrm>
            <a:off x="6595533" y="253999"/>
            <a:ext cx="4516966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class22;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800" dirty="0">
              <a:latin typeface="Consolas" panose="020B0609020204030204" pitchFamily="49" charset="0"/>
            </a:endParaRP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Account(String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incfName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inclName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incEmail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incfName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inclName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incEmail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ctor</a:t>
            </a:r>
            <a:endParaRPr lang="en-US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800" dirty="0"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"{\"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\":\""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"\", \"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\":\""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"\", \"email\":\""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"\"}"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end Account</a:t>
            </a:r>
          </a:p>
        </p:txBody>
      </p:sp>
    </p:spTree>
    <p:extLst>
      <p:ext uri="{BB962C8B-B14F-4D97-AF65-F5344CB8AC3E}">
        <p14:creationId xmlns:p14="http://schemas.microsoft.com/office/powerpoint/2010/main" val="333871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7E63FC3-C0E5-4B33-9B38-70D83587F743}"/>
              </a:ext>
            </a:extLst>
          </p:cNvPr>
          <p:cNvSpPr txBox="1">
            <a:spLocks/>
          </p:cNvSpPr>
          <p:nvPr/>
        </p:nvSpPr>
        <p:spPr>
          <a:xfrm>
            <a:off x="101600" y="170392"/>
            <a:ext cx="982134" cy="446934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(advanced)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2411D-36ED-4771-9AA3-D30E2D9A7A07}"/>
              </a:ext>
            </a:extLst>
          </p:cNvPr>
          <p:cNvSpPr/>
          <p:nvPr/>
        </p:nvSpPr>
        <p:spPr>
          <a:xfrm>
            <a:off x="1143001" y="1940963"/>
            <a:ext cx="8136466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UserReportHTMLAdvanced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7L;</a:t>
            </a: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"text/html"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List&lt;Account&gt;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9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prepareStatement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, email FROM USERS"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OracleWrapper.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queryDB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(2),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(3)));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while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"&lt;html&gt;&lt;head&gt;&lt;title&gt;User Report&lt;/title&gt;&lt;/head&gt;&lt;body&gt;"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"&lt;table border=\"0\" cellpadding=\"5\"&gt;"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(Account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eachOne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allAccounts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eachOne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.toHTML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for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"&lt;/table&gt;&lt;/body&gt;&lt;/html&gt;"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catch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do nothing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UserReportHTMLAdvanced</a:t>
            </a:r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A8F94-165D-4A0C-8854-DE6D7C26AB2A}"/>
              </a:ext>
            </a:extLst>
          </p:cNvPr>
          <p:cNvSpPr/>
          <p:nvPr/>
        </p:nvSpPr>
        <p:spPr>
          <a:xfrm>
            <a:off x="3496733" y="886038"/>
            <a:ext cx="738293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toHTML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"&lt;tr&gt;&lt;td&gt;First name: &lt;/td&gt;&lt;td&gt;"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"&lt;/td&gt;&lt;/tr&gt;"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"&lt;tr&gt;&lt;td&gt;Last name: &lt;/td&gt;&lt;td&gt;"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"&lt;/td&gt;&lt;/tr&gt;"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"&lt;tr&gt;&lt;td&gt;Email: &lt;/td&gt;&lt;td&gt;"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toHTML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37490C-62E5-4098-BE79-54C73F6E5719}"/>
              </a:ext>
            </a:extLst>
          </p:cNvPr>
          <p:cNvSpPr/>
          <p:nvPr/>
        </p:nvSpPr>
        <p:spPr>
          <a:xfrm>
            <a:off x="8373533" y="702733"/>
            <a:ext cx="2336800" cy="330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Account class</a:t>
            </a:r>
          </a:p>
        </p:txBody>
      </p:sp>
    </p:spTree>
    <p:extLst>
      <p:ext uri="{BB962C8B-B14F-4D97-AF65-F5344CB8AC3E}">
        <p14:creationId xmlns:p14="http://schemas.microsoft.com/office/powerpoint/2010/main" val="12062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E945-68B0-40CC-9551-5C4023DE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59BC-8AC5-43F8-BCC6-E1E4515D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446E-07D2-4AFB-9021-A2B989F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&amp; serialized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FAE2-F17B-42DE-B125-D2FC1C33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class, we covered: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Servlets</a:t>
            </a:r>
          </a:p>
          <a:p>
            <a:pPr lvl="1"/>
            <a:r>
              <a:rPr lang="en-US" dirty="0" smtClean="0"/>
              <a:t>HTML (Basic)</a:t>
            </a:r>
          </a:p>
          <a:p>
            <a:pPr lvl="1"/>
            <a:r>
              <a:rPr lang="en-US" dirty="0" smtClean="0"/>
              <a:t>XML &amp; JSON</a:t>
            </a:r>
            <a:endParaRPr lang="en-US" dirty="0"/>
          </a:p>
          <a:p>
            <a:r>
              <a:rPr lang="en-US" dirty="0"/>
              <a:t>Now, we’ll put them into basic practice</a:t>
            </a:r>
          </a:p>
          <a:p>
            <a:pPr lvl="1"/>
            <a:r>
              <a:rPr lang="en-US" dirty="0"/>
              <a:t>There is a simple assignment associated with these techniques (simple)</a:t>
            </a:r>
          </a:p>
          <a:p>
            <a:pPr lvl="1"/>
            <a:r>
              <a:rPr lang="en-US" dirty="0"/>
              <a:t>You will construct your team project using these techniques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5687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8EE0-909B-4031-9F3B-EA12B94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all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4BC8-7552-47C1-8BD8-862145AC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websites are generally 1 of 3 main types:</a:t>
            </a:r>
          </a:p>
          <a:p>
            <a:pPr lvl="1"/>
            <a:r>
              <a:rPr lang="en-US" dirty="0"/>
              <a:t>Data presentation (web page)</a:t>
            </a:r>
          </a:p>
          <a:p>
            <a:pPr lvl="1"/>
            <a:r>
              <a:rPr lang="en-US" dirty="0"/>
              <a:t>Data collection (web form)</a:t>
            </a:r>
          </a:p>
          <a:p>
            <a:pPr lvl="1"/>
            <a:r>
              <a:rPr lang="en-US" dirty="0"/>
              <a:t>Data service provider (web service)</a:t>
            </a:r>
          </a:p>
          <a:p>
            <a:r>
              <a:rPr lang="en-US" dirty="0"/>
              <a:t>Most contemporary websites are all 3</a:t>
            </a:r>
          </a:p>
          <a:p>
            <a:pPr lvl="1"/>
            <a:r>
              <a:rPr lang="en-US" dirty="0"/>
              <a:t>But when you break down the functions on individual pages</a:t>
            </a:r>
          </a:p>
          <a:p>
            <a:pPr lvl="1"/>
            <a:r>
              <a:rPr lang="en-US" dirty="0"/>
              <a:t>They are 1 or 2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611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981D-D33B-4DD5-AA53-84B5AE3A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306291-AB34-4C54-9908-30F5C8AE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323" y="1825625"/>
            <a:ext cx="6299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7B0F-370A-4212-95CD-1B39710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BF3C3-B0C9-4E47-9D57-EF102CE0C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323" y="1825625"/>
            <a:ext cx="6299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E061-0880-4CC1-A163-E88F57C2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 provider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265F1B-B312-4EFE-BDB7-2EAB48A6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323" y="1825625"/>
            <a:ext cx="6299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BB9B-FFF1-4ADB-B369-6345AA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FE27-EB05-41E2-BCB2-D5BB9788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9817" cy="4351338"/>
          </a:xfrm>
        </p:spPr>
        <p:txBody>
          <a:bodyPr/>
          <a:lstStyle/>
          <a:p>
            <a:r>
              <a:rPr lang="en-US" dirty="0"/>
              <a:t>We did 2 of these with last class’s simple examples:</a:t>
            </a:r>
          </a:p>
          <a:p>
            <a:pPr lvl="1"/>
            <a:r>
              <a:rPr lang="en-US" dirty="0"/>
              <a:t>Data presentation</a:t>
            </a:r>
          </a:p>
          <a:p>
            <a:pPr lvl="1"/>
            <a:r>
              <a:rPr lang="en-US" dirty="0"/>
              <a:t>Data service provision</a:t>
            </a:r>
          </a:p>
          <a:p>
            <a:r>
              <a:rPr lang="en-US" dirty="0"/>
              <a:t>Now we’ll discuss the 3</a:t>
            </a:r>
            <a:r>
              <a:rPr lang="en-US" baseline="30000" dirty="0"/>
              <a:t>rd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1C071-0D5C-4CD2-A611-2BC84FFF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017" y="939802"/>
            <a:ext cx="300037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67AE0-858E-4DD9-8924-3AD6EC17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017" y="2293939"/>
            <a:ext cx="3000375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3FE5-B246-44F3-A428-01241943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017" y="3429000"/>
            <a:ext cx="3000375" cy="20855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9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E705-A45E-4AD4-8FF3-6F27E306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310" y="365125"/>
            <a:ext cx="4917489" cy="1325563"/>
          </a:xfrm>
        </p:spPr>
        <p:txBody>
          <a:bodyPr/>
          <a:lstStyle/>
          <a:p>
            <a:r>
              <a:rPr lang="en-US" dirty="0"/>
              <a:t>Data collection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7893-B9F9-425E-97E1-04CF31361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56390" cy="4351338"/>
          </a:xfrm>
        </p:spPr>
        <p:txBody>
          <a:bodyPr>
            <a:normAutofit/>
          </a:bodyPr>
          <a:lstStyle/>
          <a:p>
            <a:r>
              <a:rPr lang="en-US" dirty="0"/>
              <a:t>The servlet is created in 2 pieces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doGet</a:t>
            </a:r>
            <a:r>
              <a:rPr lang="en-US" dirty="0"/>
              <a:t>() method is used to define the HTML form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doPost</a:t>
            </a:r>
            <a:r>
              <a:rPr lang="en-US" dirty="0"/>
              <a:t>() method is used to define the form’s handler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8A8C2-92CF-43B6-A4E7-4AC47A945002}"/>
              </a:ext>
            </a:extLst>
          </p:cNvPr>
          <p:cNvSpPr/>
          <p:nvPr/>
        </p:nvSpPr>
        <p:spPr>
          <a:xfrm>
            <a:off x="3694590" y="682094"/>
            <a:ext cx="7659210" cy="54938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class22;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</a:t>
            </a:r>
            <a:r>
              <a:rPr lang="fr-F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fr-F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fr-F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UserRegistration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4L;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"text/html"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"&lt;html&gt;&lt;head&gt;&lt;title&gt;Demonstration servlet&lt;/title&gt;&lt;/head&gt;&lt;body&gt;"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"&lt;form action=\"/registration\" method=\"post\"&gt;"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"&lt;table border=\"0\" cellpadding=\"5\"&gt;"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"&lt;tr&gt;&lt;td&gt;First Name:&lt;/td&gt;&lt;td&gt;&lt;input type=\"textbox\" name=\"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\"&gt;&lt;/td&gt;&lt;/tr&gt;"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"&lt;tr&gt;&lt;td&gt;Last Name:&lt;/td&gt;&lt;td&gt;&lt;input type=\"textbox\" name=\"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lname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\"&gt;&lt;/td&gt;&lt;/tr&gt;"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"&lt;tr&gt;&lt;td&gt;Email:&lt;/td&gt;&lt;td&gt;&lt;input type=\"textbox\" name=\"email\"&gt;&lt;/td&gt;&lt;/tr&gt;"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"&lt;tr&gt;&lt;td 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colspan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=\"2\"&gt;&lt;input type=\"submit\" value=\"Register\"&gt;&lt;/td&gt;&lt;/tr&gt;"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"&lt;/form&gt;"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"text/html"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"&lt;html&gt;&lt;body&gt;&lt;title&gt;Registration Successful!&lt;/title&gt;"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"&lt;h1&gt;Registration Successful!&lt;/h1&gt;"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end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UserRegistration</a:t>
            </a:r>
            <a:endParaRPr lang="en-US" sz="9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B971F4-78A7-44FB-9B1C-5753B73A8F85}"/>
              </a:ext>
            </a:extLst>
          </p:cNvPr>
          <p:cNvSpPr/>
          <p:nvPr/>
        </p:nvSpPr>
        <p:spPr>
          <a:xfrm>
            <a:off x="4969933" y="3302001"/>
            <a:ext cx="3547534" cy="198582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17BD87-B937-4395-B01F-B52F942F654C}"/>
              </a:ext>
            </a:extLst>
          </p:cNvPr>
          <p:cNvSpPr/>
          <p:nvPr/>
        </p:nvSpPr>
        <p:spPr>
          <a:xfrm>
            <a:off x="8285018" y="3611418"/>
            <a:ext cx="997528" cy="13022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C3CBE8-8088-4846-AF1A-C99E0A328288}"/>
              </a:ext>
            </a:extLst>
          </p:cNvPr>
          <p:cNvSpPr/>
          <p:nvPr/>
        </p:nvSpPr>
        <p:spPr>
          <a:xfrm>
            <a:off x="8197273" y="3752439"/>
            <a:ext cx="997528" cy="13022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506290-2F94-4868-8CEB-C436322C8F68}"/>
              </a:ext>
            </a:extLst>
          </p:cNvPr>
          <p:cNvSpPr/>
          <p:nvPr/>
        </p:nvSpPr>
        <p:spPr>
          <a:xfrm>
            <a:off x="7939861" y="3893460"/>
            <a:ext cx="997528" cy="13022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D3F8-57A5-41EC-945D-B2545AF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14BC-2756-4E5A-83AE-0066FC0A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1603375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prior Java code results in the following HTML</a:t>
            </a:r>
          </a:p>
          <a:p>
            <a:pPr lvl="1"/>
            <a:r>
              <a:rPr lang="en-US" dirty="0"/>
              <a:t>Right-click select “View page source”</a:t>
            </a:r>
          </a:p>
          <a:p>
            <a:pPr lvl="2"/>
            <a:r>
              <a:rPr lang="en-US" dirty="0"/>
              <a:t>Depends on your favored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16D7F-C901-4F09-8DA2-B5357F96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248350"/>
            <a:ext cx="5410200" cy="2181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3B588-ED7E-44A6-97D3-95245B28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2" y="1027906"/>
            <a:ext cx="3000375" cy="2085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AA054-2623-4CDB-83F1-840C38547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66" y="4655371"/>
            <a:ext cx="381000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D77A9-4310-4DF6-A9EB-E307F15A9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41" y="3463131"/>
            <a:ext cx="3219450" cy="107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65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1843</Words>
  <Application>Microsoft Office PowerPoint</Application>
  <PresentationFormat>Widescreen</PresentationFormat>
  <Paragraphs>290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Servlet &amp; JSON usage</vt:lpstr>
      <vt:lpstr>Servlets &amp; serialized data</vt:lpstr>
      <vt:lpstr>Its all about the data</vt:lpstr>
      <vt:lpstr>Data presentation</vt:lpstr>
      <vt:lpstr>Data collection</vt:lpstr>
      <vt:lpstr>Data service provider</vt:lpstr>
      <vt:lpstr>Examples</vt:lpstr>
      <vt:lpstr>Data collection form</vt:lpstr>
      <vt:lpstr>Data collection form</vt:lpstr>
      <vt:lpstr>Data collection form</vt:lpstr>
      <vt:lpstr>Data collection form</vt:lpstr>
      <vt:lpstr>Data service provision</vt:lpstr>
      <vt:lpstr>JSON (basic)</vt:lpstr>
      <vt:lpstr>JSON (advanced)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GSON usage</dc:title>
  <dc:creator>Geoffrey Hill</dc:creator>
  <cp:lastModifiedBy>Geoffrey (Jeff) Hill</cp:lastModifiedBy>
  <cp:revision>24</cp:revision>
  <dcterms:created xsi:type="dcterms:W3CDTF">2018-07-01T15:46:11Z</dcterms:created>
  <dcterms:modified xsi:type="dcterms:W3CDTF">2018-11-12T14:57:37Z</dcterms:modified>
</cp:coreProperties>
</file>