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F610-0D2A-4FDE-81C6-7BCC0BE9F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4F4A3-57CB-48B6-B919-57E264D0E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40D3-7774-4CBA-B1FD-F2DB7078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C4D7-D27C-458B-A5AF-C3CDD4D5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68E3-92DB-4712-B924-D49BCC12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9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033B-A3FF-4CBC-83B2-1327670E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7DDA7-5577-4619-930F-F8BC0AAD0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52DFD-4C5B-4B13-A13E-6FF864A2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82908-8C10-45FA-82AD-398670B1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B06F-F39A-421B-91A5-9E1DB06B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4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49C9A-57D1-46BD-AFB5-EE6688812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C304E-7A0F-499F-890A-6ECC8FF37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4E52-39E8-42C9-8CD4-4265BAF9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168EE-2013-42BF-B4EE-9C080715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C236-DB7F-4ABC-8D4A-2139CC11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34F1-9931-4A8B-9574-BDE54A97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014C-32E2-4519-9500-08C23A7A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F699-8E33-4763-9D42-4727956E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390C-0669-4F99-A444-09162A3C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6F1D-4779-4187-9B2F-9DCB155F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0284-C77C-4C59-8CD4-D029E804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7C7A6-3532-44C0-B7E7-7F4871C8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856C-80F6-4E1F-A177-159887E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93F1-11C8-49D1-8F20-8DD73214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8015-54F2-4A82-BF0D-925656D7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2D16-F601-4720-94DD-D0357836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CE3C-7429-4DC1-AAE3-FF4F87B25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5D979-DFFC-4A80-8E6C-8779EE7A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DA604-1EB5-46A3-B8E2-3017860C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5F1A-F5CC-4CFE-9926-A7212730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04648-22E9-47CA-B60C-AB7F7801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29AC-B887-4849-978B-52F9412C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FACFC-E247-40AD-A200-01CCCBB3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2AAE4-E184-44F4-905A-B4934DCF9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0E81A-2236-4D80-8049-62ED99733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17D22-2E61-4761-B90C-D22D2D591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68F38-1263-409A-A4F7-519A8BD5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1D814-F035-493C-95AF-4C5890E3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E483A-3773-4176-B9D2-A912179A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AA4-9C01-460E-A354-99BC8579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D90E6-2DD0-4476-B0D5-0B2640EA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ACD07-F643-4F67-A69A-4143DF91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BEED5-6616-47F6-A8A9-DB87AF2E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E704D-DABB-4309-BA70-6E97FE15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29A15-B921-4CC6-949B-F824608F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A9A22-7390-4387-A702-5FBC0FC7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AAC2-D146-418E-815F-AB7CCE33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B258-EA63-464F-8772-E04E30142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BF025-7FD4-4606-AC15-BE8B92E5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35158-03A0-41C2-8181-1B579038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0DFB-C359-406C-B811-01D38B4C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B4036-441E-458C-9BAC-DAE0C4B9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26F5-8FDC-491C-B021-27BA04DF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4CA40-B6FD-4FE3-BF7D-76A4AAD83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C4266-1BA7-4142-A36B-6ECF4F3A5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77A6A-BDE8-4877-82EB-741D5325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5A2D0-4455-4A9B-AE38-5F43A8CB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7D8D1-4630-485A-B006-2C165D7C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CD514-0F59-4366-8C7B-36B787AA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94DC-F9D2-4D4E-AE95-8E2A92892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5B31-2DEC-4699-970D-0FE5EFAA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BB6F-1E06-45DA-BC23-F6DEF4151681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1B2C7-3AE7-4FC7-B6C8-28D8CCD6D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2D77-C366-4C7D-9326-0598019B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D726-5E9E-472E-99CD-2C613DFA2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6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16A-D2D2-4117-AEC4-9CE85224F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String, formulas, Math, Scanner &amp;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48D90-B672-4A8E-A412-DA41D8193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 Hill</a:t>
            </a:r>
          </a:p>
        </p:txBody>
      </p:sp>
    </p:spTree>
    <p:extLst>
      <p:ext uri="{BB962C8B-B14F-4D97-AF65-F5344CB8AC3E}">
        <p14:creationId xmlns:p14="http://schemas.microsoft.com/office/powerpoint/2010/main" val="164034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31FF-6394-4524-AAD8-29BF0375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A203-FFE4-432E-A109-0383E011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4225" cy="4351338"/>
          </a:xfrm>
        </p:spPr>
        <p:txBody>
          <a:bodyPr/>
          <a:lstStyle/>
          <a:p>
            <a:r>
              <a:rPr lang="en-US" dirty="0"/>
              <a:t>The String data type is also a reference type</a:t>
            </a:r>
          </a:p>
          <a:p>
            <a:pPr lvl="1"/>
            <a:r>
              <a:rPr lang="en-US" dirty="0"/>
              <a:t>It has its own library of functions</a:t>
            </a:r>
          </a:p>
          <a:p>
            <a:r>
              <a:rPr lang="en-US" dirty="0"/>
              <a:t>.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toLowerCase</a:t>
            </a:r>
            <a:r>
              <a:rPr lang="en-US" dirty="0"/>
              <a:t>()</a:t>
            </a:r>
          </a:p>
          <a:p>
            <a:r>
              <a:rPr lang="en-US" dirty="0"/>
              <a:t>.substring(x)</a:t>
            </a:r>
          </a:p>
          <a:p>
            <a:r>
              <a:rPr lang="en-US" dirty="0"/>
              <a:t>.</a:t>
            </a:r>
            <a:r>
              <a:rPr lang="en-US" dirty="0" err="1"/>
              <a:t>charAt</a:t>
            </a:r>
            <a:r>
              <a:rPr lang="en-US" dirty="0"/>
              <a:t>(x)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FA4A5-EAD8-44E3-A706-71F933C1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638175"/>
            <a:ext cx="33813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1515-5074-489C-88F4-05E786CA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DDEEA-C7F2-4B2D-B5D3-A16C30A1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422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Java includes the Random class to provide basic randomization needs</a:t>
            </a:r>
          </a:p>
          <a:p>
            <a:pPr lvl="1"/>
            <a:r>
              <a:rPr lang="en-US" dirty="0"/>
              <a:t>Also has a required import statement</a:t>
            </a:r>
          </a:p>
          <a:p>
            <a:pPr lvl="2"/>
            <a:r>
              <a:rPr lang="en-US" dirty="0"/>
              <a:t>import </a:t>
            </a:r>
            <a:r>
              <a:rPr lang="en-US" dirty="0" err="1"/>
              <a:t>java.util.Random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Must instantiate a variable of the Random type, just like Scanner</a:t>
            </a:r>
          </a:p>
          <a:p>
            <a:pPr lvl="2"/>
            <a:r>
              <a:rPr lang="en-US" dirty="0"/>
              <a:t>Random </a:t>
            </a:r>
            <a:r>
              <a:rPr lang="en-US" dirty="0" err="1"/>
              <a:t>rng</a:t>
            </a:r>
            <a:r>
              <a:rPr lang="en-US" dirty="0"/>
              <a:t> = new Random();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Java’s generator follows the uniform distribution</a:t>
            </a:r>
          </a:p>
          <a:p>
            <a:r>
              <a:rPr lang="en-US" dirty="0"/>
              <a:t>Java’s generator creates pseudo-random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24A51-1BFF-4073-81A0-BBF4A941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638175"/>
            <a:ext cx="33813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5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55D4-5790-4738-84C9-49ABBCA2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3CCE-53F2-4796-B7F2-667E1B15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general use cases (there are others)</a:t>
            </a:r>
          </a:p>
          <a:p>
            <a:pPr lvl="1"/>
            <a:r>
              <a:rPr lang="en-US" dirty="0"/>
              <a:t>Random integers</a:t>
            </a:r>
          </a:p>
          <a:p>
            <a:pPr lvl="2"/>
            <a:r>
              <a:rPr lang="en-US" dirty="0" err="1"/>
              <a:t>rng.nextInt</a:t>
            </a:r>
            <a:r>
              <a:rPr lang="en-US" dirty="0"/>
              <a:t>(</a:t>
            </a:r>
            <a:r>
              <a:rPr lang="en-US" dirty="0" err="1"/>
              <a:t>maxValue</a:t>
            </a:r>
            <a:r>
              <a:rPr lang="en-US" dirty="0"/>
              <a:t>);</a:t>
            </a:r>
          </a:p>
          <a:p>
            <a:pPr lvl="2"/>
            <a:r>
              <a:rPr lang="en-US" dirty="0"/>
              <a:t>Generates a random number between 0 (inclusive) and </a:t>
            </a:r>
            <a:r>
              <a:rPr lang="en-US" dirty="0" err="1"/>
              <a:t>maxValue</a:t>
            </a:r>
            <a:r>
              <a:rPr lang="en-US" dirty="0"/>
              <a:t> (exclusive)</a:t>
            </a:r>
          </a:p>
          <a:p>
            <a:pPr lvl="1"/>
            <a:r>
              <a:rPr lang="en-US" dirty="0"/>
              <a:t>Random decimal value</a:t>
            </a:r>
          </a:p>
          <a:p>
            <a:pPr lvl="2"/>
            <a:r>
              <a:rPr lang="en-US" dirty="0" err="1"/>
              <a:t>rng.nextDouble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Only generates a random number between 0 (inclusive) and 1 (exclusive)</a:t>
            </a:r>
          </a:p>
          <a:p>
            <a:pPr lvl="2"/>
            <a:r>
              <a:rPr lang="en-US" dirty="0"/>
              <a:t>Multiply the result if you need larger values</a:t>
            </a:r>
          </a:p>
          <a:p>
            <a:pPr lvl="3"/>
            <a:r>
              <a:rPr lang="en-US" dirty="0"/>
              <a:t>double </a:t>
            </a:r>
            <a:r>
              <a:rPr lang="en-US" dirty="0" err="1"/>
              <a:t>randomDecimal</a:t>
            </a:r>
            <a:r>
              <a:rPr lang="en-US" dirty="0"/>
              <a:t> = </a:t>
            </a:r>
            <a:r>
              <a:rPr lang="en-US" dirty="0" err="1"/>
              <a:t>rng.nextDouble</a:t>
            </a:r>
            <a:r>
              <a:rPr lang="en-US" dirty="0"/>
              <a:t>() * 10;</a:t>
            </a:r>
          </a:p>
        </p:txBody>
      </p:sp>
    </p:spTree>
    <p:extLst>
      <p:ext uri="{BB962C8B-B14F-4D97-AF65-F5344CB8AC3E}">
        <p14:creationId xmlns:p14="http://schemas.microsoft.com/office/powerpoint/2010/main" val="106521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3123-0A32-4BD6-9EEF-1943F6B9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offsets (integers)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A3AE-3934-4FB5-AB5B-13C8F5BA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always want to start at 0</a:t>
            </a:r>
          </a:p>
          <a:p>
            <a:pPr lvl="1"/>
            <a:r>
              <a:rPr lang="en-US" dirty="0"/>
              <a:t>Use a process called offsetting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Get your minimum value</a:t>
            </a:r>
          </a:p>
          <a:p>
            <a:pPr lvl="3"/>
            <a:r>
              <a:rPr lang="en-US" dirty="0" err="1"/>
              <a:t>int</a:t>
            </a:r>
            <a:r>
              <a:rPr lang="en-US" dirty="0"/>
              <a:t> minimum = </a:t>
            </a:r>
            <a:r>
              <a:rPr lang="en-US" dirty="0" err="1"/>
              <a:t>Integer.valueOf</a:t>
            </a:r>
            <a:r>
              <a:rPr lang="en-US" dirty="0"/>
              <a:t>(</a:t>
            </a:r>
            <a:r>
              <a:rPr lang="en-US" dirty="0" err="1"/>
              <a:t>userInput.next</a:t>
            </a:r>
            <a:r>
              <a:rPr lang="en-US" dirty="0"/>
              <a:t>());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Get your maximum value</a:t>
            </a:r>
          </a:p>
          <a:p>
            <a:pPr lvl="3"/>
            <a:r>
              <a:rPr lang="en-US" dirty="0" err="1"/>
              <a:t>int</a:t>
            </a:r>
            <a:r>
              <a:rPr lang="en-US" dirty="0"/>
              <a:t> maximum = </a:t>
            </a:r>
            <a:r>
              <a:rPr lang="en-US" dirty="0" err="1"/>
              <a:t>Integer.valueOf</a:t>
            </a:r>
            <a:r>
              <a:rPr lang="en-US" dirty="0"/>
              <a:t>(</a:t>
            </a:r>
            <a:r>
              <a:rPr lang="en-US" dirty="0" err="1"/>
              <a:t>userInput.next</a:t>
            </a:r>
            <a:r>
              <a:rPr lang="en-US" dirty="0"/>
              <a:t>());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Determine the window size between minimum and maximum</a:t>
            </a:r>
          </a:p>
          <a:p>
            <a:pPr lvl="3"/>
            <a:r>
              <a:rPr lang="en-US" dirty="0" err="1"/>
              <a:t>int</a:t>
            </a:r>
            <a:r>
              <a:rPr lang="en-US" dirty="0"/>
              <a:t> window = maximum - minimum;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Generate a random number based on the window, then offset by the minimum</a:t>
            </a:r>
          </a:p>
          <a:p>
            <a:pPr lvl="3"/>
            <a:r>
              <a:rPr lang="en-US" dirty="0" err="1"/>
              <a:t>int</a:t>
            </a:r>
            <a:r>
              <a:rPr lang="en-US" dirty="0"/>
              <a:t> example = </a:t>
            </a:r>
            <a:r>
              <a:rPr lang="en-US" dirty="0" err="1"/>
              <a:t>rng.nextInt</a:t>
            </a:r>
            <a:r>
              <a:rPr lang="en-US" dirty="0"/>
              <a:t>(window) + minimum;</a:t>
            </a:r>
          </a:p>
        </p:txBody>
      </p:sp>
    </p:spTree>
    <p:extLst>
      <p:ext uri="{BB962C8B-B14F-4D97-AF65-F5344CB8AC3E}">
        <p14:creationId xmlns:p14="http://schemas.microsoft.com/office/powerpoint/2010/main" val="2691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939E-21A6-4020-8645-452495D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 offsets (doubles)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AAEA-2FC3-4D3E-BF32-3E0B175C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process for double values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Get your minimum value</a:t>
            </a:r>
          </a:p>
          <a:p>
            <a:pPr lvl="3"/>
            <a:r>
              <a:rPr lang="en-US" dirty="0"/>
              <a:t>double minimum2 = </a:t>
            </a:r>
            <a:r>
              <a:rPr lang="en-US" dirty="0" err="1"/>
              <a:t>Double.valueOf</a:t>
            </a:r>
            <a:r>
              <a:rPr lang="en-US" dirty="0"/>
              <a:t>(</a:t>
            </a:r>
            <a:r>
              <a:rPr lang="en-US" dirty="0" err="1"/>
              <a:t>userInput.nextLine</a:t>
            </a:r>
            <a:r>
              <a:rPr lang="en-US" dirty="0"/>
              <a:t>());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Get your maximum value</a:t>
            </a:r>
          </a:p>
          <a:p>
            <a:pPr lvl="3"/>
            <a:r>
              <a:rPr lang="en-US" dirty="0"/>
              <a:t>double maximum2 = </a:t>
            </a:r>
            <a:r>
              <a:rPr lang="en-US" dirty="0" err="1"/>
              <a:t>Double.valueOf</a:t>
            </a:r>
            <a:r>
              <a:rPr lang="en-US" dirty="0"/>
              <a:t>(</a:t>
            </a:r>
            <a:r>
              <a:rPr lang="en-US" dirty="0" err="1"/>
              <a:t>userInput.nextLine</a:t>
            </a:r>
            <a:r>
              <a:rPr lang="en-US" dirty="0"/>
              <a:t>());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Determine the window size between minimum and maximum</a:t>
            </a:r>
          </a:p>
          <a:p>
            <a:pPr lvl="3"/>
            <a:r>
              <a:rPr lang="en-US" dirty="0"/>
              <a:t>double window2 = maximum2 – minimum2;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dirty="0"/>
              <a:t>Generate a random decimal multiply by the window, then offset by the minimum</a:t>
            </a:r>
          </a:p>
          <a:p>
            <a:pPr lvl="3"/>
            <a:r>
              <a:rPr lang="en-US" dirty="0"/>
              <a:t>double example2 = </a:t>
            </a:r>
            <a:r>
              <a:rPr lang="en-US" dirty="0" err="1"/>
              <a:t>rng.nextDouble</a:t>
            </a:r>
            <a:r>
              <a:rPr lang="en-US" dirty="0"/>
              <a:t>() * window2 + minimum2;</a:t>
            </a:r>
          </a:p>
        </p:txBody>
      </p:sp>
    </p:spTree>
    <p:extLst>
      <p:ext uri="{BB962C8B-B14F-4D97-AF65-F5344CB8AC3E}">
        <p14:creationId xmlns:p14="http://schemas.microsoft.com/office/powerpoint/2010/main" val="38383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5B92-0731-46EF-A809-55607D6C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AB62-6932-47E2-8159-2DA02883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4225" cy="4351338"/>
          </a:xfrm>
        </p:spPr>
        <p:txBody>
          <a:bodyPr/>
          <a:lstStyle/>
          <a:p>
            <a:r>
              <a:rPr lang="en-US" dirty="0"/>
              <a:t>Other math functions are provided in Java’s Math class</a:t>
            </a:r>
          </a:p>
          <a:p>
            <a:pPr lvl="1"/>
            <a:r>
              <a:rPr lang="en-US" dirty="0" smtClean="0"/>
              <a:t>These are static </a:t>
            </a:r>
            <a:r>
              <a:rPr lang="en-US" smtClean="0"/>
              <a:t>class functions, </a:t>
            </a:r>
            <a:r>
              <a:rPr lang="en-US" dirty="0"/>
              <a:t>makes it easier to use, no instantiations</a:t>
            </a:r>
          </a:p>
          <a:p>
            <a:r>
              <a:rPr lang="en-US" dirty="0" err="1"/>
              <a:t>Math.sqrt</a:t>
            </a:r>
            <a:r>
              <a:rPr lang="en-US" dirty="0"/>
              <a:t>(x);</a:t>
            </a:r>
          </a:p>
          <a:p>
            <a:r>
              <a:rPr lang="en-US" dirty="0" err="1"/>
              <a:t>Math.abs</a:t>
            </a:r>
            <a:r>
              <a:rPr lang="en-US" dirty="0"/>
              <a:t>(x);</a:t>
            </a:r>
          </a:p>
          <a:p>
            <a:r>
              <a:rPr lang="en-US" dirty="0" err="1"/>
              <a:t>Math.pow</a:t>
            </a:r>
            <a:r>
              <a:rPr lang="en-US" dirty="0"/>
              <a:t>(base, exponent);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AA96C-A468-4553-A05C-78F34852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330200"/>
            <a:ext cx="33813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5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C8F0-5A28-48E6-AEF8-EE7F90E9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4F92-F7E2-439E-A6AC-2672657AD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many different data structures</a:t>
            </a:r>
          </a:p>
          <a:p>
            <a:pPr lvl="1"/>
            <a:r>
              <a:rPr lang="en-US" dirty="0"/>
              <a:t>This is equivalent to Python’s </a:t>
            </a:r>
            <a:r>
              <a:rPr lang="en-US" b="1" i="1" dirty="0"/>
              <a:t>lists</a:t>
            </a:r>
          </a:p>
          <a:p>
            <a:pPr lvl="1"/>
            <a:r>
              <a:rPr lang="en-US" dirty="0"/>
              <a:t>Multiple values under a single variable reference name</a:t>
            </a:r>
          </a:p>
          <a:p>
            <a:r>
              <a:rPr lang="en-US" dirty="0"/>
              <a:t>Most basic type: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Easy to use, but one big limitation</a:t>
            </a:r>
          </a:p>
          <a:p>
            <a:pPr lvl="2"/>
            <a:r>
              <a:rPr lang="en-US" dirty="0"/>
              <a:t>Can’t be resized (bigger or smaller)</a:t>
            </a:r>
          </a:p>
          <a:p>
            <a:pPr lvl="1"/>
            <a:r>
              <a:rPr lang="en-US" dirty="0"/>
              <a:t>Usage same for every data type</a:t>
            </a:r>
          </a:p>
          <a:p>
            <a:pPr lvl="2"/>
            <a:r>
              <a:rPr lang="en-US" dirty="0"/>
              <a:t>Uses brackets [ ] and index values</a:t>
            </a:r>
          </a:p>
        </p:txBody>
      </p:sp>
    </p:spTree>
    <p:extLst>
      <p:ext uri="{BB962C8B-B14F-4D97-AF65-F5344CB8AC3E}">
        <p14:creationId xmlns:p14="http://schemas.microsoft.com/office/powerpoint/2010/main" val="329683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F963-EC57-4BDB-A994-4AE98D65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C3BA-7192-4984-9EDC-E88FDF0E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lotsOfNumbers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0" indent="0">
              <a:buNone/>
            </a:pPr>
            <a:r>
              <a:rPr lang="en-US" dirty="0" err="1"/>
              <a:t>lotsOfNumbers</a:t>
            </a:r>
            <a:r>
              <a:rPr lang="en-US" dirty="0"/>
              <a:t>[0] = 5;</a:t>
            </a:r>
          </a:p>
          <a:p>
            <a:pPr marL="0" indent="0">
              <a:buNone/>
            </a:pPr>
            <a:r>
              <a:rPr lang="en-US" dirty="0" err="1"/>
              <a:t>lotsOfNumbers</a:t>
            </a:r>
            <a:r>
              <a:rPr lang="en-US" dirty="0"/>
              <a:t>[1] = 10;</a:t>
            </a:r>
          </a:p>
          <a:p>
            <a:pPr marL="0" indent="0">
              <a:buNone/>
            </a:pPr>
            <a:r>
              <a:rPr lang="en-US" dirty="0" err="1"/>
              <a:t>lotsOfNumbers</a:t>
            </a:r>
            <a:r>
              <a:rPr lang="en-US" dirty="0"/>
              <a:t>[2] = 15;</a:t>
            </a:r>
          </a:p>
          <a:p>
            <a:pPr marL="0" indent="0">
              <a:buNone/>
            </a:pPr>
            <a:r>
              <a:rPr lang="en-US" dirty="0" err="1"/>
              <a:t>lotsOfNumbers</a:t>
            </a:r>
            <a:r>
              <a:rPr lang="en-US" dirty="0"/>
              <a:t>[3] = 20;</a:t>
            </a:r>
          </a:p>
          <a:p>
            <a:pPr marL="0" indent="0">
              <a:buNone/>
            </a:pPr>
            <a:r>
              <a:rPr lang="en-US" dirty="0" err="1"/>
              <a:t>lotsOfNumbers</a:t>
            </a:r>
            <a:r>
              <a:rPr lang="en-US" dirty="0"/>
              <a:t>[4] = 25;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lotsOfNumbers</a:t>
            </a:r>
            <a:r>
              <a:rPr lang="en-US" dirty="0"/>
              <a:t>[0] + ", " + </a:t>
            </a:r>
            <a:r>
              <a:rPr lang="en-US" dirty="0" err="1"/>
              <a:t>lotsOfNumbers</a:t>
            </a:r>
            <a:r>
              <a:rPr lang="en-US" dirty="0"/>
              <a:t>[1] + ", "  + </a:t>
            </a:r>
            <a:r>
              <a:rPr lang="en-US" dirty="0" err="1"/>
              <a:t>lotsOfNumbers</a:t>
            </a:r>
            <a:r>
              <a:rPr lang="en-US" dirty="0"/>
              <a:t>[2] + ", "  + </a:t>
            </a:r>
            <a:r>
              <a:rPr lang="en-US" dirty="0" err="1"/>
              <a:t>lotsOfNumbers</a:t>
            </a:r>
            <a:r>
              <a:rPr lang="en-US" dirty="0"/>
              <a:t>[3] + ", "  + </a:t>
            </a:r>
            <a:r>
              <a:rPr lang="en-US" dirty="0" err="1"/>
              <a:t>lotsOfNumbers</a:t>
            </a:r>
            <a:r>
              <a:rPr lang="en-US" dirty="0"/>
              <a:t>[4]);</a:t>
            </a:r>
          </a:p>
        </p:txBody>
      </p:sp>
    </p:spTree>
    <p:extLst>
      <p:ext uri="{BB962C8B-B14F-4D97-AF65-F5344CB8AC3E}">
        <p14:creationId xmlns:p14="http://schemas.microsoft.com/office/powerpoint/2010/main" val="230994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212C-CB14-487B-8875-7F3672C9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11065-ED72-4FD7-BCCF-19EA7ADB0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significantly simplified if you know all values ahead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lotsOfNumbers2 = {10, 20, 30, 40, 50};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(lotsOfNumbers2[0] + ", " + lotsOfNumbers2[1] + ", "  + lotsOfNumbers2[2] + ", "  + lotsOfNumbers2[3] + ", "  + lotsOfNumbers2[4]);</a:t>
            </a:r>
          </a:p>
        </p:txBody>
      </p:sp>
    </p:spTree>
    <p:extLst>
      <p:ext uri="{BB962C8B-B14F-4D97-AF65-F5344CB8AC3E}">
        <p14:creationId xmlns:p14="http://schemas.microsoft.com/office/powerpoint/2010/main" val="267486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F5A4-AE52-463C-8412-2F177758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AB06-5211-4617-B2DC-D9B69909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 all suffer from same problem, can’t change size</a:t>
            </a:r>
          </a:p>
          <a:p>
            <a:pPr lvl="1"/>
            <a:r>
              <a:rPr lang="en-US" dirty="0"/>
              <a:t>We frequently don’t know how many values we will need</a:t>
            </a:r>
          </a:p>
          <a:p>
            <a:pPr lvl="2"/>
            <a:r>
              <a:rPr lang="en-US" dirty="0"/>
              <a:t>We just need to store until there are no more values to enter</a:t>
            </a:r>
          </a:p>
          <a:p>
            <a:pPr lvl="2"/>
            <a:r>
              <a:rPr lang="en-US" dirty="0"/>
              <a:t>How can we define a fixed size data structure if we don’t know the fixed size!?</a:t>
            </a:r>
          </a:p>
          <a:p>
            <a:r>
              <a:rPr lang="en-US" dirty="0" err="1"/>
              <a:t>ArrayList</a:t>
            </a:r>
            <a:r>
              <a:rPr lang="en-US" dirty="0"/>
              <a:t> was created for just this problem</a:t>
            </a:r>
          </a:p>
          <a:p>
            <a:pPr lvl="1"/>
            <a:r>
              <a:rPr lang="en-US" dirty="0"/>
              <a:t>Dynamically resizable, Java handles resizing in the background</a:t>
            </a:r>
          </a:p>
          <a:p>
            <a:pPr lvl="1"/>
            <a:r>
              <a:rPr lang="en-US" dirty="0"/>
              <a:t>Similar usage to an array, but some differences</a:t>
            </a:r>
          </a:p>
          <a:p>
            <a:pPr lvl="2"/>
            <a:r>
              <a:rPr lang="en-US" dirty="0"/>
              <a:t>Uses .add() and .get() methods along with index values</a:t>
            </a:r>
          </a:p>
          <a:p>
            <a:pPr lvl="2"/>
            <a:r>
              <a:rPr lang="en-US"/>
              <a:t>Required: </a:t>
            </a: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Uses </a:t>
            </a:r>
            <a:r>
              <a:rPr lang="en-US" b="1" i="1" dirty="0"/>
              <a:t>&lt;reference types only&gt; </a:t>
            </a:r>
            <a:r>
              <a:rPr lang="en-US" dirty="0"/>
              <a:t>to indicate the underlying data type</a:t>
            </a:r>
          </a:p>
          <a:p>
            <a:pPr lvl="2"/>
            <a:r>
              <a:rPr lang="en-US" dirty="0"/>
              <a:t>Must instantiate a variable that will refer to the </a:t>
            </a:r>
            <a:r>
              <a:rPr lang="en-US" dirty="0" err="1"/>
              <a:t>ArrayList</a:t>
            </a:r>
            <a:endParaRPr lang="en-US" dirty="0"/>
          </a:p>
          <a:p>
            <a:pPr lvl="3"/>
            <a:r>
              <a:rPr lang="en-US" dirty="0" err="1"/>
              <a:t>ArrayList</a:t>
            </a:r>
            <a:r>
              <a:rPr lang="en-US" dirty="0"/>
              <a:t>&lt;Integer&gt; </a:t>
            </a:r>
            <a:r>
              <a:rPr lang="en-US" dirty="0" err="1"/>
              <a:t>allNumbers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</p:txBody>
      </p:sp>
    </p:spTree>
    <p:extLst>
      <p:ext uri="{BB962C8B-B14F-4D97-AF65-F5344CB8AC3E}">
        <p14:creationId xmlns:p14="http://schemas.microsoft.com/office/powerpoint/2010/main" val="21710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6210-1A7B-4B5F-ACB9-1CD39321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9C45-CDB2-414E-884A-9D808483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Expressions, algorithms, formulas, etc.</a:t>
            </a:r>
          </a:p>
          <a:p>
            <a:pPr lvl="1"/>
            <a:r>
              <a:rPr lang="en-US" dirty="0"/>
              <a:t>All words for the same general concept</a:t>
            </a:r>
          </a:p>
          <a:p>
            <a:pPr lvl="1"/>
            <a:r>
              <a:rPr lang="en-US" dirty="0"/>
              <a:t>Mixing numbers, variables, and mathematical operations to get desired results</a:t>
            </a:r>
          </a:p>
          <a:p>
            <a:r>
              <a:rPr lang="en-US" dirty="0"/>
              <a:t>Java follows traditional order of operations (PEMDAS)</a:t>
            </a:r>
          </a:p>
          <a:p>
            <a:r>
              <a:rPr lang="en-US" dirty="0"/>
              <a:t>Java provides basic mathematical operators (+, -, *, /)</a:t>
            </a:r>
          </a:p>
          <a:p>
            <a:pPr lvl="1"/>
            <a:r>
              <a:rPr lang="en-US" dirty="0"/>
              <a:t>Division is twofold</a:t>
            </a:r>
          </a:p>
          <a:p>
            <a:pPr lvl="2"/>
            <a:r>
              <a:rPr lang="en-US" dirty="0"/>
              <a:t>Integer division </a:t>
            </a:r>
            <a:r>
              <a:rPr lang="en-US" dirty="0">
                <a:sym typeface="Wingdings" panose="05000000000000000000" pitchFamily="2" charset="2"/>
              </a:rPr>
              <a:t> 18 / 7 = 2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Has a modulus operator to get the remainder  18 % 7 = 4</a:t>
            </a:r>
          </a:p>
          <a:p>
            <a:pPr lvl="2"/>
            <a:r>
              <a:rPr lang="en-US" dirty="0"/>
              <a:t>Floating point </a:t>
            </a:r>
            <a:r>
              <a:rPr lang="en-US" dirty="0">
                <a:sym typeface="Wingdings" panose="05000000000000000000" pitchFamily="2" charset="2"/>
              </a:rPr>
              <a:t> 18.0 / 7.0 = 2.</a:t>
            </a:r>
            <a:r>
              <a:rPr lang="en-US" dirty="0"/>
              <a:t>5714285714285716</a:t>
            </a:r>
          </a:p>
        </p:txBody>
      </p:sp>
    </p:spTree>
    <p:extLst>
      <p:ext uri="{BB962C8B-B14F-4D97-AF65-F5344CB8AC3E}">
        <p14:creationId xmlns:p14="http://schemas.microsoft.com/office/powerpoint/2010/main" val="2280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D32C-391E-474C-959D-CB8DEF91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1F655-59B4-4846-B4A1-BAE54E3E0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&lt;Integer&gt; </a:t>
            </a:r>
            <a:r>
              <a:rPr lang="en-US" dirty="0" err="1"/>
              <a:t>allNumbers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marL="0" indent="0">
              <a:buNone/>
            </a:pPr>
            <a:r>
              <a:rPr lang="en-US" dirty="0" err="1"/>
              <a:t>allNumbers.add</a:t>
            </a:r>
            <a:r>
              <a:rPr lang="en-US" dirty="0"/>
              <a:t>(100);</a:t>
            </a:r>
          </a:p>
          <a:p>
            <a:pPr marL="0" indent="0">
              <a:buNone/>
            </a:pPr>
            <a:r>
              <a:rPr lang="en-US" dirty="0" err="1"/>
              <a:t>allNumbers.add</a:t>
            </a:r>
            <a:r>
              <a:rPr lang="en-US" dirty="0"/>
              <a:t>(200);</a:t>
            </a:r>
          </a:p>
          <a:p>
            <a:pPr marL="0" indent="0">
              <a:buNone/>
            </a:pPr>
            <a:r>
              <a:rPr lang="en-US" dirty="0" err="1"/>
              <a:t>allNumbers.add</a:t>
            </a:r>
            <a:r>
              <a:rPr lang="en-US" dirty="0"/>
              <a:t>(300);</a:t>
            </a:r>
          </a:p>
          <a:p>
            <a:pPr marL="0" indent="0">
              <a:buNone/>
            </a:pPr>
            <a:r>
              <a:rPr lang="en-US" dirty="0" err="1"/>
              <a:t>allNumbers.add</a:t>
            </a:r>
            <a:r>
              <a:rPr lang="en-US" dirty="0"/>
              <a:t>(400);</a:t>
            </a:r>
          </a:p>
          <a:p>
            <a:pPr marL="0" indent="0">
              <a:buNone/>
            </a:pPr>
            <a:r>
              <a:rPr lang="en-US" dirty="0" err="1"/>
              <a:t>allNumbers.add</a:t>
            </a:r>
            <a:r>
              <a:rPr lang="en-US" dirty="0"/>
              <a:t>(500);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allNumbers.get</a:t>
            </a:r>
            <a:r>
              <a:rPr lang="en-US" dirty="0"/>
              <a:t>(0) + ", " + </a:t>
            </a:r>
            <a:r>
              <a:rPr lang="en-US" dirty="0" err="1"/>
              <a:t>allNumbers.get</a:t>
            </a:r>
            <a:r>
              <a:rPr lang="en-US" dirty="0"/>
              <a:t>(1) + ", " + </a:t>
            </a:r>
            <a:r>
              <a:rPr lang="en-US" dirty="0" err="1"/>
              <a:t>allNumbers.get</a:t>
            </a:r>
            <a:r>
              <a:rPr lang="en-US" dirty="0"/>
              <a:t>(2) + ", " + </a:t>
            </a:r>
            <a:r>
              <a:rPr lang="en-US" dirty="0" err="1"/>
              <a:t>allNumbers.get</a:t>
            </a:r>
            <a:r>
              <a:rPr lang="en-US" dirty="0"/>
              <a:t>(3) + ", " + </a:t>
            </a:r>
            <a:r>
              <a:rPr lang="en-US" dirty="0" err="1"/>
              <a:t>allNumbers.get</a:t>
            </a:r>
            <a:r>
              <a:rPr lang="en-US" dirty="0"/>
              <a:t>(4));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004522-5F83-4E05-BB44-625ACD9A89CC}"/>
              </a:ext>
            </a:extLst>
          </p:cNvPr>
          <p:cNvSpPr/>
          <p:nvPr/>
        </p:nvSpPr>
        <p:spPr>
          <a:xfrm>
            <a:off x="7642934" y="2888032"/>
            <a:ext cx="3710866" cy="10819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ArrayLists</a:t>
            </a:r>
            <a:r>
              <a:rPr lang="en-US" b="1" dirty="0">
                <a:solidFill>
                  <a:srgbClr val="FFFF00"/>
                </a:solidFill>
              </a:rPr>
              <a:t> can’t be declared for any primitive data types!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336F0D-5D87-4193-9CDD-452D19BB95DA}"/>
              </a:ext>
            </a:extLst>
          </p:cNvPr>
          <p:cNvSpPr/>
          <p:nvPr/>
        </p:nvSpPr>
        <p:spPr>
          <a:xfrm>
            <a:off x="2148396" y="1825625"/>
            <a:ext cx="1473693" cy="51097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9F2B42-E36A-48A7-A260-521EF171871E}"/>
              </a:ext>
            </a:extLst>
          </p:cNvPr>
          <p:cNvSpPr/>
          <p:nvPr/>
        </p:nvSpPr>
        <p:spPr>
          <a:xfrm>
            <a:off x="7550130" y="1825625"/>
            <a:ext cx="1473693" cy="510974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0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5E0D-80BE-4F17-9AC1-BF900A17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FB1B-5C1C-46E2-AE34-E4D990D3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4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EC2D-4AFF-439E-B32D-4BDBA3DD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with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A67B-324B-45DA-8CB9-3571C70F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can make output not what we expect</a:t>
            </a:r>
          </a:p>
          <a:p>
            <a:pPr lvl="1"/>
            <a:r>
              <a:rPr lang="en-US" dirty="0"/>
              <a:t>This output is incorrect!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("18 + 7 = " + 18 + 7);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b="1" dirty="0">
                <a:solidFill>
                  <a:srgbClr val="FF0000"/>
                </a:solidFill>
              </a:rPr>
              <a:t>18 + 7 = 187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This output is correct!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("18 + 7 = " + (18 + 7));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en-US" b="1" dirty="0">
                <a:solidFill>
                  <a:srgbClr val="00B050"/>
                </a:solidFill>
              </a:rPr>
              <a:t>18 + 7 = 25</a:t>
            </a:r>
          </a:p>
        </p:txBody>
      </p:sp>
    </p:spTree>
    <p:extLst>
      <p:ext uri="{BB962C8B-B14F-4D97-AF65-F5344CB8AC3E}">
        <p14:creationId xmlns:p14="http://schemas.microsoft.com/office/powerpoint/2010/main" val="42245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AAE0-D34E-42F7-9773-0428C618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5720-8F41-40E4-A1CC-33ADD10F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variables to count is a very frequent programming operation</a:t>
            </a:r>
          </a:p>
          <a:p>
            <a:pPr lvl="1"/>
            <a:r>
              <a:rPr lang="en-US" dirty="0"/>
              <a:t>Starting with this: 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counter = 0;</a:t>
            </a:r>
          </a:p>
          <a:p>
            <a:pPr lvl="2"/>
            <a:r>
              <a:rPr lang="en-US" dirty="0"/>
              <a:t>4 ways to increment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dirty="0"/>
              <a:t>counter = counter + 1;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dirty="0"/>
              <a:t>counter += 1;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dirty="0"/>
              <a:t>counter++;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dirty="0"/>
              <a:t>++counter;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0738F1-E99E-495D-A9D5-142BAD6FAE2A}"/>
              </a:ext>
            </a:extLst>
          </p:cNvPr>
          <p:cNvSpPr/>
          <p:nvPr/>
        </p:nvSpPr>
        <p:spPr>
          <a:xfrm>
            <a:off x="6773334" y="3285067"/>
            <a:ext cx="4580466" cy="1134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difference between ++counter and counter++?</a:t>
            </a:r>
          </a:p>
        </p:txBody>
      </p:sp>
    </p:spTree>
    <p:extLst>
      <p:ext uri="{BB962C8B-B14F-4D97-AF65-F5344CB8AC3E}">
        <p14:creationId xmlns:p14="http://schemas.microsoft.com/office/powerpoint/2010/main" val="41768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90CB-C957-4F12-9DD5-3FDEE2BD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3B76-A6F6-4882-A432-C16D95AC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is a strongly typed language</a:t>
            </a:r>
          </a:p>
          <a:p>
            <a:pPr lvl="1"/>
            <a:r>
              <a:rPr lang="en-US" dirty="0"/>
              <a:t>Java provides many conversion mechanisms</a:t>
            </a:r>
          </a:p>
          <a:p>
            <a:pPr lvl="2"/>
            <a:r>
              <a:rPr lang="en-US" dirty="0"/>
              <a:t>Some automatic</a:t>
            </a:r>
          </a:p>
          <a:p>
            <a:pPr lvl="2"/>
            <a:r>
              <a:rPr lang="en-US" dirty="0"/>
              <a:t>Some simple to use</a:t>
            </a:r>
          </a:p>
          <a:p>
            <a:pPr lvl="2"/>
            <a:r>
              <a:rPr lang="en-US" dirty="0"/>
              <a:t>Some difficult to use</a:t>
            </a:r>
          </a:p>
        </p:txBody>
      </p:sp>
    </p:spTree>
    <p:extLst>
      <p:ext uri="{BB962C8B-B14F-4D97-AF65-F5344CB8AC3E}">
        <p14:creationId xmlns:p14="http://schemas.microsoft.com/office/powerpoint/2010/main" val="20156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71F3-A33A-49E3-B73F-DEC3F96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740B-FEE1-4700-9ED7-5F9F2726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Widening conversion</a:t>
            </a:r>
          </a:p>
          <a:p>
            <a:pPr lvl="1"/>
            <a:r>
              <a:rPr lang="en-US" dirty="0"/>
              <a:t>Automatic, used when no information would be lost</a:t>
            </a:r>
          </a:p>
          <a:p>
            <a:pPr lvl="2"/>
            <a:r>
              <a:rPr lang="en-US" dirty="0"/>
              <a:t>16 + 8 = 24.0 </a:t>
            </a:r>
            <a:r>
              <a:rPr lang="en-US" dirty="0">
                <a:sym typeface="Wingdings" panose="05000000000000000000" pitchFamily="2" charset="2"/>
              </a:rPr>
              <a:t> “up-converting” from integers to a double</a:t>
            </a:r>
          </a:p>
          <a:p>
            <a:r>
              <a:rPr lang="en-US" dirty="0">
                <a:sym typeface="Wingdings" panose="05000000000000000000" pitchFamily="2" charset="2"/>
              </a:rPr>
              <a:t>Narrowing conversion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Must be explicitly performed, used when information would be lost</a:t>
            </a:r>
          </a:p>
          <a:p>
            <a:pPr lvl="2"/>
            <a:r>
              <a:rPr lang="en-US" dirty="0"/>
              <a:t>16.2 + 8.4 = 24 </a:t>
            </a:r>
            <a:r>
              <a:rPr lang="en-US" dirty="0">
                <a:sym typeface="Wingdings" panose="05000000000000000000" pitchFamily="2" charset="2"/>
              </a:rPr>
              <a:t> “down-converting” from doubles to an integer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AKA explicit type casting,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this truncates decimal values!</a:t>
            </a:r>
            <a:endParaRPr lang="en-US" b="1" i="1" dirty="0">
              <a:solidFill>
                <a:srgbClr val="FF0000"/>
              </a:solidFill>
            </a:endParaRPr>
          </a:p>
          <a:p>
            <a:r>
              <a:rPr lang="en-US" dirty="0"/>
              <a:t>Parsing</a:t>
            </a:r>
          </a:p>
          <a:p>
            <a:pPr lvl="1"/>
            <a:r>
              <a:rPr lang="en-US" dirty="0"/>
              <a:t>Must be explicitly performed, used when converting very different data types</a:t>
            </a:r>
          </a:p>
          <a:p>
            <a:pPr lvl="2"/>
            <a:r>
              <a:rPr lang="en-US" dirty="0"/>
              <a:t>“16” + “8” = 24 </a:t>
            </a:r>
            <a:r>
              <a:rPr lang="en-US" dirty="0">
                <a:sym typeface="Wingdings" panose="05000000000000000000" pitchFamily="2" charset="2"/>
              </a:rPr>
              <a:t> parsing the string literals into numeric literals to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2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8A62-C2FA-4C74-9A10-84CB94AA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2A42-450E-453B-BDB3-24D17880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342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uses the input() function to allow us to get user’s data</a:t>
            </a:r>
          </a:p>
          <a:p>
            <a:r>
              <a:rPr lang="en-US" dirty="0"/>
              <a:t>Java isn’t nearly so simple…</a:t>
            </a:r>
          </a:p>
          <a:p>
            <a:pPr lvl="1"/>
            <a:r>
              <a:rPr lang="en-US" dirty="0"/>
              <a:t>Uses the Scanner class</a:t>
            </a:r>
          </a:p>
          <a:p>
            <a:pPr lvl="2"/>
            <a:r>
              <a:rPr lang="en-US" dirty="0"/>
              <a:t>This is a </a:t>
            </a:r>
            <a:r>
              <a:rPr lang="en-US" b="1" i="1" dirty="0"/>
              <a:t>reference data type </a:t>
            </a:r>
            <a:r>
              <a:rPr lang="en-US" dirty="0"/>
              <a:t>(notice the capital letter)</a:t>
            </a:r>
          </a:p>
          <a:p>
            <a:pPr lvl="3"/>
            <a:r>
              <a:rPr lang="en-US" dirty="0"/>
              <a:t>Contrast with primitive data types: </a:t>
            </a:r>
            <a:r>
              <a:rPr lang="en-US" dirty="0" err="1"/>
              <a:t>int</a:t>
            </a:r>
            <a:r>
              <a:rPr lang="en-US" dirty="0"/>
              <a:t>, double, etc.</a:t>
            </a:r>
          </a:p>
          <a:p>
            <a:pPr lvl="2"/>
            <a:r>
              <a:rPr lang="en-US" dirty="0"/>
              <a:t>Reference types provide a </a:t>
            </a:r>
            <a:r>
              <a:rPr lang="en-US" b="1" i="1" dirty="0"/>
              <a:t>library </a:t>
            </a:r>
            <a:r>
              <a:rPr lang="en-US" dirty="0"/>
              <a:t>of functions specific to each type</a:t>
            </a:r>
          </a:p>
          <a:p>
            <a:pPr lvl="2"/>
            <a:r>
              <a:rPr lang="en-US" dirty="0"/>
              <a:t>More powerful than simple Python mechanism, but more complex to use</a:t>
            </a:r>
          </a:p>
          <a:p>
            <a:pPr marL="1714500" lvl="3" indent="-342900">
              <a:buFont typeface="+mj-lt"/>
              <a:buAutoNum type="arabicParenR"/>
            </a:pPr>
            <a:r>
              <a:rPr lang="en-US" dirty="0"/>
              <a:t>Must import the Scanner class into our class’ code</a:t>
            </a:r>
          </a:p>
          <a:p>
            <a:pPr lvl="4"/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 </a:t>
            </a:r>
            <a:r>
              <a:rPr lang="en-US" dirty="0">
                <a:sym typeface="Wingdings" panose="05000000000000000000" pitchFamily="2" charset="2"/>
              </a:rPr>
              <a:t> goes after package statement, before class statement</a:t>
            </a:r>
            <a:endParaRPr lang="en-US" dirty="0"/>
          </a:p>
          <a:p>
            <a:pPr marL="1714500" lvl="3" indent="-342900">
              <a:buFont typeface="+mj-lt"/>
              <a:buAutoNum type="arabicParenR"/>
            </a:pPr>
            <a:r>
              <a:rPr lang="en-US" dirty="0"/>
              <a:t>Must instantiate a variable of the Scanner type</a:t>
            </a:r>
          </a:p>
          <a:p>
            <a:pPr lvl="4"/>
            <a:r>
              <a:rPr lang="en-US" dirty="0"/>
              <a:t>Scanner </a:t>
            </a:r>
            <a:r>
              <a:rPr lang="en-US" dirty="0" err="1"/>
              <a:t>userInput</a:t>
            </a:r>
            <a:r>
              <a:rPr lang="en-US" dirty="0"/>
              <a:t> = new Scanner(System.in);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7D310-959B-47B0-ACD5-9B7E9BD4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425" y="638175"/>
            <a:ext cx="33813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813E-F51A-4577-864C-9F3F32EA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46CE-C151-4893-AA91-16F97D7E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2267" cy="4351338"/>
          </a:xfrm>
        </p:spPr>
        <p:txBody>
          <a:bodyPr/>
          <a:lstStyle/>
          <a:p>
            <a:r>
              <a:rPr lang="en-US" dirty="0"/>
              <a:t>Now we can collect as many data points as we need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Must provide the user a prompt of what they should enter</a:t>
            </a:r>
          </a:p>
          <a:p>
            <a:pPr lvl="2"/>
            <a:r>
              <a:rPr lang="en-US" dirty="0"/>
              <a:t>Otherwise it just sits there with a blinking cursor…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("Please enter your first name: ");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Capture the value the user enters into a variable</a:t>
            </a:r>
          </a:p>
          <a:p>
            <a:pPr lvl="2"/>
            <a:r>
              <a:rPr lang="en-US" dirty="0"/>
              <a:t>Rule of thumb: capture everything as a string literal, then convert as needed…</a:t>
            </a:r>
          </a:p>
          <a:p>
            <a:pPr lvl="2"/>
            <a:r>
              <a:rPr lang="en-US" dirty="0"/>
              <a:t>String </a:t>
            </a:r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err="1"/>
              <a:t>userInput.nextLine</a:t>
            </a:r>
            <a:r>
              <a:rPr lang="en-US" dirty="0"/>
              <a:t>();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Use this String variable any way you wish…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("Hello " + </a:t>
            </a:r>
            <a:r>
              <a:rPr lang="en-US" dirty="0" err="1"/>
              <a:t>fName</a:t>
            </a:r>
            <a:r>
              <a:rPr lang="en-US" dirty="0"/>
              <a:t> + ", nice to meet you.");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18B139-E571-4B61-8AC2-4786AB9C5BBD}"/>
              </a:ext>
            </a:extLst>
          </p:cNvPr>
          <p:cNvSpPr/>
          <p:nvPr/>
        </p:nvSpPr>
        <p:spPr>
          <a:xfrm>
            <a:off x="8390467" y="448733"/>
            <a:ext cx="3268133" cy="2760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Eclipse will warn about a “resource leak” for not closing the Scanner object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Don’t worry about this! </a:t>
            </a:r>
          </a:p>
          <a:p>
            <a:pPr algn="ctr"/>
            <a:r>
              <a:rPr lang="en-US" b="1" i="1" dirty="0">
                <a:solidFill>
                  <a:srgbClr val="FFFF00"/>
                </a:solidFill>
              </a:rPr>
              <a:t>And don’t close the object </a:t>
            </a:r>
            <a:r>
              <a:rPr lang="en-US" dirty="0"/>
              <a:t>as it will permanently close the System.in as well!</a:t>
            </a:r>
          </a:p>
        </p:txBody>
      </p:sp>
    </p:spTree>
    <p:extLst>
      <p:ext uri="{BB962C8B-B14F-4D97-AF65-F5344CB8AC3E}">
        <p14:creationId xmlns:p14="http://schemas.microsoft.com/office/powerpoint/2010/main" val="362261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AD4B-36E0-4D96-8BBE-9F17EB28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 with data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8EF7-C4D0-409A-9BEC-657B5819E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shows reading in directly as integers, doubles, etc.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Avoid doing this!</a:t>
            </a:r>
          </a:p>
          <a:p>
            <a:pPr lvl="1"/>
            <a:r>
              <a:rPr lang="en-US" dirty="0"/>
              <a:t>This technique will lead to issues with extra or missing CR/LF!</a:t>
            </a:r>
          </a:p>
          <a:p>
            <a:r>
              <a:rPr lang="en-US" dirty="0"/>
              <a:t>Read as String types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("Please enter your age in years: ");</a:t>
            </a:r>
          </a:p>
          <a:p>
            <a:pPr lvl="1"/>
            <a:r>
              <a:rPr lang="en-US" dirty="0"/>
              <a:t>String age = </a:t>
            </a:r>
            <a:r>
              <a:rPr lang="en-US" dirty="0" err="1"/>
              <a:t>userInput.nextLine</a:t>
            </a:r>
            <a:r>
              <a:rPr lang="en-US" dirty="0"/>
              <a:t>();</a:t>
            </a:r>
          </a:p>
          <a:p>
            <a:r>
              <a:rPr lang="en-US" dirty="0"/>
              <a:t>Convert to appropriate numeric type as needed</a:t>
            </a:r>
          </a:p>
          <a:p>
            <a:pPr lvl="1"/>
            <a:r>
              <a:rPr lang="en-US" dirty="0" err="1"/>
              <a:t>Integer.valueOf</a:t>
            </a:r>
            <a:r>
              <a:rPr lang="en-US" dirty="0"/>
              <a:t>() &amp; </a:t>
            </a:r>
            <a:r>
              <a:rPr lang="en-US" dirty="0" err="1"/>
              <a:t>Double.valueOf</a:t>
            </a:r>
            <a:r>
              <a:rPr lang="en-US" dirty="0"/>
              <a:t>() are the two commonly used methods</a:t>
            </a:r>
          </a:p>
          <a:p>
            <a:pPr lvl="1"/>
            <a:r>
              <a:rPr lang="en-US" sz="2000" dirty="0" err="1"/>
              <a:t>System.out.println</a:t>
            </a:r>
            <a:r>
              <a:rPr lang="en-US" sz="2000" dirty="0"/>
              <a:t>("In 10 years you will be " + (</a:t>
            </a:r>
            <a:r>
              <a:rPr lang="en-US" sz="2000" dirty="0" err="1"/>
              <a:t>Integer.valueOf</a:t>
            </a:r>
            <a:r>
              <a:rPr lang="en-US" sz="2000" dirty="0"/>
              <a:t>(age) + 10) + " years old.");</a:t>
            </a:r>
          </a:p>
        </p:txBody>
      </p:sp>
    </p:spTree>
    <p:extLst>
      <p:ext uri="{BB962C8B-B14F-4D97-AF65-F5344CB8AC3E}">
        <p14:creationId xmlns:p14="http://schemas.microsoft.com/office/powerpoint/2010/main" val="210472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1319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Review: String, formulas, Math, Scanner &amp; data structures</vt:lpstr>
      <vt:lpstr>Expressions</vt:lpstr>
      <vt:lpstr>Expressions with string concatenation</vt:lpstr>
      <vt:lpstr>Counting</vt:lpstr>
      <vt:lpstr>Data conversion</vt:lpstr>
      <vt:lpstr>Data conversion</vt:lpstr>
      <vt:lpstr>Interactivity</vt:lpstr>
      <vt:lpstr>Interactivity</vt:lpstr>
      <vt:lpstr>Interactivity with data conversion</vt:lpstr>
      <vt:lpstr>String manipulations</vt:lpstr>
      <vt:lpstr>Randomization</vt:lpstr>
      <vt:lpstr>Randomization</vt:lpstr>
      <vt:lpstr>Randomization offsets (integers)</vt:lpstr>
      <vt:lpstr>Randomization offsets (doubles)</vt:lpstr>
      <vt:lpstr>Enhanced math functions</vt:lpstr>
      <vt:lpstr>1D data structures</vt:lpstr>
      <vt:lpstr>Array</vt:lpstr>
      <vt:lpstr>Array initializer list</vt:lpstr>
      <vt:lpstr>ArrayList</vt:lpstr>
      <vt:lpstr>ArrayList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Review: String, formulas, Math, Scanner &amp; data structures</dc:title>
  <dc:creator>Jeff</dc:creator>
  <cp:lastModifiedBy>Geoffrey (Jeff) Hill</cp:lastModifiedBy>
  <cp:revision>22</cp:revision>
  <dcterms:created xsi:type="dcterms:W3CDTF">2018-01-21T21:34:25Z</dcterms:created>
  <dcterms:modified xsi:type="dcterms:W3CDTF">2018-09-06T13:54:32Z</dcterms:modified>
</cp:coreProperties>
</file>