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2696-444E-4545-87DB-7BE0FCF6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BA325-D551-4F02-9D62-B804276B5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C62E-3D14-4BED-B53E-FBCE7C35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A8EE-87DC-43F9-9975-7AB1638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4733-1655-4692-BD64-61F24DA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0095-A4A3-419C-A383-C17BA112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BC28-5486-468F-8122-0C629766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20DE-6CE8-4368-B35A-9DDC3686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277B-0300-4726-841D-B0CF9F24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2F80-20B9-4E19-9BFB-3614FDB2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3C192-7A79-4B97-BB86-684266F47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897AA-F0E2-4FED-AD16-E85D179B1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279A-474C-477E-87BA-B6B05B23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3971-3B70-4558-91C7-6916AE74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FC8B-F8CD-47C2-B18D-5926BFB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393-2330-4FFE-86E4-7D5C088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046F-C665-42EF-A409-7E3CC8D8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8E1A-2B3B-48C8-8B23-C311112E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FF46-64CA-400D-ABEB-DE2F63D7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6B00-85EB-407C-9891-0F05825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2C0-E852-4CEF-A064-F86F6B26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724C-832A-4D83-90B3-C9FC8212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1A9F-E36C-44E2-9BB1-FE9B9D2E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11D0-4ABF-4F67-945C-CD66919B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1F0D-AF1A-40F3-85E4-C7082F2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EA13-181D-432C-A908-5391B07E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2C8-4CC7-47FE-9F10-8B2F045FF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5631B-6B3B-4C8C-8AA4-78DCA5C0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397E0-2FAA-4AEE-B0D0-DC674CF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C5AD-BD80-42F4-80DF-A8509FC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47DA-6903-4A91-9654-A5C14B2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B5FD-BC81-46B4-A198-79BACEEA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1572-D9FC-4D54-8D9C-58750387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07777-96AB-4694-98F0-D0C7583C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1C104-0E80-473D-B387-4D7299521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BE73B-00E1-48FC-AD7E-67D432AFE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6F854-34C3-4DB7-A066-71BFDFCE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A98C-47A8-4C63-A2FB-54C64542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45C1F-2513-4F4E-AA58-469083F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82C-9DE6-4D67-B7DF-FB2C318B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8ED1E-245B-4B88-8578-A3AAAF3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5F6A9-A55E-465A-A1F0-BD80F358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B4D3F-BB12-4F9C-9128-76659312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8F7D1-A97D-4226-B8C8-D1303467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934F9-9078-414C-AF79-FB42D24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3D7F0-D0A0-46AE-AF71-321CBFD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41B7-F9B1-40D9-93BC-957BD8B9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8C0D-8C33-41FE-836A-FE989ADB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6BFAD-B181-42D8-A00A-88C2DA4F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0795-E9DB-4028-9EB0-AA6BA830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B367-D3CC-4B48-A107-B397500C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D78ED-8A9C-4A0F-9F05-14C2AD6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2A39-45AA-4BCE-AC55-B7D7E6B2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9B77D-5B9F-4741-AF97-085702C0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BD44-DB8D-4C08-A2FD-19E8134E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6DA1-1BCC-4D6A-A064-1A78015C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7A51-BE1C-4DDB-974A-77E42ECD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3302-3588-481A-8324-8A85E1F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613E0-2905-473C-B047-71DBECE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4CBD-E16D-4D7C-93F4-EAE60E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F83E-D3DF-4AC8-BDB6-D7D2422A5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CC28-BDFE-42C7-978D-569CA0F80AF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D0E0-6D03-489C-8978-8F0CE126F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25AA-0AAC-482A-AD0B-9A95C616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1FEE-B116-48B9-A939-8D52EF82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B5F-BD0E-4FF9-9160-4AADAE289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Construction: static members, constants, </a:t>
            </a:r>
            <a:r>
              <a:rPr lang="en-US" dirty="0" err="1"/>
              <a:t>enums</a:t>
            </a:r>
            <a:r>
              <a:rPr lang="en-US" dirty="0"/>
              <a:t> &amp; import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71B87-B803-4B51-856D-D5390FDE8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2271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2EEB-F6D4-49A1-AFB8-183EC9F7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v/s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B911-2DEB-471D-B5B9-650C6CAC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different thing of interest to us</a:t>
            </a:r>
          </a:p>
          <a:p>
            <a:pPr lvl="1"/>
            <a:r>
              <a:rPr lang="en-US" dirty="0"/>
              <a:t>We have to define a separate class</a:t>
            </a:r>
          </a:p>
          <a:p>
            <a:pPr lvl="2"/>
            <a:r>
              <a:rPr lang="en-US" dirty="0"/>
              <a:t>In Java, these are usually created in separate code files</a:t>
            </a:r>
          </a:p>
          <a:p>
            <a:r>
              <a:rPr lang="en-US" dirty="0"/>
              <a:t>Classes are for things that are completely different conceptually from each other</a:t>
            </a:r>
          </a:p>
          <a:p>
            <a:pPr lvl="1"/>
            <a:r>
              <a:rPr lang="en-US" dirty="0"/>
              <a:t>If it is just a difference in state, then we instantiate multiple objects</a:t>
            </a:r>
          </a:p>
          <a:p>
            <a:r>
              <a:rPr lang="en-US" dirty="0"/>
              <a:t>A class full of 20 students would be:</a:t>
            </a:r>
          </a:p>
          <a:p>
            <a:pPr lvl="1"/>
            <a:r>
              <a:rPr lang="en-US" dirty="0"/>
              <a:t>1 class: Student</a:t>
            </a:r>
          </a:p>
          <a:p>
            <a:pPr lvl="1"/>
            <a:r>
              <a:rPr lang="en-US" dirty="0"/>
              <a:t>20 objects: each student’s individual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41063-DAC9-4B5E-ACAA-2A72B087A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26" y="1826343"/>
            <a:ext cx="2904054" cy="2904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F89C5-FD6F-44EC-95CD-72EC48A1083E}"/>
              </a:ext>
            </a:extLst>
          </p:cNvPr>
          <p:cNvSpPr/>
          <p:nvPr/>
        </p:nvSpPr>
        <p:spPr>
          <a:xfrm>
            <a:off x="7218381" y="681037"/>
            <a:ext cx="4281544" cy="10778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concept: you are all students is the important consideration, individual characteristic differences simply make up your different states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1EB26-198D-4AA3-AC35-78F57293E898}"/>
              </a:ext>
            </a:extLst>
          </p:cNvPr>
          <p:cNvSpPr/>
          <p:nvPr/>
        </p:nvSpPr>
        <p:spPr>
          <a:xfrm>
            <a:off x="7218381" y="4797865"/>
            <a:ext cx="4281544" cy="10778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now add in a professor, even though professors and students are all human, the role is different – therefore we need a second class for Professor!</a:t>
            </a:r>
          </a:p>
        </p:txBody>
      </p:sp>
    </p:spTree>
    <p:extLst>
      <p:ext uri="{BB962C8B-B14F-4D97-AF65-F5344CB8AC3E}">
        <p14:creationId xmlns:p14="http://schemas.microsoft.com/office/powerpoint/2010/main" val="25735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9398-D9AB-422E-924C-0DF0231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007B-7EFA-4D50-8BDE-0750BD49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made up of members:</a:t>
            </a:r>
          </a:p>
          <a:p>
            <a:pPr lvl="1"/>
            <a:r>
              <a:rPr lang="en-US" dirty="0"/>
              <a:t>Attributes (state</a:t>
            </a:r>
            <a:r>
              <a:rPr lang="en-US" dirty="0" smtClean="0"/>
              <a:t>) (AKA fields)</a:t>
            </a:r>
            <a:endParaRPr lang="en-US" dirty="0"/>
          </a:p>
          <a:p>
            <a:pPr lvl="1"/>
            <a:r>
              <a:rPr lang="en-US" dirty="0"/>
              <a:t>Actions (methods)</a:t>
            </a:r>
          </a:p>
          <a:p>
            <a:r>
              <a:rPr lang="en-US" dirty="0"/>
              <a:t>Members can be of two different types:</a:t>
            </a:r>
          </a:p>
          <a:p>
            <a:pPr lvl="1"/>
            <a:r>
              <a:rPr lang="en-US" dirty="0"/>
              <a:t>Static (today)</a:t>
            </a:r>
          </a:p>
          <a:p>
            <a:pPr lvl="2"/>
            <a:r>
              <a:rPr lang="en-US" dirty="0"/>
              <a:t>Attributes: shared among all members</a:t>
            </a:r>
          </a:p>
          <a:p>
            <a:pPr lvl="2"/>
            <a:r>
              <a:rPr lang="en-US" dirty="0"/>
              <a:t>Actions: utility function associated with the class itself - e.g. </a:t>
            </a:r>
            <a:r>
              <a:rPr lang="en-US" dirty="0" err="1"/>
              <a:t>Math.sqrt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Non-static (next class)</a:t>
            </a:r>
          </a:p>
          <a:p>
            <a:pPr lvl="2"/>
            <a:r>
              <a:rPr lang="en-US" dirty="0"/>
              <a:t>Attributes: instance data, unique state of each individual object</a:t>
            </a:r>
          </a:p>
          <a:p>
            <a:pPr lvl="2"/>
            <a:r>
              <a:rPr lang="en-US" dirty="0"/>
              <a:t>Actions: abilities of each unique object to perform using its own state values</a:t>
            </a:r>
          </a:p>
        </p:txBody>
      </p:sp>
    </p:spTree>
    <p:extLst>
      <p:ext uri="{BB962C8B-B14F-4D97-AF65-F5344CB8AC3E}">
        <p14:creationId xmlns:p14="http://schemas.microsoft.com/office/powerpoint/2010/main" val="4236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DC6F-1F4E-4890-A3A1-7AD4866E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602A-7FA6-49DC-8E46-9E662B19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concept of static in object orientation refers to simply being only one</a:t>
            </a:r>
          </a:p>
          <a:p>
            <a:pPr lvl="1"/>
            <a:r>
              <a:rPr lang="en-US" dirty="0"/>
              <a:t>The static keyword that we have used in the main method’s signature indicates that it exists outside of any instance</a:t>
            </a:r>
          </a:p>
          <a:p>
            <a:pPr lvl="1"/>
            <a:r>
              <a:rPr lang="en-US" dirty="0"/>
              <a:t>It is a singular context, no differences in state are possible</a:t>
            </a:r>
          </a:p>
          <a:p>
            <a:r>
              <a:rPr lang="en-US" dirty="0"/>
              <a:t>Frequently used to define utility functions that can be shared/re-used in different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Grade averaging is utility type functionality that occurs regardless of class, professor, students, or anything else</a:t>
            </a:r>
            <a:endParaRPr lang="en-US" dirty="0"/>
          </a:p>
          <a:p>
            <a:r>
              <a:rPr lang="en-US" dirty="0"/>
              <a:t>Because a professor is </a:t>
            </a:r>
            <a:r>
              <a:rPr lang="en-US" dirty="0" smtClean="0"/>
              <a:t>singular for our course, </a:t>
            </a:r>
            <a:r>
              <a:rPr lang="en-US" dirty="0"/>
              <a:t>we could define the professor class using all static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bad design, but it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A course is often taught by multiple professors</a:t>
            </a:r>
          </a:p>
          <a:p>
            <a:pPr lvl="3"/>
            <a:r>
              <a:rPr lang="en-US" dirty="0" smtClean="0"/>
              <a:t>Therefore we should define the professor using all non-static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DC02-8275-497C-A813-12DA49F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BDB8-303D-44EF-9CF1-41B8B6B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not static or non-static</a:t>
            </a:r>
          </a:p>
          <a:p>
            <a:pPr lvl="1"/>
            <a:r>
              <a:rPr lang="en-US" dirty="0"/>
              <a:t>The members </a:t>
            </a:r>
            <a:r>
              <a:rPr lang="en-US" dirty="0" smtClean="0"/>
              <a:t>are</a:t>
            </a:r>
            <a:endParaRPr lang="en-US" dirty="0"/>
          </a:p>
          <a:p>
            <a:r>
              <a:rPr lang="en-US" dirty="0"/>
              <a:t>Static members “belong” to the class, and are addressed using the class’s name</a:t>
            </a:r>
          </a:p>
          <a:p>
            <a:pPr lvl="1"/>
            <a:r>
              <a:rPr lang="en-US" dirty="0" smtClean="0"/>
              <a:t>Static method:</a:t>
            </a:r>
          </a:p>
          <a:p>
            <a:pPr lvl="2"/>
            <a:r>
              <a:rPr lang="en-US" dirty="0" err="1" smtClean="0"/>
              <a:t>Math.sqrt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Static variables:</a:t>
            </a:r>
          </a:p>
          <a:p>
            <a:pPr lvl="2"/>
            <a:r>
              <a:rPr lang="en-US" dirty="0" err="1" smtClean="0"/>
              <a:t>Math.PI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1579" y="365125"/>
            <a:ext cx="6002221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class7;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GradeCalculator</a:t>
            </a:r>
            <a:r>
              <a:rPr lang="en-US" dirty="0"/>
              <a:t> {</a:t>
            </a:r>
          </a:p>
          <a:p>
            <a:endParaRPr lang="en-US" dirty="0"/>
          </a:p>
          <a:p>
            <a:pPr lvl="1"/>
            <a:r>
              <a:rPr lang="en-US" dirty="0"/>
              <a:t>private static double </a:t>
            </a:r>
            <a:r>
              <a:rPr lang="en-US" dirty="0" err="1" smtClean="0"/>
              <a:t>totalPoints</a:t>
            </a:r>
            <a:r>
              <a:rPr lang="en-US" dirty="0" smtClean="0"/>
              <a:t> = </a:t>
            </a:r>
            <a:r>
              <a:rPr lang="en-US" dirty="0"/>
              <a:t>0;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static double </a:t>
            </a:r>
            <a:r>
              <a:rPr lang="en-US" dirty="0" err="1" smtClean="0"/>
              <a:t>doGrade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&lt;Double</a:t>
            </a:r>
            <a:r>
              <a:rPr lang="en-US" dirty="0"/>
              <a:t>&gt; grades) {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runningTally</a:t>
            </a:r>
            <a:r>
              <a:rPr lang="en-US" dirty="0"/>
              <a:t> = 0;</a:t>
            </a:r>
          </a:p>
          <a:p>
            <a:pPr lvl="2"/>
            <a:r>
              <a:rPr lang="en-US" dirty="0"/>
              <a:t>for (double </a:t>
            </a:r>
            <a:r>
              <a:rPr lang="en-US" dirty="0" err="1"/>
              <a:t>eachOne</a:t>
            </a:r>
            <a:r>
              <a:rPr lang="en-US" dirty="0"/>
              <a:t>: grades) {</a:t>
            </a:r>
          </a:p>
          <a:p>
            <a:pPr lvl="3"/>
            <a:r>
              <a:rPr lang="en-US" dirty="0" err="1"/>
              <a:t>runningTally</a:t>
            </a:r>
            <a:r>
              <a:rPr lang="en-US" dirty="0"/>
              <a:t> += </a:t>
            </a:r>
            <a:r>
              <a:rPr lang="en-US" dirty="0" err="1"/>
              <a:t>eachOne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} // end for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runningTally</a:t>
            </a:r>
            <a:r>
              <a:rPr lang="en-US" dirty="0"/>
              <a:t> / </a:t>
            </a:r>
            <a:r>
              <a:rPr lang="en-US" dirty="0" err="1" smtClean="0"/>
              <a:t>totalPoints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} // end </a:t>
            </a:r>
            <a:r>
              <a:rPr lang="en-US" dirty="0" err="1"/>
              <a:t>doAverage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public static void </a:t>
            </a:r>
            <a:r>
              <a:rPr lang="en-US" dirty="0" err="1"/>
              <a:t>setTotalPoints</a:t>
            </a:r>
            <a:r>
              <a:rPr lang="en-US" dirty="0"/>
              <a:t>(double </a:t>
            </a:r>
            <a:r>
              <a:rPr lang="en-US" dirty="0" err="1"/>
              <a:t>inc</a:t>
            </a:r>
            <a:r>
              <a:rPr lang="en-US" dirty="0"/>
              <a:t>) {</a:t>
            </a:r>
          </a:p>
          <a:p>
            <a:pPr lvl="2"/>
            <a:r>
              <a:rPr lang="en-US" dirty="0" err="1" smtClean="0"/>
              <a:t>totalPoints</a:t>
            </a:r>
            <a:r>
              <a:rPr lang="en-US" dirty="0" smtClean="0"/>
              <a:t> =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 // end </a:t>
            </a:r>
            <a:r>
              <a:rPr lang="en-US" dirty="0" err="1"/>
              <a:t>setTotalPoints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} // end Utility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1528549"/>
            <a:ext cx="4252415" cy="3029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2 things to calculate a final grade 1) total points earned 2) total points possible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But we only know how to pass in one thing for now, so we’ll use a static variable to help us out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And we’ll use a “setter” method to alter its value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776545"/>
            <a:ext cx="4252415" cy="1542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this won’t work by itself!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Note: no main method, so it can’t be executed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dirty="0" smtClean="0"/>
              <a:t>Must have another class that “drives” the processing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23630" y="2019869"/>
            <a:ext cx="636825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22812" y="2582284"/>
            <a:ext cx="636825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53290" y="4762283"/>
            <a:ext cx="636825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0698" y="1323832"/>
            <a:ext cx="943060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class7;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Driver {</a:t>
            </a:r>
          </a:p>
          <a:p>
            <a:endParaRPr lang="en-US" dirty="0"/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 err="1"/>
              <a:t>ArrayList</a:t>
            </a:r>
            <a:r>
              <a:rPr lang="en-US" dirty="0"/>
              <a:t>&lt;Double&gt; grades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grades.add</a:t>
            </a:r>
            <a:r>
              <a:rPr lang="en-US" dirty="0"/>
              <a:t>(78.0);</a:t>
            </a:r>
          </a:p>
          <a:p>
            <a:pPr lvl="2"/>
            <a:r>
              <a:rPr lang="en-US" dirty="0" err="1"/>
              <a:t>grades.add</a:t>
            </a:r>
            <a:r>
              <a:rPr lang="en-US" dirty="0"/>
              <a:t>(64.5);</a:t>
            </a:r>
          </a:p>
          <a:p>
            <a:pPr lvl="2"/>
            <a:r>
              <a:rPr lang="en-US" dirty="0" err="1"/>
              <a:t>grades.add</a:t>
            </a:r>
            <a:r>
              <a:rPr lang="en-US" dirty="0"/>
              <a:t>(84.3);</a:t>
            </a:r>
          </a:p>
          <a:p>
            <a:pPr lvl="2"/>
            <a:r>
              <a:rPr lang="en-US" dirty="0" err="1"/>
              <a:t>GradeCalculator</a:t>
            </a:r>
            <a:r>
              <a:rPr lang="en-US" dirty="0" err="1" smtClean="0"/>
              <a:t>.setTotalPoints</a:t>
            </a:r>
            <a:r>
              <a:rPr lang="en-US" dirty="0" smtClean="0"/>
              <a:t>(300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("The grade average is: " + </a:t>
            </a:r>
            <a:r>
              <a:rPr lang="en-US" dirty="0" err="1"/>
              <a:t>GradeCalculator.doGrade</a:t>
            </a:r>
            <a:r>
              <a:rPr lang="en-US" dirty="0"/>
              <a:t>(grades));</a:t>
            </a:r>
          </a:p>
          <a:p>
            <a:pPr lvl="2"/>
            <a:r>
              <a:rPr lang="en-US" dirty="0" err="1"/>
              <a:t>GradeCalculator</a:t>
            </a:r>
            <a:r>
              <a:rPr lang="en-US" dirty="0" err="1" smtClean="0"/>
              <a:t>.setTotalPoints</a:t>
            </a:r>
            <a:r>
              <a:rPr lang="en-US" dirty="0" smtClean="0"/>
              <a:t>(270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("The curved grade average is: " + </a:t>
            </a:r>
            <a:r>
              <a:rPr lang="en-US" dirty="0" err="1"/>
              <a:t>GradeCalculator.doGrade</a:t>
            </a:r>
            <a:r>
              <a:rPr lang="en-US" dirty="0"/>
              <a:t>(grades));</a:t>
            </a:r>
          </a:p>
          <a:p>
            <a:pPr lvl="1"/>
            <a:r>
              <a:rPr lang="en-US" dirty="0"/>
              <a:t>} // end main</a:t>
            </a:r>
          </a:p>
          <a:p>
            <a:endParaRPr lang="en-US" dirty="0"/>
          </a:p>
          <a:p>
            <a:r>
              <a:rPr lang="en-US" dirty="0"/>
              <a:t>} // end Driver</a:t>
            </a:r>
          </a:p>
        </p:txBody>
      </p:sp>
      <p:sp>
        <p:nvSpPr>
          <p:cNvPr id="5" name="Oval 4"/>
          <p:cNvSpPr/>
          <p:nvPr/>
        </p:nvSpPr>
        <p:spPr>
          <a:xfrm>
            <a:off x="6518346" y="4629448"/>
            <a:ext cx="2448233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16656" y="5174602"/>
            <a:ext cx="2448233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98746" y="4342846"/>
            <a:ext cx="3141994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8746" y="4916050"/>
            <a:ext cx="3141994" cy="34119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b="1" i="1" dirty="0" smtClean="0"/>
              <a:t>import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classes can “see” any class, </a:t>
            </a:r>
            <a:r>
              <a:rPr lang="en-US" dirty="0" err="1" smtClean="0"/>
              <a:t>enum</a:t>
            </a:r>
            <a:r>
              <a:rPr lang="en-US" dirty="0" smtClean="0"/>
              <a:t>, interface, or anything else that exists in the same package</a:t>
            </a:r>
          </a:p>
          <a:p>
            <a:r>
              <a:rPr lang="en-US" dirty="0" smtClean="0"/>
              <a:t>Java classes can “see” in other packages also, but we have to tell the compiler where to look</a:t>
            </a:r>
          </a:p>
          <a:p>
            <a:r>
              <a:rPr lang="en-US" dirty="0" smtClean="0"/>
              <a:t>Our static utility class(</a:t>
            </a:r>
            <a:r>
              <a:rPr lang="en-US" dirty="0" err="1" smtClean="0"/>
              <a:t>es</a:t>
            </a:r>
            <a:r>
              <a:rPr lang="en-US" dirty="0" smtClean="0"/>
              <a:t>) are intended to be reused</a:t>
            </a:r>
          </a:p>
          <a:p>
            <a:pPr lvl="1"/>
            <a:r>
              <a:rPr lang="en-US" dirty="0" smtClean="0"/>
              <a:t>So we’ll move it out of today’s specific package and into its own package</a:t>
            </a:r>
          </a:p>
          <a:p>
            <a:r>
              <a:rPr lang="en-US" dirty="0" smtClean="0"/>
              <a:t>Then we must update any class that “uses” the utility class(</a:t>
            </a:r>
            <a:r>
              <a:rPr lang="en-US" dirty="0" err="1" smtClean="0"/>
              <a:t>es</a:t>
            </a:r>
            <a:r>
              <a:rPr lang="en-US" dirty="0" smtClean="0"/>
              <a:t>) with an import statement that tells the compiler where to find the utility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Constants</a:t>
            </a:r>
            <a:r>
              <a:rPr lang="en-US" dirty="0" smtClean="0"/>
              <a:t> are variables whose value doesn’t vary</a:t>
            </a:r>
          </a:p>
          <a:p>
            <a:r>
              <a:rPr lang="en-US" dirty="0" smtClean="0"/>
              <a:t>Indicated in Java by using ALL CAPITAL LETTERS for the variable’s name</a:t>
            </a:r>
          </a:p>
          <a:p>
            <a:r>
              <a:rPr lang="en-US" dirty="0" smtClean="0"/>
              <a:t>We can use the keyword </a:t>
            </a:r>
            <a:r>
              <a:rPr lang="en-US" b="1" i="1" dirty="0" smtClean="0"/>
              <a:t>final</a:t>
            </a:r>
            <a:r>
              <a:rPr lang="en-US" dirty="0" smtClean="0"/>
              <a:t> and the IDE then will not allow us to change the value</a:t>
            </a:r>
          </a:p>
          <a:p>
            <a:pPr lvl="1"/>
            <a:r>
              <a:rPr lang="en-US" dirty="0" smtClean="0"/>
              <a:t>This is NOT REQUIRED to code a constant value</a:t>
            </a:r>
          </a:p>
          <a:p>
            <a:pPr lvl="1"/>
            <a:r>
              <a:rPr lang="en-US" dirty="0" smtClean="0"/>
              <a:t>This leads into the next class discussion on encapsulation, mutability, and immutable objects…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3C03-7174-4288-BF55-67AAA0E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E987-ABB6-4524-AA82-14903015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5BC9-A921-4DC3-BB4B-3DED858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no longer…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875B-2477-4596-9407-22E123A3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this point, the material has been review from MIS 3300</a:t>
            </a:r>
          </a:p>
          <a:p>
            <a:pPr lvl="1"/>
            <a:r>
              <a:rPr lang="en-US" dirty="0"/>
              <a:t>We’ve learned “Java’s way” to do the concepts you learned previously</a:t>
            </a:r>
          </a:p>
          <a:p>
            <a:r>
              <a:rPr lang="en-US" dirty="0"/>
              <a:t>From here forward, most concepts will be new</a:t>
            </a:r>
          </a:p>
          <a:p>
            <a:pPr lvl="1"/>
            <a:r>
              <a:rPr lang="en-US" dirty="0"/>
              <a:t>And largely focused upon the concept of </a:t>
            </a:r>
            <a:r>
              <a:rPr lang="en-US" b="1" i="1" dirty="0"/>
              <a:t>object orientation</a:t>
            </a:r>
          </a:p>
          <a:p>
            <a:r>
              <a:rPr lang="en-US" dirty="0"/>
              <a:t>We will learn many different ways to define and implement </a:t>
            </a:r>
            <a:r>
              <a:rPr lang="en-US" b="1" i="1" dirty="0"/>
              <a:t>classes</a:t>
            </a:r>
          </a:p>
          <a:p>
            <a:pPr lvl="1"/>
            <a:r>
              <a:rPr lang="en-US" dirty="0"/>
              <a:t>Then we will learn how to extend our classes with </a:t>
            </a:r>
            <a:r>
              <a:rPr lang="en-US" b="1" i="1" dirty="0"/>
              <a:t>3</a:t>
            </a:r>
            <a:r>
              <a:rPr lang="en-US" b="1" i="1" baseline="30000" dirty="0"/>
              <a:t>rd</a:t>
            </a:r>
            <a:r>
              <a:rPr lang="en-US" b="1" i="1" dirty="0"/>
              <a:t> party APIs</a:t>
            </a:r>
          </a:p>
          <a:p>
            <a:pPr lvl="1"/>
            <a:r>
              <a:rPr lang="en-US" dirty="0"/>
              <a:t>Then we will learn how to apply all of this into the real-world</a:t>
            </a:r>
          </a:p>
        </p:txBody>
      </p:sp>
    </p:spTree>
    <p:extLst>
      <p:ext uri="{BB962C8B-B14F-4D97-AF65-F5344CB8AC3E}">
        <p14:creationId xmlns:p14="http://schemas.microsoft.com/office/powerpoint/2010/main" val="42247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DF2-2BD5-489E-B545-785F776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your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3679-A00A-4274-8FD4-EA5E4938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orientation isn’t about writing a bunch of sequential programming statements</a:t>
            </a:r>
          </a:p>
          <a:p>
            <a:pPr lvl="1"/>
            <a:r>
              <a:rPr lang="en-US" dirty="0"/>
              <a:t>It is about describing the real world in terms of programming statements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“Let my armies be the rocks and the trees and the birds in the sky.”</a:t>
            </a:r>
          </a:p>
          <a:p>
            <a:pPr lvl="1"/>
            <a:r>
              <a:rPr lang="en-US" dirty="0"/>
              <a:t>Improperly attributed to Charlemagne</a:t>
            </a:r>
          </a:p>
          <a:p>
            <a:pPr lvl="1"/>
            <a:r>
              <a:rPr lang="en-US" dirty="0"/>
              <a:t>The saying is useful here – meaning that every little thing can be important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to decide every possible thing that is of interest to our program that we are making</a:t>
            </a:r>
          </a:p>
          <a:p>
            <a:pPr lvl="1"/>
            <a:r>
              <a:rPr lang="en-US" dirty="0"/>
              <a:t>We then have to define each of these particular things</a:t>
            </a:r>
          </a:p>
        </p:txBody>
      </p:sp>
    </p:spTree>
    <p:extLst>
      <p:ext uri="{BB962C8B-B14F-4D97-AF65-F5344CB8AC3E}">
        <p14:creationId xmlns:p14="http://schemas.microsoft.com/office/powerpoint/2010/main" val="19544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3C3E-A27C-467F-B1D4-9908AEB4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95C3-F422-4617-B557-BBF43DF6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definitions of objects is relatively easy</a:t>
            </a:r>
          </a:p>
          <a:p>
            <a:pPr lvl="1"/>
            <a:r>
              <a:rPr lang="en-US" dirty="0"/>
              <a:t>Traffic light – what is important about a traffic light that we “care about”?</a:t>
            </a:r>
          </a:p>
          <a:p>
            <a:pPr lvl="2"/>
            <a:r>
              <a:rPr lang="en-US" dirty="0"/>
              <a:t>Do we normally care about:</a:t>
            </a:r>
          </a:p>
          <a:p>
            <a:pPr lvl="3"/>
            <a:r>
              <a:rPr lang="en-US" dirty="0"/>
              <a:t>Housing color</a:t>
            </a:r>
          </a:p>
          <a:p>
            <a:pPr lvl="3"/>
            <a:r>
              <a:rPr lang="en-US" dirty="0"/>
              <a:t>Light type</a:t>
            </a:r>
          </a:p>
          <a:p>
            <a:pPr lvl="3"/>
            <a:r>
              <a:rPr lang="en-US" dirty="0"/>
              <a:t>Manufacturer</a:t>
            </a:r>
          </a:p>
          <a:p>
            <a:pPr lvl="3"/>
            <a:r>
              <a:rPr lang="en-US" dirty="0"/>
              <a:t>Etc.</a:t>
            </a:r>
          </a:p>
          <a:p>
            <a:r>
              <a:rPr lang="en-US" dirty="0"/>
              <a:t>If all we “care about” is one single characteristic</a:t>
            </a:r>
          </a:p>
          <a:p>
            <a:pPr lvl="1"/>
            <a:r>
              <a:rPr lang="en-US" dirty="0"/>
              <a:t>Then an enumeration is perfect</a:t>
            </a:r>
          </a:p>
          <a:p>
            <a:r>
              <a:rPr lang="en-US" dirty="0"/>
              <a:t>If we “care about” more than just one characteristic</a:t>
            </a:r>
          </a:p>
          <a:p>
            <a:pPr lvl="1"/>
            <a:r>
              <a:rPr lang="en-US" dirty="0"/>
              <a:t>Then an enumeration is the wrong thing to do</a:t>
            </a:r>
          </a:p>
        </p:txBody>
      </p:sp>
    </p:spTree>
    <p:extLst>
      <p:ext uri="{BB962C8B-B14F-4D97-AF65-F5344CB8AC3E}">
        <p14:creationId xmlns:p14="http://schemas.microsoft.com/office/powerpoint/2010/main" val="8589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74FE-4C67-4C46-ADF2-33F9B9A0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218D-18A2-4088-83AD-8AA83CE3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00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These are created just like a class file</a:t>
            </a:r>
          </a:p>
          <a:p>
            <a:pPr lvl="1"/>
            <a:r>
              <a:rPr lang="en-US" dirty="0"/>
              <a:t>Except we use the </a:t>
            </a:r>
            <a:r>
              <a:rPr lang="en-US" b="1" i="1" dirty="0" err="1"/>
              <a:t>enum</a:t>
            </a:r>
            <a:r>
              <a:rPr lang="en-US" dirty="0"/>
              <a:t> keyword instead of the </a:t>
            </a:r>
            <a:r>
              <a:rPr lang="en-US" b="1" i="1" dirty="0"/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Biggest benefit is they are </a:t>
            </a:r>
            <a:r>
              <a:rPr lang="en-US" b="1" i="1" dirty="0"/>
              <a:t>type safe</a:t>
            </a:r>
          </a:p>
          <a:p>
            <a:pPr lvl="1"/>
            <a:r>
              <a:rPr lang="en-US" dirty="0"/>
              <a:t>This means they </a:t>
            </a:r>
            <a:r>
              <a:rPr lang="en-US" b="1" i="1" dirty="0"/>
              <a:t>can</a:t>
            </a:r>
            <a:r>
              <a:rPr lang="en-US" dirty="0"/>
              <a:t> </a:t>
            </a:r>
            <a:r>
              <a:rPr lang="en-US" b="1" i="1" dirty="0"/>
              <a:t>never contain an invalid value!</a:t>
            </a:r>
          </a:p>
          <a:p>
            <a:pPr lvl="2"/>
            <a:r>
              <a:rPr lang="en-US" dirty="0"/>
              <a:t>This lets the compiler help to protect us from typos and mistakes!</a:t>
            </a:r>
          </a:p>
          <a:p>
            <a:r>
              <a:rPr lang="en-US" dirty="0"/>
              <a:t>Remember this example from several classes ago?</a:t>
            </a:r>
          </a:p>
          <a:p>
            <a:pPr lvl="1"/>
            <a:r>
              <a:rPr lang="en-US" dirty="0"/>
              <a:t>What happens if we typo the word “Yellow” to set the </a:t>
            </a:r>
            <a:r>
              <a:rPr lang="en-US" dirty="0" err="1"/>
              <a:t>trafficLight</a:t>
            </a:r>
            <a:r>
              <a:rPr lang="en-US" dirty="0"/>
              <a:t> variable to “</a:t>
            </a:r>
            <a:r>
              <a:rPr lang="en-US" dirty="0" err="1"/>
              <a:t>Yallow</a:t>
            </a:r>
            <a:r>
              <a:rPr lang="en-US" dirty="0"/>
              <a:t>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B4D21-E31F-4E5B-9F78-689FBD510F55}"/>
              </a:ext>
            </a:extLst>
          </p:cNvPr>
          <p:cNvSpPr txBox="1"/>
          <p:nvPr/>
        </p:nvSpPr>
        <p:spPr>
          <a:xfrm>
            <a:off x="1879600" y="4145638"/>
            <a:ext cx="8432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trafficLight</a:t>
            </a:r>
            <a:r>
              <a:rPr lang="en-US" dirty="0"/>
              <a:t> = "</a:t>
            </a:r>
            <a:r>
              <a:rPr lang="en-US" dirty="0" err="1"/>
              <a:t>Yallow</a:t>
            </a:r>
            <a:r>
              <a:rPr lang="en-US" dirty="0"/>
              <a:t>";</a:t>
            </a:r>
          </a:p>
          <a:p>
            <a:r>
              <a:rPr lang="en-US" dirty="0"/>
              <a:t>switch (</a:t>
            </a:r>
            <a:r>
              <a:rPr lang="en-US" dirty="0" err="1"/>
              <a:t>trafficLight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case "Green": </a:t>
            </a:r>
            <a:r>
              <a:rPr lang="en-US" dirty="0" err="1"/>
              <a:t>System.out.println</a:t>
            </a:r>
            <a:r>
              <a:rPr lang="en-US" dirty="0"/>
              <a:t>("Go!"); break;</a:t>
            </a:r>
          </a:p>
          <a:p>
            <a:pPr lvl="1"/>
            <a:r>
              <a:rPr lang="en-US" dirty="0"/>
              <a:t>case "Yellow": </a:t>
            </a:r>
            <a:r>
              <a:rPr lang="en-US" dirty="0" err="1"/>
              <a:t>System.out.println</a:t>
            </a:r>
            <a:r>
              <a:rPr lang="en-US" dirty="0"/>
              <a:t>("Floor it, you got this!"); break;</a:t>
            </a:r>
          </a:p>
          <a:p>
            <a:pPr lvl="1"/>
            <a:r>
              <a:rPr lang="en-US" dirty="0"/>
              <a:t>case "Red": </a:t>
            </a:r>
            <a:r>
              <a:rPr lang="en-US" dirty="0" err="1"/>
              <a:t>System.out.println</a:t>
            </a:r>
            <a:r>
              <a:rPr lang="en-US" dirty="0"/>
              <a:t>("Stop!"); break;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System.out.println</a:t>
            </a:r>
            <a:r>
              <a:rPr lang="en-US" dirty="0"/>
              <a:t>("The light is broken, follow 4-way stop rules.");</a:t>
            </a:r>
          </a:p>
          <a:p>
            <a:r>
              <a:rPr lang="en-US" dirty="0"/>
              <a:t>} // end switch</a:t>
            </a:r>
          </a:p>
        </p:txBody>
      </p:sp>
    </p:spTree>
    <p:extLst>
      <p:ext uri="{BB962C8B-B14F-4D97-AF65-F5344CB8AC3E}">
        <p14:creationId xmlns:p14="http://schemas.microsoft.com/office/powerpoint/2010/main" val="9042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4BCA-88A0-4B89-BA25-2D0DFCF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3D0F-D394-47B4-8552-C80885FF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9333" cy="2147213"/>
          </a:xfrm>
        </p:spPr>
        <p:txBody>
          <a:bodyPr/>
          <a:lstStyle/>
          <a:p>
            <a:r>
              <a:rPr lang="en-US" dirty="0"/>
              <a:t>Instead of using a String data type</a:t>
            </a:r>
          </a:p>
          <a:p>
            <a:pPr lvl="1"/>
            <a:r>
              <a:rPr lang="en-US" dirty="0"/>
              <a:t>That can contain invalid values</a:t>
            </a:r>
          </a:p>
          <a:p>
            <a:r>
              <a:rPr lang="en-US" dirty="0"/>
              <a:t>We effectively define our own data type!</a:t>
            </a:r>
          </a:p>
          <a:p>
            <a:pPr lvl="1"/>
            <a:r>
              <a:rPr lang="en-US" dirty="0"/>
              <a:t>That can never contain an invalid value!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85E81-9AAB-4990-8B2E-02B89F2A993D}"/>
              </a:ext>
            </a:extLst>
          </p:cNvPr>
          <p:cNvSpPr txBox="1"/>
          <p:nvPr/>
        </p:nvSpPr>
        <p:spPr>
          <a:xfrm>
            <a:off x="8627533" y="499534"/>
            <a:ext cx="272626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class7;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TrafficLight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RED, YELLOW, GREEN</a:t>
            </a:r>
          </a:p>
          <a:p>
            <a:endParaRPr lang="en-US" dirty="0"/>
          </a:p>
          <a:p>
            <a:r>
              <a:rPr lang="en-US" dirty="0"/>
              <a:t>} // end </a:t>
            </a:r>
            <a:r>
              <a:rPr lang="en-US" dirty="0" err="1"/>
              <a:t>TrafficLight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5F3B6-C1CF-46D6-934A-334B0E5B9CAA}"/>
              </a:ext>
            </a:extLst>
          </p:cNvPr>
          <p:cNvSpPr txBox="1"/>
          <p:nvPr/>
        </p:nvSpPr>
        <p:spPr>
          <a:xfrm>
            <a:off x="2264833" y="3972838"/>
            <a:ext cx="766233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TrafficLight</a:t>
            </a:r>
            <a:r>
              <a:rPr lang="en-US" dirty="0"/>
              <a:t> oakAndI40 = </a:t>
            </a:r>
            <a:r>
              <a:rPr lang="en-US" dirty="0" err="1"/>
              <a:t>TrafficLight.GREEN</a:t>
            </a:r>
            <a:r>
              <a:rPr lang="en-US" dirty="0"/>
              <a:t>;</a:t>
            </a:r>
          </a:p>
          <a:p>
            <a:r>
              <a:rPr lang="en-US" dirty="0"/>
              <a:t>switch (oakAndI40) {</a:t>
            </a:r>
          </a:p>
          <a:p>
            <a:pPr lvl="1"/>
            <a:r>
              <a:rPr lang="en-US" dirty="0"/>
              <a:t>case GREEN: </a:t>
            </a:r>
            <a:r>
              <a:rPr lang="en-US" dirty="0" err="1"/>
              <a:t>System.out.println</a:t>
            </a:r>
            <a:r>
              <a:rPr lang="en-US" dirty="0"/>
              <a:t>("Go!"); break;</a:t>
            </a:r>
          </a:p>
          <a:p>
            <a:pPr lvl="1"/>
            <a:r>
              <a:rPr lang="en-US" dirty="0"/>
              <a:t>case YELLOW: </a:t>
            </a:r>
            <a:r>
              <a:rPr lang="en-US" dirty="0" err="1"/>
              <a:t>System.out.println</a:t>
            </a:r>
            <a:r>
              <a:rPr lang="en-US" dirty="0"/>
              <a:t>("Floor it, you got this!"); break;</a:t>
            </a:r>
          </a:p>
          <a:p>
            <a:pPr lvl="1"/>
            <a:r>
              <a:rPr lang="en-US" dirty="0"/>
              <a:t>case RED: </a:t>
            </a:r>
            <a:r>
              <a:rPr lang="en-US" dirty="0" err="1"/>
              <a:t>System.out.println</a:t>
            </a:r>
            <a:r>
              <a:rPr lang="en-US" dirty="0"/>
              <a:t>("Stop!"); break;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System.out.println</a:t>
            </a:r>
            <a:r>
              <a:rPr lang="en-US" dirty="0"/>
              <a:t>("The light is broken, follow 4-way stop rules.");</a:t>
            </a:r>
          </a:p>
          <a:p>
            <a:r>
              <a:rPr lang="en-US" dirty="0"/>
              <a:t>} // end switch</a:t>
            </a:r>
          </a:p>
        </p:txBody>
      </p:sp>
    </p:spTree>
    <p:extLst>
      <p:ext uri="{BB962C8B-B14F-4D97-AF65-F5344CB8AC3E}">
        <p14:creationId xmlns:p14="http://schemas.microsoft.com/office/powerpoint/2010/main" val="27905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BA4-64B0-411A-9981-6321F09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B.L.U.F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B9E8-A82A-4A96-A67F-A77675FA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value of characteristics of objects in computer programming is known as an object’s </a:t>
            </a:r>
            <a:r>
              <a:rPr lang="en-US" b="1" i="1" dirty="0"/>
              <a:t>state</a:t>
            </a:r>
          </a:p>
          <a:p>
            <a:r>
              <a:rPr lang="en-US" dirty="0"/>
              <a:t>When we only are interested in one single state value of an object</a:t>
            </a:r>
          </a:p>
          <a:p>
            <a:pPr lvl="1"/>
            <a:r>
              <a:rPr lang="en-US" dirty="0"/>
              <a:t>Then use an enumeration</a:t>
            </a:r>
          </a:p>
          <a:p>
            <a:r>
              <a:rPr lang="en-US" dirty="0"/>
              <a:t>If we are interested in more than one single state value of an object</a:t>
            </a:r>
          </a:p>
          <a:p>
            <a:pPr lvl="1"/>
            <a:r>
              <a:rPr lang="en-US" dirty="0"/>
              <a:t>We’ll have to define our own class</a:t>
            </a:r>
          </a:p>
        </p:txBody>
      </p:sp>
    </p:spTree>
    <p:extLst>
      <p:ext uri="{BB962C8B-B14F-4D97-AF65-F5344CB8AC3E}">
        <p14:creationId xmlns:p14="http://schemas.microsoft.com/office/powerpoint/2010/main" val="6236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95FC-B89D-4BB4-A0B0-AC42583A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C329-64F9-48DB-B75E-6A13A783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</a:t>
            </a:r>
            <a:r>
              <a:rPr lang="en-US" b="1" i="1" dirty="0"/>
              <a:t>class based </a:t>
            </a:r>
            <a:r>
              <a:rPr lang="en-US" dirty="0"/>
              <a:t>object oriented programming language</a:t>
            </a:r>
          </a:p>
          <a:p>
            <a:pPr lvl="1"/>
            <a:r>
              <a:rPr lang="en-US" dirty="0"/>
              <a:t>When we need to define an important thing </a:t>
            </a:r>
            <a:r>
              <a:rPr lang="en-US" b="1" i="1" dirty="0"/>
              <a:t>with more than one single state value</a:t>
            </a:r>
            <a:r>
              <a:rPr lang="en-US" dirty="0"/>
              <a:t>, we make a class</a:t>
            </a:r>
          </a:p>
          <a:p>
            <a:r>
              <a:rPr lang="en-US" dirty="0"/>
              <a:t>Classes allow for 1 or more state values</a:t>
            </a:r>
          </a:p>
          <a:p>
            <a:pPr lvl="1"/>
            <a:r>
              <a:rPr lang="en-US" dirty="0"/>
              <a:t>Classes allow for more than just recording state values</a:t>
            </a:r>
          </a:p>
          <a:p>
            <a:pPr lvl="1"/>
            <a:r>
              <a:rPr lang="en-US" dirty="0"/>
              <a:t>Also allows for actions!</a:t>
            </a:r>
          </a:p>
          <a:p>
            <a:pPr lvl="2"/>
            <a:r>
              <a:rPr lang="en-US" dirty="0"/>
              <a:t>We can make our objects do things!</a:t>
            </a:r>
          </a:p>
          <a:p>
            <a:r>
              <a:rPr lang="en-US" dirty="0"/>
              <a:t>An object is:</a:t>
            </a:r>
          </a:p>
          <a:p>
            <a:pPr lvl="1"/>
            <a:r>
              <a:rPr lang="en-US" dirty="0"/>
              <a:t>An in-memory representation of a real world thing of interest to our program</a:t>
            </a:r>
          </a:p>
        </p:txBody>
      </p:sp>
    </p:spTree>
    <p:extLst>
      <p:ext uri="{BB962C8B-B14F-4D97-AF65-F5344CB8AC3E}">
        <p14:creationId xmlns:p14="http://schemas.microsoft.com/office/powerpoint/2010/main" val="28264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AA1E-160F-4CFC-8E61-E8F16E1A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v/s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F14F-2AF7-4FF7-BC6B-25497415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85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Classes are often likened to blueprints</a:t>
            </a:r>
          </a:p>
          <a:p>
            <a:pPr lvl="1"/>
            <a:r>
              <a:rPr lang="en-US" dirty="0"/>
              <a:t>Objects then would be the buildings actually built using the blueprints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will be build from many different classes</a:t>
            </a:r>
          </a:p>
          <a:p>
            <a:pPr lvl="1"/>
            <a:r>
              <a:rPr lang="en-US" dirty="0"/>
              <a:t>Many objects will be </a:t>
            </a:r>
            <a:r>
              <a:rPr lang="en-US" b="1" i="1" dirty="0"/>
              <a:t>instantiated </a:t>
            </a:r>
            <a:r>
              <a:rPr lang="en-US" dirty="0"/>
              <a:t>from these classes as the program “runs”</a:t>
            </a:r>
          </a:p>
          <a:p>
            <a:pPr lvl="1"/>
            <a:r>
              <a:rPr lang="en-US" dirty="0"/>
              <a:t>Each house is an </a:t>
            </a:r>
            <a:r>
              <a:rPr lang="en-US" b="1" i="1" dirty="0"/>
              <a:t>instance </a:t>
            </a:r>
            <a:r>
              <a:rPr lang="en-US" dirty="0"/>
              <a:t>of the House class</a:t>
            </a:r>
          </a:p>
          <a:p>
            <a:pPr lvl="2"/>
            <a:r>
              <a:rPr lang="en-US" dirty="0"/>
              <a:t>Can have different paint, shingles, siding, etc. (state)</a:t>
            </a:r>
          </a:p>
          <a:p>
            <a:pPr lvl="2"/>
            <a:r>
              <a:rPr lang="en-US" dirty="0"/>
              <a:t>Must have the same floor-plan</a:t>
            </a:r>
          </a:p>
          <a:p>
            <a:pPr lvl="1"/>
            <a:r>
              <a:rPr lang="en-US" dirty="0"/>
              <a:t>If we need multiple floor-plans, then we need multiple blueprints (classes)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D813-4332-4648-838E-D9864D00C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4" y="365125"/>
            <a:ext cx="3797026" cy="2690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38485-12DC-44B3-ADA6-29642F79B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4" y="3428999"/>
            <a:ext cx="3797026" cy="23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1482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Class Construction: static members, constants, enums &amp; import</vt:lpstr>
      <vt:lpstr>Review no longer…</vt:lpstr>
      <vt:lpstr>Change your mindset</vt:lpstr>
      <vt:lpstr>Enumerations</vt:lpstr>
      <vt:lpstr>enum</vt:lpstr>
      <vt:lpstr>enum</vt:lpstr>
      <vt:lpstr>B.L.U.F</vt:lpstr>
      <vt:lpstr>Class</vt:lpstr>
      <vt:lpstr>Objects v/s classes</vt:lpstr>
      <vt:lpstr>Objects v/s classes</vt:lpstr>
      <vt:lpstr>Classes</vt:lpstr>
      <vt:lpstr>Static</vt:lpstr>
      <vt:lpstr>Static members</vt:lpstr>
      <vt:lpstr>Utility class</vt:lpstr>
      <vt:lpstr>Driver class</vt:lpstr>
      <vt:lpstr>Keyword import</vt:lpstr>
      <vt:lpstr>Constants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Construction: static members, constants, enums &amp; import</dc:title>
  <dc:creator>Jeff</dc:creator>
  <cp:lastModifiedBy>Geoffrey (Jeff) Hill</cp:lastModifiedBy>
  <cp:revision>30</cp:revision>
  <dcterms:created xsi:type="dcterms:W3CDTF">2018-02-11T17:11:40Z</dcterms:created>
  <dcterms:modified xsi:type="dcterms:W3CDTF">2018-09-12T18:53:50Z</dcterms:modified>
</cp:coreProperties>
</file>