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1" r:id="rId4"/>
    <p:sldId id="260" r:id="rId5"/>
    <p:sldId id="257" r:id="rId6"/>
    <p:sldId id="262" r:id="rId7"/>
    <p:sldId id="264" r:id="rId8"/>
    <p:sldId id="263" r:id="rId9"/>
    <p:sldId id="265" r:id="rId10"/>
    <p:sldId id="266" r:id="rId11"/>
    <p:sldId id="267" r:id="rId12"/>
    <p:sldId id="268" r:id="rId13"/>
    <p:sldId id="25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1BFC3-F578-4428-A0D6-F84C402D1D14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FB011-15AF-4455-9C9B-0AAC76075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28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1BFC3-F578-4428-A0D6-F84C402D1D14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FB011-15AF-4455-9C9B-0AAC76075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87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1BFC3-F578-4428-A0D6-F84C402D1D14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FB011-15AF-4455-9C9B-0AAC76075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915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1BFC3-F578-4428-A0D6-F84C402D1D14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FB011-15AF-4455-9C9B-0AAC76075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52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1BFC3-F578-4428-A0D6-F84C402D1D14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FB011-15AF-4455-9C9B-0AAC76075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469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1BFC3-F578-4428-A0D6-F84C402D1D14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FB011-15AF-4455-9C9B-0AAC76075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028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1BFC3-F578-4428-A0D6-F84C402D1D14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FB011-15AF-4455-9C9B-0AAC76075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221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1BFC3-F578-4428-A0D6-F84C402D1D14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FB011-15AF-4455-9C9B-0AAC76075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914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1BFC3-F578-4428-A0D6-F84C402D1D14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FB011-15AF-4455-9C9B-0AAC76075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885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1BFC3-F578-4428-A0D6-F84C402D1D14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FB011-15AF-4455-9C9B-0AAC76075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850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1BFC3-F578-4428-A0D6-F84C402D1D14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FB011-15AF-4455-9C9B-0AAC76075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459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E1BFC3-F578-4428-A0D6-F84C402D1D14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3FB011-15AF-4455-9C9B-0AAC76075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602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800" dirty="0" smtClean="0"/>
              <a:t>Class Construction: Non-static members, objects, instances, this, </a:t>
            </a:r>
            <a:r>
              <a:rPr lang="en-US" sz="4800" dirty="0" err="1" smtClean="0"/>
              <a:t>ctor</a:t>
            </a:r>
            <a:r>
              <a:rPr lang="en-US" sz="4800" dirty="0" smtClean="0"/>
              <a:t>, </a:t>
            </a:r>
            <a:r>
              <a:rPr lang="en-US" sz="4800" dirty="0" err="1" smtClean="0"/>
              <a:t>instanceof</a:t>
            </a:r>
            <a:r>
              <a:rPr lang="en-US" sz="4800" dirty="0" smtClean="0"/>
              <a:t>, encapsulation, accessors &amp; immutable objects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Dr. Jeff Hill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499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572534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This means no “setter” methods!</a:t>
            </a:r>
          </a:p>
          <a:p>
            <a:pPr lvl="1"/>
            <a:r>
              <a:rPr lang="en-US" dirty="0" smtClean="0"/>
              <a:t>How do we initialize the data members if we can’t have setters?!</a:t>
            </a:r>
          </a:p>
          <a:p>
            <a:r>
              <a:rPr lang="en-US" dirty="0" smtClean="0"/>
              <a:t>Class constructor to the rescue</a:t>
            </a:r>
          </a:p>
          <a:p>
            <a:pPr lvl="1"/>
            <a:r>
              <a:rPr lang="en-US" dirty="0" smtClean="0"/>
              <a:t>AKA </a:t>
            </a:r>
            <a:r>
              <a:rPr lang="en-US" dirty="0" err="1" smtClean="0"/>
              <a:t>ctor</a:t>
            </a:r>
            <a:endParaRPr lang="en-US" dirty="0" smtClean="0"/>
          </a:p>
          <a:p>
            <a:pPr lvl="1"/>
            <a:r>
              <a:rPr lang="en-US" dirty="0" smtClean="0"/>
              <a:t>Notice no return data type</a:t>
            </a:r>
          </a:p>
          <a:p>
            <a:pPr lvl="2"/>
            <a:r>
              <a:rPr lang="en-US" dirty="0" smtClean="0"/>
              <a:t>Not even void!</a:t>
            </a:r>
          </a:p>
          <a:p>
            <a:pPr lvl="1"/>
            <a:r>
              <a:rPr lang="en-US" dirty="0" smtClean="0"/>
              <a:t>Name must match exactly the class name</a:t>
            </a:r>
          </a:p>
          <a:p>
            <a:pPr lvl="2"/>
            <a:r>
              <a:rPr lang="en-US" dirty="0" smtClean="0"/>
              <a:t>This is the one time it is OK to violate the camel casing convention for methods</a:t>
            </a:r>
          </a:p>
          <a:p>
            <a:r>
              <a:rPr lang="en-US" dirty="0" smtClean="0"/>
              <a:t>This initializes all data members at the same time an object is instantiated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551314" y="625296"/>
            <a:ext cx="5802486" cy="120032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public Student(String </a:t>
            </a:r>
            <a:r>
              <a:rPr lang="en-US" dirty="0" err="1"/>
              <a:t>fName</a:t>
            </a:r>
            <a:r>
              <a:rPr lang="en-US" dirty="0"/>
              <a:t>, </a:t>
            </a:r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postBaccalaureate</a:t>
            </a:r>
            <a:r>
              <a:rPr lang="en-US" dirty="0"/>
              <a:t>) {</a:t>
            </a:r>
          </a:p>
          <a:p>
            <a:pPr lvl="1"/>
            <a:r>
              <a:rPr lang="en-US" dirty="0" err="1"/>
              <a:t>this.fName</a:t>
            </a:r>
            <a:r>
              <a:rPr lang="en-US" dirty="0"/>
              <a:t> = </a:t>
            </a:r>
            <a:r>
              <a:rPr lang="en-US" dirty="0" err="1"/>
              <a:t>fName</a:t>
            </a:r>
            <a:r>
              <a:rPr lang="en-US" dirty="0"/>
              <a:t>;</a:t>
            </a:r>
          </a:p>
          <a:p>
            <a:pPr lvl="1"/>
            <a:r>
              <a:rPr lang="en-US" dirty="0" err="1"/>
              <a:t>this.postBaccalaureate</a:t>
            </a:r>
            <a:r>
              <a:rPr lang="en-US" dirty="0"/>
              <a:t> = </a:t>
            </a:r>
            <a:r>
              <a:rPr lang="en-US" dirty="0" err="1"/>
              <a:t>postBaccalaureate</a:t>
            </a:r>
            <a:r>
              <a:rPr lang="en-US" dirty="0"/>
              <a:t>;</a:t>
            </a:r>
          </a:p>
          <a:p>
            <a:r>
              <a:rPr lang="en-US" dirty="0"/>
              <a:t>} // end </a:t>
            </a:r>
            <a:r>
              <a:rPr lang="en-US" u="sng" dirty="0" err="1"/>
              <a:t>ctor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7888407" y="1632732"/>
            <a:ext cx="3465394" cy="1478958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 to Student class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Delete the setter methods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Mark the data members as </a:t>
            </a:r>
            <a:r>
              <a:rPr lang="en-US" b="1" i="1" dirty="0" smtClean="0"/>
              <a:t>final</a:t>
            </a:r>
            <a:endParaRPr lang="en-US" b="1" i="1" dirty="0"/>
          </a:p>
        </p:txBody>
      </p:sp>
      <p:sp>
        <p:nvSpPr>
          <p:cNvPr id="6" name="TextBox 5"/>
          <p:cNvSpPr txBox="1"/>
          <p:nvPr/>
        </p:nvSpPr>
        <p:spPr>
          <a:xfrm>
            <a:off x="6342107" y="3354963"/>
            <a:ext cx="5011693" cy="64633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Student </a:t>
            </a:r>
            <a:r>
              <a:rPr lang="en-US" dirty="0" err="1"/>
              <a:t>studentOne</a:t>
            </a:r>
            <a:r>
              <a:rPr lang="en-US" dirty="0"/>
              <a:t> = new Student("Grace", true);</a:t>
            </a:r>
          </a:p>
          <a:p>
            <a:r>
              <a:rPr lang="en-US" dirty="0"/>
              <a:t>Student </a:t>
            </a:r>
            <a:r>
              <a:rPr lang="en-US" dirty="0" err="1"/>
              <a:t>studentTwo</a:t>
            </a:r>
            <a:r>
              <a:rPr lang="en-US" dirty="0"/>
              <a:t> = new Student("Steve", false);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7888407" y="4001294"/>
            <a:ext cx="3465394" cy="1478958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 to Driver class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Delete the setter method invocations</a:t>
            </a:r>
          </a:p>
        </p:txBody>
      </p:sp>
    </p:spTree>
    <p:extLst>
      <p:ext uri="{BB962C8B-B14F-4D97-AF65-F5344CB8AC3E}">
        <p14:creationId xmlns:p14="http://schemas.microsoft.com/office/powerpoint/2010/main" val="332310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Immutable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means all of our instances that we ever create will be unchangeable</a:t>
            </a:r>
          </a:p>
          <a:p>
            <a:pPr lvl="1"/>
            <a:r>
              <a:rPr lang="en-US" dirty="0" smtClean="0"/>
              <a:t>Proper values will be assigned during instantiation</a:t>
            </a:r>
          </a:p>
          <a:p>
            <a:pPr lvl="1"/>
            <a:r>
              <a:rPr lang="en-US" dirty="0" smtClean="0"/>
              <a:t>Values will be accessed and used throughout a program</a:t>
            </a:r>
          </a:p>
          <a:p>
            <a:pPr lvl="1"/>
            <a:r>
              <a:rPr lang="en-US" dirty="0" smtClean="0"/>
              <a:t>Values will never be changed</a:t>
            </a:r>
          </a:p>
          <a:p>
            <a:r>
              <a:rPr lang="en-US" dirty="0" smtClean="0"/>
              <a:t>Requires thorough understanding of:</a:t>
            </a:r>
          </a:p>
          <a:p>
            <a:pPr lvl="1"/>
            <a:r>
              <a:rPr lang="en-US" dirty="0" smtClean="0"/>
              <a:t>Encapsulation</a:t>
            </a:r>
          </a:p>
          <a:p>
            <a:pPr lvl="2"/>
            <a:r>
              <a:rPr lang="en-US" dirty="0" smtClean="0"/>
              <a:t>Visibility modifiers</a:t>
            </a:r>
          </a:p>
          <a:p>
            <a:pPr lvl="2"/>
            <a:r>
              <a:rPr lang="en-US" dirty="0" smtClean="0"/>
              <a:t>Getter methods</a:t>
            </a:r>
          </a:p>
          <a:p>
            <a:pPr lvl="1"/>
            <a:r>
              <a:rPr lang="en-US" dirty="0" smtClean="0"/>
              <a:t>Constructors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625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 of object orientation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95999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Class type is information!</a:t>
            </a:r>
          </a:p>
          <a:p>
            <a:pPr lvl="1"/>
            <a:r>
              <a:rPr lang="en-US" dirty="0" smtClean="0"/>
              <a:t>Remember, everything is an object</a:t>
            </a:r>
          </a:p>
          <a:p>
            <a:r>
              <a:rPr lang="en-US" dirty="0" smtClean="0"/>
              <a:t>We can programmatically test whether an object is an instance of a class</a:t>
            </a:r>
          </a:p>
          <a:p>
            <a:pPr lvl="1"/>
            <a:r>
              <a:rPr lang="en-US" dirty="0" err="1" smtClean="0"/>
              <a:t>instanceof</a:t>
            </a:r>
            <a:endParaRPr lang="en-US" dirty="0"/>
          </a:p>
          <a:p>
            <a:pPr lvl="1"/>
            <a:r>
              <a:rPr lang="en-US" dirty="0" smtClean="0"/>
              <a:t>Returns a </a:t>
            </a:r>
            <a:r>
              <a:rPr lang="en-US" dirty="0" err="1" smtClean="0"/>
              <a:t>boolean</a:t>
            </a:r>
            <a:r>
              <a:rPr lang="en-US" dirty="0" smtClean="0"/>
              <a:t> true or false as appropriate in a conditional test</a:t>
            </a:r>
          </a:p>
          <a:p>
            <a:r>
              <a:rPr lang="en-US" dirty="0" smtClean="0"/>
              <a:t>This will be more useful later as we create more complex programs with additional class types and learn some more techniques like inheritance &amp; polymorphism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40507" y="4256561"/>
            <a:ext cx="7710986" cy="175432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if (</a:t>
            </a:r>
            <a:r>
              <a:rPr lang="en-US" dirty="0" err="1"/>
              <a:t>studentOne</a:t>
            </a:r>
            <a:r>
              <a:rPr lang="en-US" dirty="0"/>
              <a:t> </a:t>
            </a:r>
            <a:r>
              <a:rPr lang="en-US" dirty="0" err="1"/>
              <a:t>instanceof</a:t>
            </a:r>
            <a:r>
              <a:rPr lang="en-US" dirty="0"/>
              <a:t> Student) {</a:t>
            </a:r>
          </a:p>
          <a:p>
            <a:pPr lvl="1"/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studentOne.describeMe</a:t>
            </a:r>
            <a:r>
              <a:rPr lang="en-US" dirty="0"/>
              <a:t>() + " and I am a student.");</a:t>
            </a:r>
          </a:p>
          <a:p>
            <a:r>
              <a:rPr lang="en-US" dirty="0"/>
              <a:t>} // end if</a:t>
            </a:r>
          </a:p>
          <a:p>
            <a:r>
              <a:rPr lang="en-US" dirty="0"/>
              <a:t>if (</a:t>
            </a:r>
            <a:r>
              <a:rPr lang="en-US" dirty="0" err="1"/>
              <a:t>studentTwo</a:t>
            </a:r>
            <a:r>
              <a:rPr lang="en-US" dirty="0"/>
              <a:t> </a:t>
            </a:r>
            <a:r>
              <a:rPr lang="en-US" dirty="0" err="1"/>
              <a:t>instanceof</a:t>
            </a:r>
            <a:r>
              <a:rPr lang="en-US" dirty="0"/>
              <a:t> Student) {</a:t>
            </a:r>
          </a:p>
          <a:p>
            <a:pPr lvl="1"/>
            <a:r>
              <a:rPr lang="en-US" dirty="0" err="1" smtClean="0"/>
              <a:t>System.out.println</a:t>
            </a:r>
            <a:r>
              <a:rPr lang="en-US" dirty="0" smtClean="0"/>
              <a:t>(</a:t>
            </a:r>
            <a:r>
              <a:rPr lang="en-US" dirty="0" err="1" smtClean="0"/>
              <a:t>studentTwo.describeMe</a:t>
            </a:r>
            <a:r>
              <a:rPr lang="en-US" dirty="0"/>
              <a:t>() + " and I am a student.");</a:t>
            </a:r>
          </a:p>
          <a:p>
            <a:r>
              <a:rPr lang="en-US" dirty="0"/>
              <a:t>} // end if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7262884" y="3998070"/>
            <a:ext cx="2688609" cy="516981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 to Driver 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230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563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of class members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Classes are made up of members:</a:t>
            </a:r>
          </a:p>
          <a:p>
            <a:pPr lvl="1"/>
            <a:r>
              <a:rPr lang="en-US" dirty="0"/>
              <a:t>Attributes (state) (AKA fields)</a:t>
            </a:r>
          </a:p>
          <a:p>
            <a:pPr lvl="1"/>
            <a:r>
              <a:rPr lang="en-US" dirty="0"/>
              <a:t>Actions (methods)</a:t>
            </a:r>
          </a:p>
          <a:p>
            <a:r>
              <a:rPr lang="en-US" dirty="0"/>
              <a:t>Members can be of two different types:</a:t>
            </a:r>
          </a:p>
          <a:p>
            <a:pPr lvl="1"/>
            <a:r>
              <a:rPr lang="en-US" dirty="0"/>
              <a:t>Static </a:t>
            </a:r>
            <a:r>
              <a:rPr lang="en-US" dirty="0" smtClean="0"/>
              <a:t>(last class)</a:t>
            </a:r>
            <a:endParaRPr lang="en-US" dirty="0"/>
          </a:p>
          <a:p>
            <a:pPr lvl="2"/>
            <a:r>
              <a:rPr lang="en-US" dirty="0"/>
              <a:t>Attributes: shared among all members</a:t>
            </a:r>
          </a:p>
          <a:p>
            <a:pPr lvl="2"/>
            <a:r>
              <a:rPr lang="en-US" dirty="0"/>
              <a:t>Actions: utility function associated with the class itself - e.g. </a:t>
            </a:r>
            <a:r>
              <a:rPr lang="en-US" dirty="0" err="1"/>
              <a:t>Math.sqrt</a:t>
            </a:r>
            <a:r>
              <a:rPr lang="en-US" dirty="0"/>
              <a:t>(x)</a:t>
            </a:r>
          </a:p>
          <a:p>
            <a:pPr lvl="1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Non-static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(today)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lvl="2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Attributes: instance data, unique state of each individual object</a:t>
            </a:r>
          </a:p>
          <a:p>
            <a:pPr lvl="2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Actions: abilities of each unique object to perform using its own state values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093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Class</a:t>
            </a:r>
          </a:p>
          <a:p>
            <a:r>
              <a:rPr lang="en-US" dirty="0" smtClean="0"/>
              <a:t>Object</a:t>
            </a:r>
          </a:p>
          <a:p>
            <a:r>
              <a:rPr lang="en-US" dirty="0" smtClean="0"/>
              <a:t>Instance</a:t>
            </a:r>
          </a:p>
          <a:p>
            <a:endParaRPr lang="en-US" dirty="0"/>
          </a:p>
          <a:p>
            <a:r>
              <a:rPr lang="en-US" dirty="0" smtClean="0"/>
              <a:t>Class is a blueprint – generic descriptor of an interesting concept</a:t>
            </a:r>
          </a:p>
          <a:p>
            <a:r>
              <a:rPr lang="en-US" dirty="0" smtClean="0"/>
              <a:t>Object is a single in-memory representation of a real-world thing</a:t>
            </a:r>
          </a:p>
          <a:p>
            <a:pPr lvl="1"/>
            <a:r>
              <a:rPr lang="en-US" dirty="0" smtClean="0"/>
              <a:t>Non-definite, </a:t>
            </a:r>
            <a:r>
              <a:rPr lang="en-US" dirty="0" smtClean="0"/>
              <a:t>most things </a:t>
            </a:r>
            <a:r>
              <a:rPr lang="en-US" dirty="0" smtClean="0"/>
              <a:t>in </a:t>
            </a:r>
            <a:r>
              <a:rPr lang="en-US" dirty="0" smtClean="0"/>
              <a:t>object </a:t>
            </a:r>
            <a:r>
              <a:rPr lang="en-US" dirty="0" smtClean="0"/>
              <a:t>oriented program </a:t>
            </a:r>
            <a:r>
              <a:rPr lang="en-US" dirty="0" smtClean="0"/>
              <a:t>are objects</a:t>
            </a:r>
            <a:endParaRPr lang="en-US" dirty="0" smtClean="0"/>
          </a:p>
          <a:p>
            <a:r>
              <a:rPr lang="en-US" dirty="0" smtClean="0"/>
              <a:t>Instance is a single occurrence of something</a:t>
            </a:r>
          </a:p>
          <a:p>
            <a:pPr lvl="1"/>
            <a:r>
              <a:rPr lang="en-US" dirty="0" smtClean="0"/>
              <a:t>Specific, an object is an instance of a specific class and has its own state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600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Non-static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Remember, classes are not static or non-static</a:t>
            </a:r>
          </a:p>
          <a:p>
            <a:pPr lvl="1"/>
            <a:r>
              <a:rPr lang="en-US" dirty="0" smtClean="0"/>
              <a:t>The members are</a:t>
            </a:r>
          </a:p>
          <a:p>
            <a:pPr lvl="1"/>
            <a:r>
              <a:rPr lang="en-US" dirty="0" smtClean="0"/>
              <a:t>Static members “belong” to the class</a:t>
            </a:r>
          </a:p>
          <a:p>
            <a:pPr lvl="2"/>
            <a:r>
              <a:rPr lang="en-US" dirty="0" smtClean="0"/>
              <a:t>Utility functions e.g. </a:t>
            </a:r>
            <a:r>
              <a:rPr lang="en-US" dirty="0" err="1" smtClean="0"/>
              <a:t>Math.sqrt</a:t>
            </a:r>
            <a:r>
              <a:rPr lang="en-US" dirty="0" smtClean="0"/>
              <a:t>(25.0)</a:t>
            </a:r>
          </a:p>
          <a:p>
            <a:pPr lvl="1"/>
            <a:r>
              <a:rPr lang="en-US" dirty="0" smtClean="0"/>
              <a:t>Non-static members “belong” to the instance</a:t>
            </a:r>
          </a:p>
          <a:p>
            <a:pPr lvl="2"/>
            <a:r>
              <a:rPr lang="en-US" dirty="0" smtClean="0"/>
              <a:t>Referred to as “instance members”, they affect only the one single instance</a:t>
            </a:r>
          </a:p>
          <a:p>
            <a:pPr lvl="2"/>
            <a:r>
              <a:rPr lang="en-US" dirty="0" smtClean="0"/>
              <a:t>Can relate to “actions” that an object can “do”</a:t>
            </a:r>
          </a:p>
          <a:p>
            <a:pPr lvl="3"/>
            <a:r>
              <a:rPr lang="en-US" dirty="0" err="1"/>
              <a:t>studentOne.raiseHand</a:t>
            </a:r>
            <a:r>
              <a:rPr lang="en-US" dirty="0" smtClean="0"/>
              <a:t>()</a:t>
            </a:r>
          </a:p>
          <a:p>
            <a:pPr lvl="2"/>
            <a:r>
              <a:rPr lang="en-US" dirty="0" smtClean="0"/>
              <a:t>Or can relate to manipulating the data member values</a:t>
            </a:r>
          </a:p>
          <a:p>
            <a:pPr lvl="3"/>
            <a:r>
              <a:rPr lang="en-US" dirty="0" err="1" smtClean="0"/>
              <a:t>studentOne.setfName</a:t>
            </a:r>
            <a:r>
              <a:rPr lang="en-US" dirty="0" smtClean="0"/>
              <a:t>(“Grace”)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524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DCE85-64DB-4DED-888E-D59382E03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2A1844-3203-4A2C-AEE7-10DFA45484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71782" cy="217566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Since non-static </a:t>
            </a:r>
            <a:r>
              <a:rPr lang="en-US" dirty="0"/>
              <a:t>members “belong” to the </a:t>
            </a:r>
            <a:r>
              <a:rPr lang="en-US" dirty="0" smtClean="0"/>
              <a:t>instance, they are </a:t>
            </a:r>
            <a:r>
              <a:rPr lang="en-US" dirty="0"/>
              <a:t>addressed using the </a:t>
            </a:r>
            <a:r>
              <a:rPr lang="en-US" dirty="0" smtClean="0"/>
              <a:t>instance’s memory </a:t>
            </a:r>
            <a:r>
              <a:rPr lang="en-US" dirty="0"/>
              <a:t>reference (variable name or other mechanic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First, you must define the class</a:t>
            </a:r>
          </a:p>
          <a:p>
            <a:pPr lvl="1"/>
            <a:r>
              <a:rPr lang="en-US" dirty="0" smtClean="0"/>
              <a:t>Then, you must instantiate the instance</a:t>
            </a:r>
          </a:p>
          <a:p>
            <a:pPr lvl="1"/>
            <a:r>
              <a:rPr lang="en-US" dirty="0" smtClean="0"/>
              <a:t>Finally, you can “use” it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646461" y="365125"/>
            <a:ext cx="4707340" cy="397031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package </a:t>
            </a:r>
            <a:r>
              <a:rPr lang="en-US" dirty="0" smtClean="0"/>
              <a:t>class8;</a:t>
            </a:r>
            <a:endParaRPr lang="en-US" dirty="0"/>
          </a:p>
          <a:p>
            <a:endParaRPr lang="en-US" dirty="0"/>
          </a:p>
          <a:p>
            <a:r>
              <a:rPr lang="en-US" dirty="0"/>
              <a:t>public class Student {</a:t>
            </a:r>
          </a:p>
          <a:p>
            <a:r>
              <a:rPr lang="en-US" dirty="0"/>
              <a:t>private String </a:t>
            </a:r>
            <a:r>
              <a:rPr lang="en-US" dirty="0" err="1"/>
              <a:t>fName</a:t>
            </a:r>
            <a:r>
              <a:rPr lang="en-US" dirty="0"/>
              <a:t>;</a:t>
            </a:r>
          </a:p>
          <a:p>
            <a:endParaRPr lang="en-US" dirty="0"/>
          </a:p>
          <a:p>
            <a:pPr lvl="1"/>
            <a:r>
              <a:rPr lang="en-US" dirty="0"/>
              <a:t>public void </a:t>
            </a:r>
            <a:r>
              <a:rPr lang="en-US" dirty="0" err="1"/>
              <a:t>setfName</a:t>
            </a:r>
            <a:r>
              <a:rPr lang="en-US" dirty="0"/>
              <a:t>(String </a:t>
            </a:r>
            <a:r>
              <a:rPr lang="en-US" dirty="0" err="1"/>
              <a:t>inc</a:t>
            </a:r>
            <a:r>
              <a:rPr lang="en-US" dirty="0" smtClean="0"/>
              <a:t>) </a:t>
            </a:r>
            <a:r>
              <a:rPr lang="en-US" dirty="0"/>
              <a:t>{</a:t>
            </a:r>
          </a:p>
          <a:p>
            <a:pPr lvl="2"/>
            <a:r>
              <a:rPr lang="en-US" dirty="0" err="1"/>
              <a:t>this.fName</a:t>
            </a:r>
            <a:r>
              <a:rPr lang="en-US" dirty="0"/>
              <a:t> = </a:t>
            </a:r>
            <a:r>
              <a:rPr lang="en-US" dirty="0" err="1"/>
              <a:t>inc</a:t>
            </a:r>
            <a:r>
              <a:rPr lang="en-US" dirty="0" smtClean="0"/>
              <a:t>;</a:t>
            </a:r>
            <a:endParaRPr lang="en-US" dirty="0"/>
          </a:p>
          <a:p>
            <a:pPr lvl="1"/>
            <a:r>
              <a:rPr lang="en-US" dirty="0"/>
              <a:t>} // end </a:t>
            </a:r>
            <a:r>
              <a:rPr lang="en-US" dirty="0" err="1"/>
              <a:t>setfName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public String </a:t>
            </a:r>
            <a:r>
              <a:rPr lang="en-US" dirty="0" err="1"/>
              <a:t>describeMe</a:t>
            </a:r>
            <a:r>
              <a:rPr lang="en-US" dirty="0"/>
              <a:t>() {</a:t>
            </a:r>
          </a:p>
          <a:p>
            <a:pPr lvl="2"/>
            <a:r>
              <a:rPr lang="en-US" dirty="0"/>
              <a:t>return "Hi, my name is " + </a:t>
            </a:r>
            <a:r>
              <a:rPr lang="en-US" dirty="0" err="1"/>
              <a:t>this.fName</a:t>
            </a:r>
            <a:r>
              <a:rPr lang="en-US" dirty="0" smtClean="0"/>
              <a:t>;</a:t>
            </a:r>
          </a:p>
          <a:p>
            <a:pPr lvl="1"/>
            <a:r>
              <a:rPr lang="en-US" dirty="0" smtClean="0"/>
              <a:t>} </a:t>
            </a:r>
            <a:r>
              <a:rPr lang="en-US" dirty="0"/>
              <a:t>// end </a:t>
            </a:r>
            <a:r>
              <a:rPr lang="en-US" dirty="0" err="1"/>
              <a:t>describeMe</a:t>
            </a:r>
            <a:endParaRPr lang="en-US" dirty="0"/>
          </a:p>
          <a:p>
            <a:endParaRPr lang="en-US" dirty="0"/>
          </a:p>
          <a:p>
            <a:r>
              <a:rPr lang="en-US" dirty="0"/>
              <a:t>} // end Student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26426" y="4303846"/>
            <a:ext cx="5431809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Student </a:t>
            </a:r>
            <a:r>
              <a:rPr lang="en-US" dirty="0" err="1"/>
              <a:t>studentOne</a:t>
            </a:r>
            <a:r>
              <a:rPr lang="en-US" dirty="0"/>
              <a:t> = new Student();</a:t>
            </a:r>
          </a:p>
          <a:p>
            <a:r>
              <a:rPr lang="en-US" dirty="0" err="1"/>
              <a:t>studentOne.setfName</a:t>
            </a:r>
            <a:r>
              <a:rPr lang="en-US" dirty="0"/>
              <a:t>("Grace");</a:t>
            </a:r>
          </a:p>
          <a:p>
            <a:r>
              <a:rPr lang="en-US" dirty="0"/>
              <a:t>Student </a:t>
            </a:r>
            <a:r>
              <a:rPr lang="en-US" dirty="0" err="1"/>
              <a:t>studentTwo</a:t>
            </a:r>
            <a:r>
              <a:rPr lang="en-US" dirty="0"/>
              <a:t> = new Student();</a:t>
            </a:r>
          </a:p>
          <a:p>
            <a:r>
              <a:rPr lang="en-US" dirty="0" err="1"/>
              <a:t>studentTwo.setfName</a:t>
            </a:r>
            <a:r>
              <a:rPr lang="en-US" dirty="0"/>
              <a:t>("Steve</a:t>
            </a:r>
            <a:r>
              <a:rPr lang="en-US" dirty="0" smtClean="0"/>
              <a:t>");</a:t>
            </a:r>
          </a:p>
          <a:p>
            <a:endParaRPr lang="en-US" dirty="0"/>
          </a:p>
          <a:p>
            <a:r>
              <a:rPr lang="en-US" dirty="0"/>
              <a:t>// example instance "action" method</a:t>
            </a:r>
          </a:p>
          <a:p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studentOne.describeMe</a:t>
            </a:r>
            <a:r>
              <a:rPr lang="en-US" dirty="0"/>
              <a:t>());</a:t>
            </a:r>
          </a:p>
          <a:p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studentTwo.describeMe</a:t>
            </a:r>
            <a:r>
              <a:rPr lang="en-US" dirty="0"/>
              <a:t>());</a:t>
            </a:r>
          </a:p>
        </p:txBody>
      </p:sp>
      <p:sp>
        <p:nvSpPr>
          <p:cNvPr id="6" name="Oval 5"/>
          <p:cNvSpPr/>
          <p:nvPr/>
        </p:nvSpPr>
        <p:spPr>
          <a:xfrm>
            <a:off x="7129593" y="4596992"/>
            <a:ext cx="3848669" cy="614149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Instantiating an instance</a:t>
            </a:r>
            <a:endParaRPr lang="en-US" dirty="0"/>
          </a:p>
        </p:txBody>
      </p:sp>
      <p:cxnSp>
        <p:nvCxnSpPr>
          <p:cNvPr id="8" name="Straight Arrow Connector 7"/>
          <p:cNvCxnSpPr>
            <a:stCxn id="6" idx="2"/>
          </p:cNvCxnSpPr>
          <p:nvPr/>
        </p:nvCxnSpPr>
        <p:spPr>
          <a:xfrm flipH="1" flipV="1">
            <a:off x="4670475" y="4493146"/>
            <a:ext cx="2459118" cy="410921"/>
          </a:xfrm>
          <a:prstGeom prst="straightConnector1">
            <a:avLst/>
          </a:prstGeom>
          <a:ln>
            <a:solidFill>
              <a:srgbClr val="7030A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2"/>
          </p:cNvCxnSpPr>
          <p:nvPr/>
        </p:nvCxnSpPr>
        <p:spPr>
          <a:xfrm flipH="1">
            <a:off x="4656408" y="4904067"/>
            <a:ext cx="2473185" cy="132159"/>
          </a:xfrm>
          <a:prstGeom prst="straightConnector1">
            <a:avLst/>
          </a:prstGeom>
          <a:ln>
            <a:solidFill>
              <a:srgbClr val="7030A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7129593" y="5314987"/>
            <a:ext cx="3848669" cy="614149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Manipulating the data member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16" idx="2"/>
          </p:cNvCxnSpPr>
          <p:nvPr/>
        </p:nvCxnSpPr>
        <p:spPr>
          <a:xfrm flipH="1" flipV="1">
            <a:off x="4206240" y="4763575"/>
            <a:ext cx="2923353" cy="858487"/>
          </a:xfrm>
          <a:prstGeom prst="straightConnector1">
            <a:avLst/>
          </a:prstGeom>
          <a:ln>
            <a:solidFill>
              <a:srgbClr val="00B05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6" idx="2"/>
          </p:cNvCxnSpPr>
          <p:nvPr/>
        </p:nvCxnSpPr>
        <p:spPr>
          <a:xfrm flipH="1" flipV="1">
            <a:off x="4206240" y="5293955"/>
            <a:ext cx="2923353" cy="328107"/>
          </a:xfrm>
          <a:prstGeom prst="straightConnector1">
            <a:avLst/>
          </a:prstGeom>
          <a:ln>
            <a:solidFill>
              <a:srgbClr val="00B05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7129593" y="6032982"/>
            <a:ext cx="3848669" cy="61414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Invoking the action member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23" idx="2"/>
          </p:cNvCxnSpPr>
          <p:nvPr/>
        </p:nvCxnSpPr>
        <p:spPr>
          <a:xfrm flipH="1" flipV="1">
            <a:off x="5498768" y="6152442"/>
            <a:ext cx="1630825" cy="187615"/>
          </a:xfrm>
          <a:prstGeom prst="straightConnector1">
            <a:avLst/>
          </a:prstGeom>
          <a:ln>
            <a:solidFill>
              <a:srgbClr val="0070C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3" idx="2"/>
          </p:cNvCxnSpPr>
          <p:nvPr/>
        </p:nvCxnSpPr>
        <p:spPr>
          <a:xfrm flipH="1">
            <a:off x="5498768" y="6340057"/>
            <a:ext cx="1630825" cy="44286"/>
          </a:xfrm>
          <a:prstGeom prst="straightConnector1">
            <a:avLst/>
          </a:prstGeom>
          <a:ln>
            <a:solidFill>
              <a:srgbClr val="0070C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9397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6" grpId="0" animBg="1"/>
      <p:bldP spid="2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Encapsulation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808261" cy="4351338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Notice the keywords </a:t>
            </a:r>
            <a:r>
              <a:rPr lang="en-US" b="1" i="1" dirty="0" smtClean="0"/>
              <a:t>private</a:t>
            </a:r>
            <a:r>
              <a:rPr lang="en-US" dirty="0" smtClean="0"/>
              <a:t> &amp; </a:t>
            </a:r>
            <a:r>
              <a:rPr lang="en-US" b="1" i="1" dirty="0" smtClean="0"/>
              <a:t>this</a:t>
            </a:r>
          </a:p>
          <a:p>
            <a:pPr lvl="1"/>
            <a:r>
              <a:rPr lang="en-US" dirty="0" smtClean="0"/>
              <a:t>“Protects” the data member so it can only be accessed by its class members</a:t>
            </a:r>
          </a:p>
          <a:p>
            <a:pPr lvl="1"/>
            <a:r>
              <a:rPr lang="en-US" dirty="0" smtClean="0"/>
              <a:t>We have to create the </a:t>
            </a:r>
            <a:r>
              <a:rPr lang="en-US" dirty="0" err="1" smtClean="0"/>
              <a:t>setfName</a:t>
            </a:r>
            <a:r>
              <a:rPr lang="en-US" dirty="0" smtClean="0"/>
              <a:t>() method so that we can manipulate that data value</a:t>
            </a:r>
          </a:p>
          <a:p>
            <a:r>
              <a:rPr lang="en-US" dirty="0" smtClean="0"/>
              <a:t>We can set the member to be public</a:t>
            </a:r>
          </a:p>
          <a:p>
            <a:pPr lvl="1"/>
            <a:r>
              <a:rPr lang="en-US" dirty="0" smtClean="0"/>
              <a:t>Just because we can do something, doesn’t mean we should…</a:t>
            </a:r>
          </a:p>
          <a:p>
            <a:pPr lvl="1"/>
            <a:r>
              <a:rPr lang="en-US" dirty="0" smtClean="0"/>
              <a:t>Violates the principle of encapsulation</a:t>
            </a:r>
          </a:p>
          <a:p>
            <a:pPr lvl="2"/>
            <a:r>
              <a:rPr lang="en-US" dirty="0" smtClean="0"/>
              <a:t>Protect everything!</a:t>
            </a:r>
          </a:p>
          <a:p>
            <a:pPr lvl="1"/>
            <a:r>
              <a:rPr lang="en-US" dirty="0" smtClean="0"/>
              <a:t>Considered terrible programming practice</a:t>
            </a:r>
          </a:p>
          <a:p>
            <a:pPr lvl="2"/>
            <a:r>
              <a:rPr lang="en-US" dirty="0" smtClean="0"/>
              <a:t>Will result in point deductions on assignments</a:t>
            </a:r>
          </a:p>
          <a:p>
            <a:r>
              <a:rPr lang="en-US" dirty="0" smtClean="0"/>
              <a:t>However, the methods should be public!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646461" y="365125"/>
            <a:ext cx="4707340" cy="397031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package </a:t>
            </a:r>
            <a:r>
              <a:rPr lang="en-US" dirty="0" smtClean="0"/>
              <a:t>class8;</a:t>
            </a:r>
            <a:endParaRPr lang="en-US" dirty="0"/>
          </a:p>
          <a:p>
            <a:endParaRPr lang="en-US" dirty="0"/>
          </a:p>
          <a:p>
            <a:r>
              <a:rPr lang="en-US" dirty="0"/>
              <a:t>public class Student {</a:t>
            </a:r>
          </a:p>
          <a:p>
            <a:r>
              <a:rPr lang="en-US" dirty="0"/>
              <a:t>private String </a:t>
            </a:r>
            <a:r>
              <a:rPr lang="en-US" dirty="0" err="1"/>
              <a:t>fName</a:t>
            </a:r>
            <a:r>
              <a:rPr lang="en-US" dirty="0"/>
              <a:t>;</a:t>
            </a:r>
          </a:p>
          <a:p>
            <a:endParaRPr lang="en-US" dirty="0"/>
          </a:p>
          <a:p>
            <a:pPr lvl="1"/>
            <a:r>
              <a:rPr lang="en-US" dirty="0"/>
              <a:t>public void </a:t>
            </a:r>
            <a:r>
              <a:rPr lang="en-US" dirty="0" err="1"/>
              <a:t>setfName</a:t>
            </a:r>
            <a:r>
              <a:rPr lang="en-US" dirty="0"/>
              <a:t>(String </a:t>
            </a:r>
            <a:r>
              <a:rPr lang="en-US" dirty="0" err="1" smtClean="0"/>
              <a:t>inc</a:t>
            </a:r>
            <a:r>
              <a:rPr lang="en-US" dirty="0" smtClean="0"/>
              <a:t>) </a:t>
            </a:r>
            <a:r>
              <a:rPr lang="en-US" dirty="0"/>
              <a:t>{</a:t>
            </a:r>
          </a:p>
          <a:p>
            <a:pPr lvl="2"/>
            <a:r>
              <a:rPr lang="en-US" dirty="0" err="1"/>
              <a:t>this.fName</a:t>
            </a:r>
            <a:r>
              <a:rPr lang="en-US" dirty="0"/>
              <a:t> = </a:t>
            </a:r>
            <a:r>
              <a:rPr lang="en-US" dirty="0" err="1" smtClean="0"/>
              <a:t>inc</a:t>
            </a:r>
            <a:r>
              <a:rPr lang="en-US" dirty="0" smtClean="0"/>
              <a:t>;</a:t>
            </a:r>
            <a:endParaRPr lang="en-US" dirty="0"/>
          </a:p>
          <a:p>
            <a:pPr lvl="1"/>
            <a:r>
              <a:rPr lang="en-US" dirty="0"/>
              <a:t>} // end </a:t>
            </a:r>
            <a:r>
              <a:rPr lang="en-US" dirty="0" err="1"/>
              <a:t>setfName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public String </a:t>
            </a:r>
            <a:r>
              <a:rPr lang="en-US" dirty="0" err="1"/>
              <a:t>describeMe</a:t>
            </a:r>
            <a:r>
              <a:rPr lang="en-US" dirty="0"/>
              <a:t>() {</a:t>
            </a:r>
          </a:p>
          <a:p>
            <a:pPr lvl="2"/>
            <a:r>
              <a:rPr lang="en-US" dirty="0"/>
              <a:t>return "Hi, my name is " + </a:t>
            </a:r>
            <a:r>
              <a:rPr lang="en-US" dirty="0" err="1"/>
              <a:t>this.fName</a:t>
            </a:r>
            <a:r>
              <a:rPr lang="en-US" dirty="0" smtClean="0"/>
              <a:t>;</a:t>
            </a:r>
          </a:p>
          <a:p>
            <a:pPr lvl="1"/>
            <a:r>
              <a:rPr lang="en-US" dirty="0" smtClean="0"/>
              <a:t>} </a:t>
            </a:r>
            <a:r>
              <a:rPr lang="en-US" dirty="0"/>
              <a:t>// end </a:t>
            </a:r>
            <a:r>
              <a:rPr lang="en-US" dirty="0" err="1"/>
              <a:t>describeMe</a:t>
            </a:r>
            <a:endParaRPr lang="en-US" dirty="0"/>
          </a:p>
          <a:p>
            <a:endParaRPr lang="en-US" dirty="0"/>
          </a:p>
          <a:p>
            <a:r>
              <a:rPr lang="en-US" dirty="0"/>
              <a:t>} // end Student</a:t>
            </a:r>
          </a:p>
        </p:txBody>
      </p:sp>
      <p:sp>
        <p:nvSpPr>
          <p:cNvPr id="5" name="Oval 4"/>
          <p:cNvSpPr/>
          <p:nvPr/>
        </p:nvSpPr>
        <p:spPr>
          <a:xfrm>
            <a:off x="6393409" y="1206239"/>
            <a:ext cx="2606722" cy="394151"/>
          </a:xfrm>
          <a:prstGeom prst="ellipse">
            <a:avLst/>
          </a:prstGeom>
          <a:solidFill>
            <a:srgbClr val="7030A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899513" y="1699680"/>
            <a:ext cx="2606722" cy="394151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899513" y="2815990"/>
            <a:ext cx="2606722" cy="394151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646461" y="4437893"/>
            <a:ext cx="4707339" cy="175432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There are 4 visibility modifiers (text only lists 3)</a:t>
            </a:r>
          </a:p>
          <a:p>
            <a:pPr lvl="1"/>
            <a:r>
              <a:rPr lang="en-US" dirty="0" smtClean="0"/>
              <a:t>public</a:t>
            </a:r>
          </a:p>
          <a:p>
            <a:pPr lvl="1"/>
            <a:r>
              <a:rPr lang="en-US" dirty="0" smtClean="0"/>
              <a:t>private</a:t>
            </a:r>
          </a:p>
          <a:p>
            <a:pPr lvl="1"/>
            <a:r>
              <a:rPr lang="en-US" dirty="0" smtClean="0"/>
              <a:t>protected</a:t>
            </a:r>
          </a:p>
          <a:p>
            <a:pPr lvl="1"/>
            <a:r>
              <a:rPr lang="en-US" dirty="0" smtClean="0"/>
              <a:t>No modifier (AKA default)</a:t>
            </a:r>
          </a:p>
          <a:p>
            <a:r>
              <a:rPr lang="en-US" dirty="0" smtClean="0"/>
              <a:t>We’ll only use </a:t>
            </a:r>
            <a:r>
              <a:rPr lang="en-US" b="1" i="1" dirty="0" smtClean="0"/>
              <a:t>public </a:t>
            </a:r>
            <a:r>
              <a:rPr lang="en-US" dirty="0" smtClean="0"/>
              <a:t>&amp; </a:t>
            </a:r>
            <a:r>
              <a:rPr lang="en-US" b="1" i="1" dirty="0" smtClean="0"/>
              <a:t>private</a:t>
            </a:r>
            <a:endParaRPr lang="en-US" b="1" i="1" dirty="0"/>
          </a:p>
        </p:txBody>
      </p:sp>
      <p:sp>
        <p:nvSpPr>
          <p:cNvPr id="9" name="Oval 8"/>
          <p:cNvSpPr/>
          <p:nvPr/>
        </p:nvSpPr>
        <p:spPr>
          <a:xfrm>
            <a:off x="7369791" y="2093831"/>
            <a:ext cx="777922" cy="239936"/>
          </a:xfrm>
          <a:prstGeom prst="ellipse">
            <a:avLst/>
          </a:prstGeom>
          <a:solidFill>
            <a:srgbClr val="FF00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438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Accessor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Because of encapsulation, we create these “getter” methods to be able to access the data values contained in the instance data members</a:t>
            </a:r>
          </a:p>
          <a:p>
            <a:pPr lvl="1"/>
            <a:r>
              <a:rPr lang="en-US" dirty="0" smtClean="0"/>
              <a:t>Usually named “get” + variable name</a:t>
            </a:r>
          </a:p>
          <a:p>
            <a:pPr lvl="2"/>
            <a:r>
              <a:rPr lang="en-US" dirty="0" smtClean="0"/>
              <a:t>Remember, methods are always camel cased</a:t>
            </a:r>
          </a:p>
          <a:p>
            <a:pPr lvl="3"/>
            <a:r>
              <a:rPr lang="en-US" dirty="0" smtClean="0"/>
              <a:t>Variable name = </a:t>
            </a:r>
            <a:r>
              <a:rPr lang="en-US" dirty="0" err="1" smtClean="0"/>
              <a:t>firstName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sym typeface="Wingdings" panose="05000000000000000000" pitchFamily="2" charset="2"/>
              </a:rPr>
              <a:t>getFirstName</a:t>
            </a:r>
            <a:r>
              <a:rPr lang="en-US" dirty="0" smtClean="0">
                <a:sym typeface="Wingdings" panose="05000000000000000000" pitchFamily="2" charset="2"/>
              </a:rPr>
              <a:t>()</a:t>
            </a:r>
            <a:r>
              <a:rPr lang="en-US" dirty="0" smtClean="0"/>
              <a:t> </a:t>
            </a:r>
          </a:p>
          <a:p>
            <a:pPr lvl="2"/>
            <a:r>
              <a:rPr lang="en-US" dirty="0" smtClean="0"/>
              <a:t>However, sometimes the rules are different</a:t>
            </a:r>
          </a:p>
          <a:p>
            <a:pPr lvl="3"/>
            <a:r>
              <a:rPr lang="en-US" dirty="0" smtClean="0"/>
              <a:t>Abbreviated variable name </a:t>
            </a:r>
            <a:r>
              <a:rPr lang="en-US" dirty="0" err="1" smtClean="0"/>
              <a:t>fName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sym typeface="Wingdings" panose="05000000000000000000" pitchFamily="2" charset="2"/>
              </a:rPr>
              <a:t>getfName</a:t>
            </a:r>
            <a:r>
              <a:rPr lang="en-US" dirty="0" smtClean="0">
                <a:sym typeface="Wingdings" panose="05000000000000000000" pitchFamily="2" charset="2"/>
              </a:rPr>
              <a:t>()</a:t>
            </a:r>
          </a:p>
          <a:p>
            <a:pPr lvl="3"/>
            <a:r>
              <a:rPr lang="en-US" dirty="0" smtClean="0">
                <a:sym typeface="Wingdings" panose="05000000000000000000" pitchFamily="2" charset="2"/>
              </a:rPr>
              <a:t>If the data type is Boolean, named “is” + variable name</a:t>
            </a:r>
          </a:p>
          <a:p>
            <a:pPr lvl="4"/>
            <a:r>
              <a:rPr lang="en-US" dirty="0" smtClean="0">
                <a:sym typeface="Wingdings" panose="05000000000000000000" pitchFamily="2" charset="2"/>
              </a:rPr>
              <a:t>Variable name = </a:t>
            </a:r>
            <a:r>
              <a:rPr lang="en-US" dirty="0" err="1" smtClean="0">
                <a:sym typeface="Wingdings" panose="05000000000000000000" pitchFamily="2" charset="2"/>
              </a:rPr>
              <a:t>postBaccalaureate</a:t>
            </a:r>
            <a:r>
              <a:rPr lang="en-US" dirty="0" smtClean="0">
                <a:sym typeface="Wingdings" panose="05000000000000000000" pitchFamily="2" charset="2"/>
              </a:rPr>
              <a:t>  </a:t>
            </a:r>
            <a:r>
              <a:rPr lang="en-US" dirty="0" err="1" smtClean="0">
                <a:sym typeface="Wingdings" panose="05000000000000000000" pitchFamily="2" charset="2"/>
              </a:rPr>
              <a:t>isPostBaccalaureate</a:t>
            </a:r>
            <a:r>
              <a:rPr lang="en-US" dirty="0" smtClean="0">
                <a:sym typeface="Wingdings" panose="05000000000000000000" pitchFamily="2" charset="2"/>
              </a:rPr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102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Accessor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813287" cy="181582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Make sure that you “set” values before you “get” values</a:t>
            </a:r>
          </a:p>
          <a:p>
            <a:pPr lvl="1"/>
            <a:r>
              <a:rPr lang="en-US" dirty="0" smtClean="0"/>
              <a:t>There are rules that govern uninitialized data members</a:t>
            </a:r>
          </a:p>
          <a:p>
            <a:pPr lvl="2"/>
            <a:r>
              <a:rPr lang="en-US" dirty="0" smtClean="0"/>
              <a:t>Don’t trust this! Always set explicitly!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651486" y="988656"/>
            <a:ext cx="4612929" cy="258532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private </a:t>
            </a:r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postBaccalaureate</a:t>
            </a:r>
            <a:r>
              <a:rPr lang="en-US" dirty="0"/>
              <a:t>;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public </a:t>
            </a:r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isPostBaccalaureate</a:t>
            </a:r>
            <a:r>
              <a:rPr lang="en-US" dirty="0"/>
              <a:t>() {</a:t>
            </a:r>
          </a:p>
          <a:p>
            <a:pPr lvl="1"/>
            <a:r>
              <a:rPr lang="en-US" dirty="0"/>
              <a:t>return </a:t>
            </a:r>
            <a:r>
              <a:rPr lang="en-US" dirty="0" err="1"/>
              <a:t>this.postBaccalaureate</a:t>
            </a:r>
            <a:r>
              <a:rPr lang="en-US" dirty="0"/>
              <a:t>;</a:t>
            </a:r>
          </a:p>
          <a:p>
            <a:r>
              <a:rPr lang="en-US" dirty="0"/>
              <a:t>} // end </a:t>
            </a:r>
            <a:r>
              <a:rPr lang="en-US" dirty="0" err="1"/>
              <a:t>isPostBaccalaureate</a:t>
            </a:r>
            <a:endParaRPr lang="en-US" dirty="0"/>
          </a:p>
          <a:p>
            <a:endParaRPr lang="en-US" dirty="0"/>
          </a:p>
          <a:p>
            <a:r>
              <a:rPr lang="en-US" dirty="0"/>
              <a:t>public void </a:t>
            </a:r>
            <a:r>
              <a:rPr lang="en-US" dirty="0" err="1"/>
              <a:t>setPostBaccalaureate</a:t>
            </a:r>
            <a:r>
              <a:rPr lang="en-US" dirty="0"/>
              <a:t>(</a:t>
            </a:r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inc</a:t>
            </a:r>
            <a:r>
              <a:rPr lang="en-US" dirty="0"/>
              <a:t>) {</a:t>
            </a:r>
          </a:p>
          <a:p>
            <a:pPr lvl="1"/>
            <a:r>
              <a:rPr lang="en-US" dirty="0" err="1"/>
              <a:t>this.postBaccalaureate</a:t>
            </a:r>
            <a:r>
              <a:rPr lang="en-US" dirty="0"/>
              <a:t> = </a:t>
            </a:r>
            <a:r>
              <a:rPr lang="en-US" dirty="0" err="1"/>
              <a:t>inc</a:t>
            </a:r>
            <a:r>
              <a:rPr lang="en-US" dirty="0"/>
              <a:t>;</a:t>
            </a:r>
          </a:p>
          <a:p>
            <a:r>
              <a:rPr lang="en-US" dirty="0"/>
              <a:t>} // end </a:t>
            </a:r>
            <a:r>
              <a:rPr lang="en-US" dirty="0" err="1"/>
              <a:t>setPostBaccalaureate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87203" y="3702916"/>
            <a:ext cx="7377212" cy="230832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studentOne.setPostBaccalaureate</a:t>
            </a:r>
            <a:r>
              <a:rPr lang="en-US" dirty="0" smtClean="0"/>
              <a:t>(true);</a:t>
            </a:r>
            <a:endParaRPr lang="en-US" dirty="0"/>
          </a:p>
          <a:p>
            <a:r>
              <a:rPr lang="en-US" dirty="0" err="1" smtClean="0"/>
              <a:t>studentTwo.setPostBaccalaureate</a:t>
            </a:r>
            <a:r>
              <a:rPr lang="en-US" dirty="0" smtClean="0"/>
              <a:t>(false);</a:t>
            </a:r>
          </a:p>
          <a:p>
            <a:r>
              <a:rPr lang="en-US" dirty="0" smtClean="0"/>
              <a:t>if </a:t>
            </a:r>
            <a:r>
              <a:rPr lang="en-US" dirty="0"/>
              <a:t>(</a:t>
            </a:r>
            <a:r>
              <a:rPr lang="en-US" dirty="0" err="1"/>
              <a:t>studentOne.isPostBaccalaureate</a:t>
            </a:r>
            <a:r>
              <a:rPr lang="en-US" dirty="0"/>
              <a:t>()) {</a:t>
            </a:r>
          </a:p>
          <a:p>
            <a:pPr lvl="1"/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studentOne.describeMe</a:t>
            </a:r>
            <a:r>
              <a:rPr lang="en-US" dirty="0"/>
              <a:t>() + " and I am a </a:t>
            </a:r>
            <a:r>
              <a:rPr lang="en-US" dirty="0" err="1"/>
              <a:t>postbacc</a:t>
            </a:r>
            <a:r>
              <a:rPr lang="en-US" dirty="0"/>
              <a:t>.");</a:t>
            </a:r>
          </a:p>
          <a:p>
            <a:r>
              <a:rPr lang="en-US" dirty="0"/>
              <a:t>} // end if</a:t>
            </a:r>
          </a:p>
          <a:p>
            <a:r>
              <a:rPr lang="en-US" dirty="0"/>
              <a:t>if (</a:t>
            </a:r>
            <a:r>
              <a:rPr lang="en-US" dirty="0" err="1"/>
              <a:t>studentTwo.isPostBaccalaureate</a:t>
            </a:r>
            <a:r>
              <a:rPr lang="en-US" dirty="0"/>
              <a:t>()) {</a:t>
            </a:r>
          </a:p>
          <a:p>
            <a:pPr lvl="1"/>
            <a:r>
              <a:rPr lang="en-US" dirty="0" err="1" smtClean="0"/>
              <a:t>System.out.println</a:t>
            </a:r>
            <a:r>
              <a:rPr lang="en-US" dirty="0" smtClean="0"/>
              <a:t>(</a:t>
            </a:r>
            <a:r>
              <a:rPr lang="en-US" dirty="0" err="1" smtClean="0"/>
              <a:t>studentTwo.describeMe</a:t>
            </a:r>
            <a:r>
              <a:rPr lang="en-US" dirty="0"/>
              <a:t>() + " and I am a </a:t>
            </a:r>
            <a:r>
              <a:rPr lang="en-US" dirty="0" err="1"/>
              <a:t>postbacc</a:t>
            </a:r>
            <a:r>
              <a:rPr lang="en-US" dirty="0"/>
              <a:t>.");</a:t>
            </a:r>
          </a:p>
          <a:p>
            <a:r>
              <a:rPr lang="en-US" dirty="0"/>
              <a:t>} // end if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8575805" y="404206"/>
            <a:ext cx="2688609" cy="516981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 to Student class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8575806" y="3915862"/>
            <a:ext cx="2688609" cy="516981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 to Driver 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708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Mutability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Creating the “getter” methods is required to follow encapsulation</a:t>
            </a:r>
          </a:p>
          <a:p>
            <a:r>
              <a:rPr lang="en-US" dirty="0"/>
              <a:t>Creating the “setter” methods </a:t>
            </a:r>
            <a:r>
              <a:rPr lang="en-US" dirty="0" smtClean="0"/>
              <a:t>allows </a:t>
            </a:r>
            <a:r>
              <a:rPr lang="en-US" dirty="0"/>
              <a:t>an object’s state to change</a:t>
            </a:r>
          </a:p>
          <a:p>
            <a:r>
              <a:rPr lang="en-US" dirty="0" smtClean="0"/>
              <a:t>Huge debate regarding whether objects should be allowed to change their state</a:t>
            </a:r>
          </a:p>
          <a:p>
            <a:pPr lvl="1"/>
            <a:r>
              <a:rPr lang="en-US" dirty="0" smtClean="0"/>
              <a:t>Side A: objects should never change, if you need to change values then create a new object with the new data values and destroy the old object</a:t>
            </a:r>
          </a:p>
          <a:p>
            <a:pPr lvl="1"/>
            <a:r>
              <a:rPr lang="en-US" dirty="0" smtClean="0"/>
              <a:t>Side B: that process is a tremendous time and effort sink for little gain</a:t>
            </a:r>
            <a:endParaRPr lang="en-US" dirty="0"/>
          </a:p>
          <a:p>
            <a:pPr lvl="1"/>
            <a:r>
              <a:rPr lang="en-US" dirty="0" smtClean="0"/>
              <a:t>Reality:</a:t>
            </a:r>
          </a:p>
          <a:p>
            <a:pPr lvl="2"/>
            <a:r>
              <a:rPr lang="en-US" dirty="0" smtClean="0"/>
              <a:t>This is absolutely critical when dealing with </a:t>
            </a:r>
            <a:r>
              <a:rPr lang="en-US" b="1" i="1" dirty="0" smtClean="0"/>
              <a:t>concurrency </a:t>
            </a:r>
            <a:r>
              <a:rPr lang="en-US" dirty="0" smtClean="0"/>
              <a:t>and </a:t>
            </a:r>
            <a:r>
              <a:rPr lang="en-US" b="1" i="1" dirty="0" smtClean="0"/>
              <a:t>thread safety</a:t>
            </a:r>
          </a:p>
          <a:p>
            <a:pPr lvl="2"/>
            <a:r>
              <a:rPr lang="en-US" dirty="0" smtClean="0"/>
              <a:t>Majority of </a:t>
            </a:r>
            <a:r>
              <a:rPr lang="en-US" dirty="0" smtClean="0"/>
              <a:t>simple to intermediate applications </a:t>
            </a:r>
            <a:r>
              <a:rPr lang="en-US" dirty="0" smtClean="0"/>
              <a:t>do not share between threads</a:t>
            </a:r>
          </a:p>
          <a:p>
            <a:pPr lvl="1"/>
            <a:r>
              <a:rPr lang="en-US" dirty="0" smtClean="0"/>
              <a:t>For learning, we will err on the side of caution and create immutable objects</a:t>
            </a:r>
          </a:p>
          <a:p>
            <a:pPr lvl="2"/>
            <a:r>
              <a:rPr lang="en-US" dirty="0" smtClean="0"/>
              <a:t>Experience will teach you when (if) it is acceptable to stray from this </a:t>
            </a:r>
            <a:r>
              <a:rPr lang="en-US" b="1" dirty="0" smtClean="0">
                <a:solidFill>
                  <a:srgbClr val="FF0000"/>
                </a:solidFill>
              </a:rPr>
              <a:t>(not in this class!)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2471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</TotalTime>
  <Words>1180</Words>
  <Application>Microsoft Office PowerPoint</Application>
  <PresentationFormat>Widescreen</PresentationFormat>
  <Paragraphs>187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Wingdings</vt:lpstr>
      <vt:lpstr>Office Theme</vt:lpstr>
      <vt:lpstr>Class Construction: Non-static members, objects, instances, this, ctor, instanceof, encapsulation, accessors &amp; immutable objects</vt:lpstr>
      <vt:lpstr>Review of class members</vt:lpstr>
      <vt:lpstr>Terminology</vt:lpstr>
      <vt:lpstr>Non-static</vt:lpstr>
      <vt:lpstr>Java class</vt:lpstr>
      <vt:lpstr>Encapsulation</vt:lpstr>
      <vt:lpstr>Accessor methods</vt:lpstr>
      <vt:lpstr>Accessor methods</vt:lpstr>
      <vt:lpstr>Mutability</vt:lpstr>
      <vt:lpstr>Constructor</vt:lpstr>
      <vt:lpstr>Immutable objects</vt:lpstr>
      <vt:lpstr>Benefit of object orientation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Construction: Non-static members, objects &amp; instances, this, ctor, instanceof, encapsulation, accessors &amp; immutable objects</dc:title>
  <dc:creator>Geoffrey (Jeff) Hill</dc:creator>
  <cp:lastModifiedBy>Geoffrey (Jeff) Hill</cp:lastModifiedBy>
  <cp:revision>29</cp:revision>
  <dcterms:created xsi:type="dcterms:W3CDTF">2018-02-15T20:17:14Z</dcterms:created>
  <dcterms:modified xsi:type="dcterms:W3CDTF">2018-09-17T18:38:21Z</dcterms:modified>
</cp:coreProperties>
</file>