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71" r:id="rId13"/>
    <p:sldId id="268" r:id="rId14"/>
    <p:sldId id="272" r:id="rId15"/>
    <p:sldId id="269" r:id="rId16"/>
    <p:sldId id="273" r:id="rId17"/>
    <p:sldId id="270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7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0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482A-E56D-4095-95BA-28CFDD8C018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48D-64CD-4BE4-B275-0027B899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construction: Special class methods &amp; 2D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19055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8133-68E5-472D-93EC-A6F9728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8DD0-959A-4723-A63E-8728289F6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2086" cy="28740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Only use fields in the .</a:t>
            </a:r>
            <a:r>
              <a:rPr lang="en-US" dirty="0" err="1"/>
              <a:t>hashCode</a:t>
            </a:r>
            <a:r>
              <a:rPr lang="en-US" dirty="0"/>
              <a:t>() method that were used in the .equals() method</a:t>
            </a:r>
          </a:p>
          <a:p>
            <a:r>
              <a:rPr lang="en-US" dirty="0"/>
              <a:t>Use all fields in the .</a:t>
            </a:r>
            <a:r>
              <a:rPr lang="en-US" dirty="0" err="1"/>
              <a:t>hashCode</a:t>
            </a:r>
            <a:r>
              <a:rPr lang="en-US" dirty="0"/>
              <a:t>() method that were used in the .equals() method</a:t>
            </a:r>
          </a:p>
          <a:p>
            <a:r>
              <a:rPr lang="en-US" dirty="0"/>
              <a:t>Java provides a hashing algorithm as the </a:t>
            </a:r>
            <a:r>
              <a:rPr lang="en-US" dirty="0" err="1"/>
              <a:t>Objects.hash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Can take one or many different fields as arguments when invoked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89320-E11B-4476-B962-3D46C7CA2E36}"/>
              </a:ext>
            </a:extLst>
          </p:cNvPr>
          <p:cNvSpPr txBox="1"/>
          <p:nvPr/>
        </p:nvSpPr>
        <p:spPr>
          <a:xfrm>
            <a:off x="7530286" y="566241"/>
            <a:ext cx="38235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Objects.hash</a:t>
            </a:r>
            <a:r>
              <a:rPr lang="en-US" dirty="0"/>
              <a:t>(</a:t>
            </a:r>
            <a:r>
              <a:rPr lang="en-US" dirty="0" err="1"/>
              <a:t>this.bearID</a:t>
            </a:r>
            <a:r>
              <a:rPr lang="en-US" dirty="0"/>
              <a:t>);</a:t>
            </a:r>
          </a:p>
          <a:p>
            <a:r>
              <a:rPr lang="en-US" dirty="0"/>
              <a:t>} // end </a:t>
            </a:r>
            <a:r>
              <a:rPr lang="en-US" dirty="0" err="1"/>
              <a:t>hashCode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3E000F-C232-44AF-8474-63A2503C26C1}"/>
              </a:ext>
            </a:extLst>
          </p:cNvPr>
          <p:cNvSpPr/>
          <p:nvPr/>
        </p:nvSpPr>
        <p:spPr>
          <a:xfrm>
            <a:off x="7834916" y="221673"/>
            <a:ext cx="3214254" cy="3445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Professor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84651-9A8E-4956-BA1F-46E6F68844D2}"/>
              </a:ext>
            </a:extLst>
          </p:cNvPr>
          <p:cNvSpPr txBox="1"/>
          <p:nvPr/>
        </p:nvSpPr>
        <p:spPr>
          <a:xfrm>
            <a:off x="5793509" y="4699635"/>
            <a:ext cx="556029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.</a:t>
            </a:r>
            <a:r>
              <a:rPr lang="en-US" dirty="0" err="1"/>
              <a:t>hashCode</a:t>
            </a:r>
            <a:r>
              <a:rPr lang="en-US" dirty="0"/>
              <a:t>() example</a:t>
            </a:r>
          </a:p>
          <a:p>
            <a:r>
              <a:rPr lang="en-US" dirty="0" err="1"/>
              <a:t>System.out.println</a:t>
            </a:r>
            <a:r>
              <a:rPr lang="en-US" dirty="0"/>
              <a:t>("PROFESSOR .</a:t>
            </a:r>
            <a:r>
              <a:rPr lang="en-US" dirty="0" err="1"/>
              <a:t>hashCode</a:t>
            </a:r>
            <a:r>
              <a:rPr lang="en-US" dirty="0"/>
              <a:t>() CHECKS");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profOne.hashCode</a:t>
            </a:r>
            <a:r>
              <a:rPr lang="en-US" dirty="0"/>
              <a:t>());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profTwo.hashCode</a:t>
            </a:r>
            <a:r>
              <a:rPr lang="en-US" dirty="0"/>
              <a:t>());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profThree.hashCode</a:t>
            </a:r>
            <a:r>
              <a:rPr lang="en-US" dirty="0"/>
              <a:t>());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ABC52F-67E3-499B-A67A-0CDA3B696A0A}"/>
              </a:ext>
            </a:extLst>
          </p:cNvPr>
          <p:cNvSpPr/>
          <p:nvPr/>
        </p:nvSpPr>
        <p:spPr>
          <a:xfrm>
            <a:off x="8070443" y="4371310"/>
            <a:ext cx="3214254" cy="3445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Driver class</a:t>
            </a:r>
          </a:p>
        </p:txBody>
      </p:sp>
    </p:spTree>
    <p:extLst>
      <p:ext uri="{BB962C8B-B14F-4D97-AF65-F5344CB8AC3E}">
        <p14:creationId xmlns:p14="http://schemas.microsoft.com/office/powerpoint/2010/main" val="8950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42B5-A201-4B6C-AD1E-A47A84DA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9792-E0AD-4BB4-AF08-3D2D9361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7345" cy="1764140"/>
          </a:xfrm>
        </p:spPr>
        <p:txBody>
          <a:bodyPr/>
          <a:lstStyle/>
          <a:p>
            <a:r>
              <a:rPr lang="en-US" dirty="0"/>
              <a:t>We’ve previously discussed 1D data structures</a:t>
            </a:r>
          </a:p>
          <a:p>
            <a:pPr lvl="1"/>
            <a:r>
              <a:rPr lang="en-US" dirty="0"/>
              <a:t>For example, a simple list of names:</a:t>
            </a:r>
          </a:p>
          <a:p>
            <a:pPr lvl="2"/>
            <a:r>
              <a:rPr lang="en-US" dirty="0"/>
              <a:t>Jane, Steve, Ada, Jeff…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9F900-66DC-40B1-9D76-F7F769D6B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45" y="1825625"/>
            <a:ext cx="1234899" cy="1764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F81C0C-9C52-47E3-90B3-59E4B0FF0D9D}"/>
              </a:ext>
            </a:extLst>
          </p:cNvPr>
          <p:cNvSpPr txBox="1"/>
          <p:nvPr/>
        </p:nvSpPr>
        <p:spPr>
          <a:xfrm>
            <a:off x="3036454" y="3589766"/>
            <a:ext cx="611909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1D data structure example</a:t>
            </a:r>
          </a:p>
          <a:p>
            <a:r>
              <a:rPr lang="en-US" dirty="0" err="1"/>
              <a:t>System.out.println</a:t>
            </a:r>
            <a:r>
              <a:rPr lang="en-US" dirty="0"/>
              <a:t>("1D DATA STRUCTURE EXAMPLE");</a:t>
            </a:r>
          </a:p>
          <a:p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allNames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r>
              <a:rPr lang="en-US" dirty="0" err="1"/>
              <a:t>allNames.add</a:t>
            </a:r>
            <a:r>
              <a:rPr lang="en-US" dirty="0"/>
              <a:t>("Jane");</a:t>
            </a:r>
          </a:p>
          <a:p>
            <a:r>
              <a:rPr lang="en-US" dirty="0" err="1"/>
              <a:t>allNames.add</a:t>
            </a:r>
            <a:r>
              <a:rPr lang="en-US" dirty="0"/>
              <a:t>("Steve");</a:t>
            </a:r>
          </a:p>
          <a:p>
            <a:r>
              <a:rPr lang="en-US" dirty="0" err="1"/>
              <a:t>allNames.add</a:t>
            </a:r>
            <a:r>
              <a:rPr lang="en-US" dirty="0"/>
              <a:t>("Ada");</a:t>
            </a:r>
          </a:p>
          <a:p>
            <a:r>
              <a:rPr lang="en-US" dirty="0" err="1"/>
              <a:t>allNames.add</a:t>
            </a:r>
            <a:r>
              <a:rPr lang="en-US" dirty="0"/>
              <a:t>("Jeff");</a:t>
            </a:r>
          </a:p>
          <a:p>
            <a:r>
              <a:rPr lang="en-US" dirty="0"/>
              <a:t>for (String </a:t>
            </a:r>
            <a:r>
              <a:rPr lang="en-US" dirty="0" err="1"/>
              <a:t>eachOne</a:t>
            </a:r>
            <a:r>
              <a:rPr lang="en-US" dirty="0"/>
              <a:t>: </a:t>
            </a:r>
            <a:r>
              <a:rPr lang="en-US" dirty="0" err="1"/>
              <a:t>allNames</a:t>
            </a:r>
            <a:r>
              <a:rPr lang="en-US" dirty="0"/>
              <a:t>) 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eachOne</a:t>
            </a:r>
            <a:r>
              <a:rPr lang="en-US" dirty="0"/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369379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DF20-F8F5-40CA-A341-4041446F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E41A-FE45-4CF0-9B76-D839D558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2164" cy="1917691"/>
          </a:xfrm>
        </p:spPr>
        <p:txBody>
          <a:bodyPr/>
          <a:lstStyle/>
          <a:p>
            <a:r>
              <a:rPr lang="en-US" dirty="0"/>
              <a:t>We rarely have to work with just a single column of data</a:t>
            </a:r>
          </a:p>
          <a:p>
            <a:pPr lvl="1"/>
            <a:r>
              <a:rPr lang="en-US" dirty="0"/>
              <a:t>Java’s </a:t>
            </a:r>
            <a:r>
              <a:rPr lang="en-US" dirty="0" err="1"/>
              <a:t>arraylists</a:t>
            </a:r>
            <a:r>
              <a:rPr lang="en-US" dirty="0"/>
              <a:t> work with our own classes as well as the built-in data types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5E077-3868-4EC8-993F-723869CCA3F1}"/>
              </a:ext>
            </a:extLst>
          </p:cNvPr>
          <p:cNvSpPr txBox="1"/>
          <p:nvPr/>
        </p:nvSpPr>
        <p:spPr>
          <a:xfrm>
            <a:off x="2863272" y="3743316"/>
            <a:ext cx="646545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2D data structure example</a:t>
            </a:r>
          </a:p>
          <a:p>
            <a:r>
              <a:rPr lang="en-US" dirty="0" err="1"/>
              <a:t>System.out.println</a:t>
            </a:r>
            <a:r>
              <a:rPr lang="en-US" dirty="0"/>
              <a:t>("2D DATA STRUCTURE EXAMPLE");</a:t>
            </a:r>
          </a:p>
          <a:p>
            <a:r>
              <a:rPr lang="en-US" dirty="0" err="1"/>
              <a:t>ArrayList</a:t>
            </a:r>
            <a:r>
              <a:rPr lang="en-US" dirty="0"/>
              <a:t>&lt;Professor&gt; </a:t>
            </a:r>
            <a:r>
              <a:rPr lang="en-US" dirty="0" err="1"/>
              <a:t>allProfs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&lt;Professor&gt;();</a:t>
            </a:r>
          </a:p>
          <a:p>
            <a:r>
              <a:rPr lang="en-US" dirty="0" err="1"/>
              <a:t>allProfs.add</a:t>
            </a:r>
            <a:r>
              <a:rPr lang="en-US" dirty="0"/>
              <a:t>(new Professor("Jeff","Hill","B123456"));</a:t>
            </a:r>
          </a:p>
          <a:p>
            <a:r>
              <a:rPr lang="en-US" dirty="0" err="1"/>
              <a:t>allProfs.add</a:t>
            </a:r>
            <a:r>
              <a:rPr lang="en-US" dirty="0"/>
              <a:t>(new Professor("Brent","Hill","B654987"));</a:t>
            </a:r>
          </a:p>
          <a:p>
            <a:r>
              <a:rPr lang="en-US" dirty="0" err="1"/>
              <a:t>allProfs.add</a:t>
            </a:r>
            <a:r>
              <a:rPr lang="en-US" dirty="0"/>
              <a:t>(new Professor("Jim","Downey","B789012"));</a:t>
            </a:r>
          </a:p>
          <a:p>
            <a:r>
              <a:rPr lang="en-US" dirty="0"/>
              <a:t>for (Professor </a:t>
            </a:r>
            <a:r>
              <a:rPr lang="en-US" dirty="0" err="1"/>
              <a:t>eachOne</a:t>
            </a:r>
            <a:r>
              <a:rPr lang="en-US" dirty="0"/>
              <a:t>: </a:t>
            </a:r>
            <a:r>
              <a:rPr lang="en-US" dirty="0" err="1"/>
              <a:t>allProfs</a:t>
            </a:r>
            <a:r>
              <a:rPr lang="en-US" dirty="0"/>
              <a:t>) 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eachOne</a:t>
            </a:r>
            <a:r>
              <a:rPr lang="en-US" dirty="0"/>
              <a:t>); 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20313-9DFA-440A-A2BB-3559C792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64" y="1841495"/>
            <a:ext cx="3241963" cy="14328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806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43EF-8BFF-4A7A-91F4-4C2A3A17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F8B2-8920-4E96-AC01-222028A2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3153833"/>
          </a:xfrm>
        </p:spPr>
        <p:txBody>
          <a:bodyPr>
            <a:normAutofit fontScale="92500"/>
          </a:bodyPr>
          <a:lstStyle/>
          <a:p>
            <a:r>
              <a:rPr lang="en-US" dirty="0"/>
              <a:t>Comparing objects for relative positioning is a useful function</a:t>
            </a:r>
          </a:p>
          <a:p>
            <a:pPr lvl="1"/>
            <a:r>
              <a:rPr lang="en-US" dirty="0"/>
              <a:t>Just like we use .equals() to determine equality</a:t>
            </a:r>
          </a:p>
          <a:p>
            <a:pPr lvl="1"/>
            <a:r>
              <a:rPr lang="en-US" dirty="0"/>
              <a:t>We use the .</a:t>
            </a:r>
            <a:r>
              <a:rPr lang="en-US" dirty="0" err="1"/>
              <a:t>compareTo</a:t>
            </a:r>
            <a:r>
              <a:rPr lang="en-US" dirty="0"/>
              <a:t>() to determine &gt; or &lt; between two objects</a:t>
            </a:r>
          </a:p>
          <a:p>
            <a:r>
              <a:rPr lang="en-US" dirty="0"/>
              <a:t>There is one additional step</a:t>
            </a:r>
          </a:p>
          <a:p>
            <a:pPr lvl="1"/>
            <a:r>
              <a:rPr lang="en-US" dirty="0"/>
              <a:t>We must implement the Comparable interface </a:t>
            </a:r>
            <a:r>
              <a:rPr lang="en-US" b="1" i="1" dirty="0"/>
              <a:t>and tell it the sub-type</a:t>
            </a:r>
          </a:p>
          <a:p>
            <a:pPr lvl="1"/>
            <a:r>
              <a:rPr lang="en-US" dirty="0"/>
              <a:t>An interface is a way that we can “tag” classes to indicate they have special functions</a:t>
            </a:r>
          </a:p>
          <a:p>
            <a:pPr lvl="1"/>
            <a:r>
              <a:rPr lang="en-US" dirty="0"/>
              <a:t>In this case, it means the class has the .</a:t>
            </a:r>
            <a:r>
              <a:rPr lang="en-US" dirty="0" err="1"/>
              <a:t>compareTo</a:t>
            </a:r>
            <a:r>
              <a:rPr lang="en-US" dirty="0"/>
              <a:t>() method and we can compare objects relative to each 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F9AB2-0189-4BD0-AE0C-E1AEC3499840}"/>
              </a:ext>
            </a:extLst>
          </p:cNvPr>
          <p:cNvSpPr txBox="1"/>
          <p:nvPr/>
        </p:nvSpPr>
        <p:spPr>
          <a:xfrm>
            <a:off x="6697131" y="767358"/>
            <a:ext cx="46566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(Professor </a:t>
            </a:r>
            <a:r>
              <a:rPr lang="en-US" dirty="0" err="1"/>
              <a:t>inc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return </a:t>
            </a:r>
            <a:r>
              <a:rPr lang="en-US" dirty="0" err="1"/>
              <a:t>this.bearID.compareTo</a:t>
            </a:r>
            <a:r>
              <a:rPr lang="en-US" dirty="0"/>
              <a:t>(</a:t>
            </a:r>
            <a:r>
              <a:rPr lang="en-US" dirty="0" err="1"/>
              <a:t>inc.bearID</a:t>
            </a:r>
            <a:r>
              <a:rPr lang="en-US" dirty="0"/>
              <a:t>);</a:t>
            </a:r>
          </a:p>
          <a:p>
            <a:r>
              <a:rPr lang="en-US" dirty="0"/>
              <a:t>} // end </a:t>
            </a:r>
            <a:r>
              <a:rPr lang="en-US" dirty="0" err="1"/>
              <a:t>compareTo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C7675-0BD3-43DF-8952-55FB54DE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72" y="5114395"/>
            <a:ext cx="6114852" cy="9350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88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B6F9-598E-46EB-96FA-580BEBFC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34DA-AB93-4F4D-B26E-5FD037B2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735"/>
            <a:ext cx="10515600" cy="42282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integer result of this method is the magnitude of the difference between the two objects</a:t>
            </a:r>
          </a:p>
          <a:p>
            <a:pPr lvl="1"/>
            <a:r>
              <a:rPr lang="en-US" dirty="0"/>
              <a:t>In the above example the to comparisons result in: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-5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6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0</a:t>
            </a:r>
          </a:p>
          <a:p>
            <a:pPr lvl="1"/>
            <a:r>
              <a:rPr lang="en-US" dirty="0"/>
              <a:t>Interpreted as: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the first object is 5 less than the second object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the first object is 6 more than the second object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the two objects are equal</a:t>
            </a:r>
          </a:p>
          <a:p>
            <a:r>
              <a:rPr lang="en-US" dirty="0"/>
              <a:t>Often, we don’t care about the magnitude, just the sign or zero</a:t>
            </a:r>
          </a:p>
          <a:p>
            <a:pPr lvl="1"/>
            <a:r>
              <a:rPr lang="en-US" dirty="0"/>
              <a:t>A negative result means the 1</a:t>
            </a:r>
            <a:r>
              <a:rPr lang="en-US" baseline="30000" dirty="0"/>
              <a:t>st</a:t>
            </a:r>
            <a:r>
              <a:rPr lang="en-US" dirty="0"/>
              <a:t> is less than the 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positive result means the 1</a:t>
            </a:r>
            <a:r>
              <a:rPr lang="en-US" baseline="30000" dirty="0"/>
              <a:t>st</a:t>
            </a:r>
            <a:r>
              <a:rPr lang="en-US" dirty="0"/>
              <a:t> is greater than the 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zero result means the two objects are equal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9C599-F4CA-4B3B-8913-E8DCA8ECA589}"/>
              </a:ext>
            </a:extLst>
          </p:cNvPr>
          <p:cNvSpPr txBox="1"/>
          <p:nvPr/>
        </p:nvSpPr>
        <p:spPr>
          <a:xfrm>
            <a:off x="5285173" y="348297"/>
            <a:ext cx="6068627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System.out.println</a:t>
            </a:r>
            <a:r>
              <a:rPr lang="en-US" sz="1400" dirty="0"/>
              <a:t>("PROFESSOR .</a:t>
            </a:r>
            <a:r>
              <a:rPr lang="en-US" sz="1400" dirty="0" err="1"/>
              <a:t>compareTo</a:t>
            </a:r>
            <a:r>
              <a:rPr lang="en-US" sz="1400" dirty="0"/>
              <a:t>() CHECKS");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(new Professor("Jeff","Hill","B123456")</a:t>
            </a:r>
          </a:p>
          <a:p>
            <a:pPr lvl="1"/>
            <a:r>
              <a:rPr lang="en-US" sz="1400" dirty="0"/>
              <a:t>.</a:t>
            </a:r>
            <a:r>
              <a:rPr lang="en-US" sz="1400" dirty="0" err="1"/>
              <a:t>compareTo</a:t>
            </a:r>
            <a:r>
              <a:rPr lang="en-US" sz="1400" dirty="0"/>
              <a:t>(new Professor("Brent","Hill","B654987")));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(new Professor("Jim","Downey","B789012")</a:t>
            </a:r>
          </a:p>
          <a:p>
            <a:pPr lvl="1"/>
            <a:r>
              <a:rPr lang="en-US" sz="1400" dirty="0"/>
              <a:t>.</a:t>
            </a:r>
            <a:r>
              <a:rPr lang="en-US" sz="1400" dirty="0" err="1"/>
              <a:t>compareTo</a:t>
            </a:r>
            <a:r>
              <a:rPr lang="en-US" sz="1400" dirty="0"/>
              <a:t>(new Professor("Jeff","Hill","B123456")));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(new Professor("Jeff","Hill","B123456")</a:t>
            </a:r>
          </a:p>
          <a:p>
            <a:pPr lvl="1"/>
            <a:r>
              <a:rPr lang="en-US" sz="1400" dirty="0"/>
              <a:t>.</a:t>
            </a:r>
            <a:r>
              <a:rPr lang="en-US" sz="1400" dirty="0" err="1"/>
              <a:t>compareTo</a:t>
            </a:r>
            <a:r>
              <a:rPr lang="en-US" sz="1400" dirty="0"/>
              <a:t>(new Professor("Geoffrey","Hill","B123456")));</a:t>
            </a:r>
          </a:p>
        </p:txBody>
      </p:sp>
    </p:spTree>
    <p:extLst>
      <p:ext uri="{BB962C8B-B14F-4D97-AF65-F5344CB8AC3E}">
        <p14:creationId xmlns:p14="http://schemas.microsoft.com/office/powerpoint/2010/main" val="307037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49D-1231-4075-84F4-C7D55376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Collections.sort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CF0B-18C9-4764-85E3-D57D7CA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35657"/>
          </a:xfrm>
        </p:spPr>
        <p:txBody>
          <a:bodyPr/>
          <a:lstStyle/>
          <a:p>
            <a:r>
              <a:rPr lang="en-US" dirty="0"/>
              <a:t>Uses the .</a:t>
            </a:r>
            <a:r>
              <a:rPr lang="en-US" dirty="0" err="1"/>
              <a:t>compareTo</a:t>
            </a:r>
            <a:r>
              <a:rPr lang="en-US" dirty="0"/>
              <a:t>() method associated with a class to determine relative comparisons between all objects in a collection (data structure)</a:t>
            </a:r>
          </a:p>
          <a:p>
            <a:pPr lvl="1"/>
            <a:r>
              <a:rPr lang="en-US" dirty="0"/>
              <a:t>Therefore the class must implement the Comparable interface and provide a concrete implementation of the .</a:t>
            </a:r>
            <a:r>
              <a:rPr lang="en-US" dirty="0" err="1"/>
              <a:t>compareTo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Sorts the existing collection in ascending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87E0-780A-4D18-8356-CE7B0E6F711D}"/>
              </a:ext>
            </a:extLst>
          </p:cNvPr>
          <p:cNvSpPr txBox="1"/>
          <p:nvPr/>
        </p:nvSpPr>
        <p:spPr>
          <a:xfrm>
            <a:off x="2951825" y="4396219"/>
            <a:ext cx="62883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Collections.sort</a:t>
            </a:r>
            <a:r>
              <a:rPr lang="en-US" dirty="0"/>
              <a:t>() example");</a:t>
            </a:r>
          </a:p>
          <a:p>
            <a:r>
              <a:rPr lang="en-US" dirty="0" err="1"/>
              <a:t>Collections.sort</a:t>
            </a:r>
            <a:r>
              <a:rPr lang="en-US" dirty="0"/>
              <a:t>(</a:t>
            </a:r>
            <a:r>
              <a:rPr lang="en-US" dirty="0" err="1"/>
              <a:t>allProfs</a:t>
            </a:r>
            <a:r>
              <a:rPr lang="en-US" dirty="0"/>
              <a:t>);</a:t>
            </a:r>
          </a:p>
          <a:p>
            <a:r>
              <a:rPr lang="en-US" dirty="0"/>
              <a:t>for (Professor </a:t>
            </a:r>
            <a:r>
              <a:rPr lang="en-US" dirty="0" err="1"/>
              <a:t>eachOne</a:t>
            </a:r>
            <a:r>
              <a:rPr lang="en-US" dirty="0"/>
              <a:t>: </a:t>
            </a:r>
            <a:r>
              <a:rPr lang="en-US" dirty="0" err="1"/>
              <a:t>allProfs</a:t>
            </a:r>
            <a:r>
              <a:rPr lang="en-US" dirty="0"/>
              <a:t>) 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eachOne</a:t>
            </a:r>
            <a:r>
              <a:rPr lang="en-US" dirty="0"/>
              <a:t>); 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FFF6E2-BA37-4A47-BA7F-1D6CE6AE3C38}"/>
              </a:ext>
            </a:extLst>
          </p:cNvPr>
          <p:cNvSpPr/>
          <p:nvPr/>
        </p:nvSpPr>
        <p:spPr>
          <a:xfrm>
            <a:off x="2951825" y="5454485"/>
            <a:ext cx="6288349" cy="35510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sorting is done automatically, we just have to invoke 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82302C-9267-4C4F-93A3-1DCC87F9F34B}"/>
              </a:ext>
            </a:extLst>
          </p:cNvPr>
          <p:cNvSpPr/>
          <p:nvPr/>
        </p:nvSpPr>
        <p:spPr>
          <a:xfrm>
            <a:off x="2858610" y="4680330"/>
            <a:ext cx="2716567" cy="355107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A8B-7944-4A6C-9195-72C99185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Collections.reverse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C598-2336-44FE-9E16-C41868D8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This method simply reverses the current order of any collection</a:t>
            </a:r>
          </a:p>
          <a:p>
            <a:pPr lvl="1"/>
            <a:r>
              <a:rPr lang="en-US" dirty="0"/>
              <a:t>Since </a:t>
            </a:r>
            <a:r>
              <a:rPr lang="en-US" dirty="0" err="1"/>
              <a:t>Collections.sort</a:t>
            </a:r>
            <a:r>
              <a:rPr lang="en-US" dirty="0"/>
              <a:t>() sorts everything in ascending order</a:t>
            </a:r>
          </a:p>
          <a:p>
            <a:pPr lvl="2"/>
            <a:r>
              <a:rPr lang="en-US" dirty="0"/>
              <a:t>Sort any collection first, then use the </a:t>
            </a:r>
            <a:r>
              <a:rPr lang="en-US" dirty="0" err="1"/>
              <a:t>Collections.reverse</a:t>
            </a:r>
            <a:r>
              <a:rPr lang="en-US" dirty="0"/>
              <a:t>() method to sort any collection in descending order!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BAA54-F677-41BF-B70D-11EEBB8E3897}"/>
              </a:ext>
            </a:extLst>
          </p:cNvPr>
          <p:cNvSpPr txBox="1"/>
          <p:nvPr/>
        </p:nvSpPr>
        <p:spPr>
          <a:xfrm>
            <a:off x="2887133" y="3563937"/>
            <a:ext cx="6417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Collections.reverse</a:t>
            </a:r>
            <a:r>
              <a:rPr lang="en-US" dirty="0"/>
              <a:t>() example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Collections.reverse</a:t>
            </a:r>
            <a:r>
              <a:rPr lang="en-US" dirty="0"/>
              <a:t>() example");</a:t>
            </a:r>
          </a:p>
          <a:p>
            <a:r>
              <a:rPr lang="en-US" dirty="0" err="1"/>
              <a:t>Collections.reverse</a:t>
            </a:r>
            <a:r>
              <a:rPr lang="en-US" dirty="0"/>
              <a:t>(</a:t>
            </a:r>
            <a:r>
              <a:rPr lang="en-US" dirty="0" err="1"/>
              <a:t>allProfs</a:t>
            </a:r>
            <a:r>
              <a:rPr lang="en-US" dirty="0"/>
              <a:t>);</a:t>
            </a:r>
          </a:p>
          <a:p>
            <a:r>
              <a:rPr lang="en-US" dirty="0"/>
              <a:t>for (Professor </a:t>
            </a:r>
            <a:r>
              <a:rPr lang="en-US" dirty="0" err="1"/>
              <a:t>eachOne</a:t>
            </a:r>
            <a:r>
              <a:rPr lang="en-US" dirty="0"/>
              <a:t>: </a:t>
            </a:r>
            <a:r>
              <a:rPr lang="en-US" dirty="0" err="1"/>
              <a:t>allProfs</a:t>
            </a:r>
            <a:r>
              <a:rPr lang="en-US" dirty="0"/>
              <a:t>) 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eachOne</a:t>
            </a:r>
            <a:r>
              <a:rPr lang="en-US" dirty="0"/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287091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8E2F-83E5-4308-8275-EE7ED9B8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.contains()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4A5A-B823-4E9B-8B50-62E6B43F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7576"/>
          </a:xfrm>
        </p:spPr>
        <p:txBody>
          <a:bodyPr/>
          <a:lstStyle/>
          <a:p>
            <a:r>
              <a:rPr lang="en-US" dirty="0"/>
              <a:t>This is a method associated with Java’s lists that allow us to check for the presence or absence of an object within a collection</a:t>
            </a:r>
          </a:p>
          <a:p>
            <a:pPr lvl="1"/>
            <a:r>
              <a:rPr lang="en-US" dirty="0"/>
              <a:t>Uses the .</a:t>
            </a:r>
            <a:r>
              <a:rPr lang="en-US" dirty="0" err="1"/>
              <a:t>hashCode</a:t>
            </a:r>
            <a:r>
              <a:rPr lang="en-US" dirty="0"/>
              <a:t>() and .equals() methods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hashCode</a:t>
            </a:r>
            <a:r>
              <a:rPr lang="en-US" dirty="0"/>
              <a:t>() first for an efficient search</a:t>
            </a:r>
          </a:p>
          <a:p>
            <a:pPr lvl="2"/>
            <a:r>
              <a:rPr lang="en-US" dirty="0"/>
              <a:t>.equals() second to verify matches since it is possible to have unequal objects with the same .</a:t>
            </a:r>
            <a:r>
              <a:rPr lang="en-US" dirty="0" err="1"/>
              <a:t>hashCode</a:t>
            </a:r>
            <a:r>
              <a:rPr lang="en-US" dirty="0"/>
              <a:t>() value</a:t>
            </a:r>
          </a:p>
          <a:p>
            <a:pPr lvl="1"/>
            <a:r>
              <a:rPr lang="en-US" dirty="0"/>
              <a:t>Returns </a:t>
            </a:r>
            <a:r>
              <a:rPr lang="en-US" b="1" i="1" dirty="0"/>
              <a:t>true if there are one or more elements </a:t>
            </a:r>
            <a:r>
              <a:rPr lang="en-US" dirty="0"/>
              <a:t>that match the specified object</a:t>
            </a:r>
          </a:p>
          <a:p>
            <a:pPr lvl="2"/>
            <a:r>
              <a:rPr lang="en-US" dirty="0"/>
              <a:t>Doesn’t provide how many matches are contained in the collection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22E7B8-1094-4CBB-8E0C-F820F70AD555}"/>
              </a:ext>
            </a:extLst>
          </p:cNvPr>
          <p:cNvSpPr/>
          <p:nvPr/>
        </p:nvSpPr>
        <p:spPr>
          <a:xfrm>
            <a:off x="6366933" y="608806"/>
            <a:ext cx="4699000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If you failed to declare the .equals() parameter as an Object datatype, this functionality can return invalid results!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89DCC-5EC6-4A0C-B418-9168BF740B97}"/>
              </a:ext>
            </a:extLst>
          </p:cNvPr>
          <p:cNvSpPr txBox="1"/>
          <p:nvPr/>
        </p:nvSpPr>
        <p:spPr>
          <a:xfrm>
            <a:off x="2374899" y="5283201"/>
            <a:ext cx="74422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("PROFESSOR .contains() CHECKS");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allProfs.contains</a:t>
            </a:r>
            <a:r>
              <a:rPr lang="en-US" dirty="0"/>
              <a:t>(new Professor("Jeff","Hill","B123456")));</a:t>
            </a:r>
          </a:p>
        </p:txBody>
      </p:sp>
    </p:spTree>
    <p:extLst>
      <p:ext uri="{BB962C8B-B14F-4D97-AF65-F5344CB8AC3E}">
        <p14:creationId xmlns:p14="http://schemas.microsoft.com/office/powerpoint/2010/main" val="6419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9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are familiar with 2 special methods (structural)</a:t>
            </a:r>
          </a:p>
          <a:p>
            <a:pPr lvl="1"/>
            <a:r>
              <a:rPr lang="en-US" dirty="0"/>
              <a:t>Class constructor</a:t>
            </a:r>
          </a:p>
          <a:p>
            <a:pPr lvl="1"/>
            <a:r>
              <a:rPr lang="en-US" dirty="0"/>
              <a:t>main</a:t>
            </a:r>
          </a:p>
          <a:p>
            <a:r>
              <a:rPr lang="en-US" dirty="0"/>
              <a:t>There are a handful of other special methods (functional)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toString</a:t>
            </a:r>
            <a:r>
              <a:rPr lang="en-US" dirty="0"/>
              <a:t>() – allows an object to describe itself</a:t>
            </a:r>
          </a:p>
          <a:p>
            <a:pPr lvl="1"/>
            <a:r>
              <a:rPr lang="en-US" dirty="0"/>
              <a:t>.equals() – allows objects to compare to another to establish equality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hashCode</a:t>
            </a:r>
            <a:r>
              <a:rPr lang="en-US" dirty="0"/>
              <a:t>() – similar to .equals()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compareTo</a:t>
            </a:r>
            <a:r>
              <a:rPr lang="en-US" dirty="0"/>
              <a:t>() – allows objects to compare to another to establish relative positioning (greater, less, equal)</a:t>
            </a:r>
          </a:p>
        </p:txBody>
      </p:sp>
    </p:spTree>
    <p:extLst>
      <p:ext uri="{BB962C8B-B14F-4D97-AF65-F5344CB8AC3E}">
        <p14:creationId xmlns:p14="http://schemas.microsoft.com/office/powerpoint/2010/main" val="36628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0968-557A-4FF3-B32C-CF6651AD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6CBD-C88E-4B46-B10C-9D16AB55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8734" cy="4351338"/>
          </a:xfrm>
        </p:spPr>
        <p:txBody>
          <a:bodyPr/>
          <a:lstStyle/>
          <a:p>
            <a:r>
              <a:rPr lang="en-US" dirty="0"/>
              <a:t>This is a built-in method that should be overridden</a:t>
            </a:r>
          </a:p>
          <a:p>
            <a:r>
              <a:rPr lang="en-US" dirty="0"/>
              <a:t>Defines no parameters, accepts no arguments</a:t>
            </a:r>
          </a:p>
          <a:p>
            <a:r>
              <a:rPr lang="en-US" dirty="0"/>
              <a:t>Returns a String type object</a:t>
            </a:r>
          </a:p>
          <a:p>
            <a:r>
              <a:rPr lang="en-US" dirty="0"/>
              <a:t>This takes the place of the .</a:t>
            </a:r>
            <a:r>
              <a:rPr lang="en-US" dirty="0" err="1"/>
              <a:t>describeMe</a:t>
            </a:r>
            <a:r>
              <a:rPr lang="en-US" dirty="0"/>
              <a:t>() method that we used last class</a:t>
            </a:r>
          </a:p>
          <a:p>
            <a:pPr lvl="1"/>
            <a:r>
              <a:rPr lang="en-US" dirty="0"/>
              <a:t>Serves the exact same function, just with a more technical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7A2FE-4A13-4C2D-A8FE-E3D3778DEB5F}"/>
              </a:ext>
            </a:extLst>
          </p:cNvPr>
          <p:cNvSpPr txBox="1"/>
          <p:nvPr/>
        </p:nvSpPr>
        <p:spPr>
          <a:xfrm>
            <a:off x="6366934" y="365125"/>
            <a:ext cx="5520266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package class10;</a:t>
            </a:r>
          </a:p>
          <a:p>
            <a:endParaRPr lang="en-US" sz="1600" dirty="0"/>
          </a:p>
          <a:p>
            <a:r>
              <a:rPr lang="en-US" sz="1600" dirty="0"/>
              <a:t>public class Student {</a:t>
            </a:r>
          </a:p>
          <a:p>
            <a:r>
              <a:rPr lang="en-US" sz="1600" dirty="0"/>
              <a:t>private final String </a:t>
            </a:r>
            <a:r>
              <a:rPr lang="en-US" sz="1600" dirty="0" err="1"/>
              <a:t>fName</a:t>
            </a:r>
            <a:r>
              <a:rPr lang="en-US" sz="1600" dirty="0"/>
              <a:t>;</a:t>
            </a:r>
          </a:p>
          <a:p>
            <a:r>
              <a:rPr lang="en-US" sz="1600" dirty="0"/>
              <a:t>private final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postBaccalaureate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pPr lvl="1"/>
            <a:r>
              <a:rPr lang="en-US" sz="1600" dirty="0"/>
              <a:t>public Student(String </a:t>
            </a:r>
            <a:r>
              <a:rPr lang="en-US" sz="1600" dirty="0" err="1"/>
              <a:t>fName</a:t>
            </a:r>
            <a:r>
              <a:rPr lang="en-US" sz="1600" dirty="0"/>
              <a:t>,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postBaccalaureate</a:t>
            </a:r>
            <a:r>
              <a:rPr lang="en-US" sz="1600" dirty="0"/>
              <a:t>) {</a:t>
            </a:r>
          </a:p>
          <a:p>
            <a:pPr lvl="2"/>
            <a:r>
              <a:rPr lang="en-US" sz="1600" dirty="0" err="1"/>
              <a:t>this.fName</a:t>
            </a:r>
            <a:r>
              <a:rPr lang="en-US" sz="1600" dirty="0"/>
              <a:t> = </a:t>
            </a:r>
            <a:r>
              <a:rPr lang="en-US" sz="1600" dirty="0" err="1"/>
              <a:t>fName</a:t>
            </a:r>
            <a:r>
              <a:rPr lang="en-US" sz="1600" dirty="0"/>
              <a:t>;</a:t>
            </a:r>
          </a:p>
          <a:p>
            <a:pPr lvl="2"/>
            <a:r>
              <a:rPr lang="en-US" sz="1600" dirty="0" err="1"/>
              <a:t>this.postBaccalaureate</a:t>
            </a:r>
            <a:r>
              <a:rPr lang="en-US" sz="1600" dirty="0"/>
              <a:t> = </a:t>
            </a:r>
            <a:r>
              <a:rPr lang="en-US" sz="1600" dirty="0" err="1"/>
              <a:t>postBaccalaureate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} // end </a:t>
            </a:r>
            <a:r>
              <a:rPr lang="en-US" sz="1600" dirty="0" err="1"/>
              <a:t>ctor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public String </a:t>
            </a:r>
            <a:r>
              <a:rPr lang="en-US" sz="1600" dirty="0" err="1"/>
              <a:t>toString</a:t>
            </a:r>
            <a:r>
              <a:rPr lang="en-US" sz="1600" dirty="0"/>
              <a:t>() {</a:t>
            </a:r>
          </a:p>
          <a:p>
            <a:pPr lvl="2"/>
            <a:r>
              <a:rPr lang="en-US" sz="1600" dirty="0"/>
              <a:t>return "Hi, my name is " + </a:t>
            </a:r>
            <a:r>
              <a:rPr lang="en-US" sz="1600" dirty="0" err="1"/>
              <a:t>this.fName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} // end </a:t>
            </a:r>
            <a:r>
              <a:rPr lang="en-US" sz="1600" dirty="0" err="1"/>
              <a:t>toString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public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isPostBaccalaureate</a:t>
            </a:r>
            <a:r>
              <a:rPr lang="en-US" sz="1600" dirty="0"/>
              <a:t>() {</a:t>
            </a:r>
          </a:p>
          <a:p>
            <a:pPr lvl="2"/>
            <a:r>
              <a:rPr lang="en-US" sz="1600" dirty="0"/>
              <a:t>return </a:t>
            </a:r>
            <a:r>
              <a:rPr lang="en-US" sz="1600" dirty="0" err="1"/>
              <a:t>this.postBaccalaureate</a:t>
            </a:r>
            <a:r>
              <a:rPr lang="en-US" sz="1600" dirty="0"/>
              <a:t>;</a:t>
            </a:r>
          </a:p>
          <a:p>
            <a:pPr lvl="1"/>
            <a:r>
              <a:rPr lang="en-US" sz="1600" dirty="0"/>
              <a:t>} // end </a:t>
            </a:r>
            <a:r>
              <a:rPr lang="en-US" sz="1600" dirty="0" err="1"/>
              <a:t>isPostBaccalaureate</a:t>
            </a:r>
            <a:endParaRPr lang="en-US" sz="1600" dirty="0"/>
          </a:p>
          <a:p>
            <a:r>
              <a:rPr lang="en-US" sz="1600" dirty="0"/>
              <a:t>} // end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55FFE-2DB4-4140-97EC-0E3293A4253C}"/>
              </a:ext>
            </a:extLst>
          </p:cNvPr>
          <p:cNvSpPr txBox="1"/>
          <p:nvPr/>
        </p:nvSpPr>
        <p:spPr>
          <a:xfrm>
            <a:off x="7183967" y="5135662"/>
            <a:ext cx="38862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Student </a:t>
            </a:r>
            <a:r>
              <a:rPr lang="en-US" sz="1400" dirty="0" err="1"/>
              <a:t>studentOne</a:t>
            </a:r>
            <a:r>
              <a:rPr lang="en-US" sz="1400" dirty="0"/>
              <a:t> = new Student("Grace", true);</a:t>
            </a:r>
          </a:p>
          <a:p>
            <a:endParaRPr lang="en-US" sz="1400" dirty="0"/>
          </a:p>
          <a:p>
            <a:r>
              <a:rPr lang="en-US" sz="1400" dirty="0"/>
              <a:t>// example instance "action" method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studentOne.toString</a:t>
            </a:r>
            <a:r>
              <a:rPr lang="en-US" sz="1400" dirty="0"/>
              <a:t>());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8CED90-301A-4A03-8359-56DE76F06EE2}"/>
              </a:ext>
            </a:extLst>
          </p:cNvPr>
          <p:cNvSpPr/>
          <p:nvPr/>
        </p:nvSpPr>
        <p:spPr>
          <a:xfrm>
            <a:off x="6015567" y="2963285"/>
            <a:ext cx="5054600" cy="1126066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ABBDD0-88C9-496F-9291-34718001D333}"/>
              </a:ext>
            </a:extLst>
          </p:cNvPr>
          <p:cNvSpPr/>
          <p:nvPr/>
        </p:nvSpPr>
        <p:spPr>
          <a:xfrm>
            <a:off x="8465705" y="5745763"/>
            <a:ext cx="2091459" cy="344006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6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4148-24F0-415D-9E11-5A4B2885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178A-F25F-4A45-91D8-851DF5E4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.equals() method provides us a way to test whether two objects are “equal”</a:t>
            </a:r>
          </a:p>
          <a:p>
            <a:pPr lvl="1"/>
            <a:r>
              <a:rPr lang="en-US" dirty="0"/>
              <a:t>The meaning of equals changes depending upon context…</a:t>
            </a:r>
          </a:p>
          <a:p>
            <a:pPr lvl="2"/>
            <a:r>
              <a:rPr lang="en-US" dirty="0"/>
              <a:t>Compare the number 77 with the equation 44 + 33</a:t>
            </a:r>
          </a:p>
          <a:p>
            <a:pPr lvl="3"/>
            <a:r>
              <a:rPr lang="en-US" dirty="0"/>
              <a:t>Are these 2 things “equal”?</a:t>
            </a:r>
          </a:p>
          <a:p>
            <a:pPr lvl="2"/>
            <a:r>
              <a:rPr lang="en-US" dirty="0"/>
              <a:t>Compare two students both named “Jane Smith”</a:t>
            </a:r>
          </a:p>
          <a:p>
            <a:pPr lvl="3"/>
            <a:r>
              <a:rPr lang="en-US" dirty="0"/>
              <a:t>Are these 2 things “equal”?</a:t>
            </a:r>
          </a:p>
          <a:p>
            <a:r>
              <a:rPr lang="en-US" dirty="0"/>
              <a:t>We need to understand Java’s memory management a bit</a:t>
            </a:r>
          </a:p>
          <a:p>
            <a:pPr lvl="1"/>
            <a:r>
              <a:rPr lang="en-US" dirty="0"/>
              <a:t>Remember from earlier in the course:</a:t>
            </a:r>
          </a:p>
          <a:p>
            <a:pPr lvl="2"/>
            <a:r>
              <a:rPr lang="en-US" dirty="0"/>
              <a:t>Primitive variables exist on the stack</a:t>
            </a:r>
          </a:p>
          <a:p>
            <a:pPr lvl="2"/>
            <a:r>
              <a:rPr lang="en-US" dirty="0"/>
              <a:t>Reference variables exist on the heap</a:t>
            </a:r>
          </a:p>
        </p:txBody>
      </p:sp>
    </p:spTree>
    <p:extLst>
      <p:ext uri="{BB962C8B-B14F-4D97-AF65-F5344CB8AC3E}">
        <p14:creationId xmlns:p14="http://schemas.microsoft.com/office/powerpoint/2010/main" val="14485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1E7B-53E8-4DA2-9728-57AE2A07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E1A6-5115-424D-B943-4E8A0AF61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 = 77;</a:t>
            </a:r>
          </a:p>
          <a:p>
            <a:r>
              <a:rPr lang="en-US" dirty="0"/>
              <a:t>Person </a:t>
            </a:r>
            <a:r>
              <a:rPr lang="en-US" dirty="0" err="1"/>
              <a:t>person</a:t>
            </a:r>
            <a:r>
              <a:rPr lang="en-US" dirty="0"/>
              <a:t> = new Person();</a:t>
            </a:r>
          </a:p>
          <a:p>
            <a:endParaRPr lang="en-US" dirty="0"/>
          </a:p>
          <a:p>
            <a:r>
              <a:rPr lang="en-US" dirty="0"/>
              <a:t>Using the regular equality operator (==) only tests the equality of the values stored in stack memory</a:t>
            </a:r>
          </a:p>
          <a:p>
            <a:pPr lvl="1"/>
            <a:r>
              <a:rPr lang="en-US" dirty="0"/>
              <a:t>The value for a primitive variable (this is perfectly fine)</a:t>
            </a:r>
          </a:p>
          <a:p>
            <a:pPr lvl="1"/>
            <a:r>
              <a:rPr lang="en-US" dirty="0"/>
              <a:t>The memory location for a reference variable (usually not what we want)</a:t>
            </a:r>
          </a:p>
          <a:p>
            <a:pPr lvl="2"/>
            <a:r>
              <a:rPr lang="en-US" dirty="0"/>
              <a:t>This is known as testing for </a:t>
            </a:r>
            <a:r>
              <a:rPr lang="en-US" b="1" i="1" dirty="0"/>
              <a:t>identity </a:t>
            </a:r>
            <a:r>
              <a:rPr lang="en-US" dirty="0"/>
              <a:t>and allows to test whether two objects are identical, meaning the two references point to exactly the same memory location on the heap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AE3A8672-EB7E-41CD-AC8A-C0948BA3A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8138"/>
            <a:ext cx="5219700" cy="27051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F661A-5613-4FEC-A15F-CF0AD33C8485}"/>
              </a:ext>
            </a:extLst>
          </p:cNvPr>
          <p:cNvSpPr txBox="1"/>
          <p:nvPr/>
        </p:nvSpPr>
        <p:spPr>
          <a:xfrm>
            <a:off x="7956614" y="146034"/>
            <a:ext cx="3499555" cy="430887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https://stackoverflow.com/questions/8790809/whats-the-difference-between-primitive-and-reference-types</a:t>
            </a:r>
          </a:p>
        </p:txBody>
      </p:sp>
    </p:spTree>
    <p:extLst>
      <p:ext uri="{BB962C8B-B14F-4D97-AF65-F5344CB8AC3E}">
        <p14:creationId xmlns:p14="http://schemas.microsoft.com/office/powerpoint/2010/main" val="14479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A82E-8870-4E73-8173-FC6C38C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.equals()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798D8-D906-40AD-8CB6-F8849C7BAF70}"/>
              </a:ext>
            </a:extLst>
          </p:cNvPr>
          <p:cNvSpPr txBox="1"/>
          <p:nvPr/>
        </p:nvSpPr>
        <p:spPr>
          <a:xfrm>
            <a:off x="6176817" y="892315"/>
            <a:ext cx="486756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 = 77;</a:t>
            </a:r>
          </a:p>
          <a:p>
            <a:r>
              <a:rPr lang="en-US" dirty="0" err="1"/>
              <a:t>int</a:t>
            </a:r>
            <a:r>
              <a:rPr lang="en-US" dirty="0"/>
              <a:t> b = 77;</a:t>
            </a:r>
          </a:p>
          <a:p>
            <a:r>
              <a:rPr lang="en-US" dirty="0" err="1"/>
              <a:t>int</a:t>
            </a:r>
            <a:r>
              <a:rPr lang="en-US" dirty="0"/>
              <a:t> c = 78;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("PRIMITIVE == CHECKS");</a:t>
            </a:r>
          </a:p>
          <a:p>
            <a:r>
              <a:rPr lang="en-US" dirty="0"/>
              <a:t>if (a == b) { </a:t>
            </a:r>
            <a:r>
              <a:rPr lang="en-US" dirty="0" err="1"/>
              <a:t>System.out.println</a:t>
            </a:r>
            <a:r>
              <a:rPr lang="en-US" dirty="0"/>
              <a:t>("They're equal!"); }</a:t>
            </a:r>
          </a:p>
          <a:p>
            <a:r>
              <a:rPr lang="en-US" dirty="0"/>
              <a:t>if (a == c) { </a:t>
            </a:r>
            <a:r>
              <a:rPr lang="en-US" dirty="0" err="1"/>
              <a:t>System.out.println</a:t>
            </a:r>
            <a:r>
              <a:rPr lang="en-US" dirty="0"/>
              <a:t>("They're equal!");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A1AD-9E5D-4E8A-A13C-4A4DDBC41434}"/>
              </a:ext>
            </a:extLst>
          </p:cNvPr>
          <p:cNvSpPr txBox="1"/>
          <p:nvPr/>
        </p:nvSpPr>
        <p:spPr>
          <a:xfrm>
            <a:off x="1025236" y="3178123"/>
            <a:ext cx="786707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must use new operator to avoid compiler optimizations AKA interning</a:t>
            </a:r>
          </a:p>
          <a:p>
            <a:r>
              <a:rPr lang="en-US" dirty="0"/>
              <a:t>String </a:t>
            </a:r>
            <a:r>
              <a:rPr lang="en-US" dirty="0" err="1"/>
              <a:t>nameOne</a:t>
            </a:r>
            <a:r>
              <a:rPr lang="en-US" dirty="0"/>
              <a:t> = new String("Jane Smith");</a:t>
            </a:r>
          </a:p>
          <a:p>
            <a:r>
              <a:rPr lang="en-US" dirty="0"/>
              <a:t>String </a:t>
            </a:r>
            <a:r>
              <a:rPr lang="en-US" dirty="0" err="1"/>
              <a:t>nameTwo</a:t>
            </a:r>
            <a:r>
              <a:rPr lang="en-US" dirty="0"/>
              <a:t> = new String("Jane Smith");</a:t>
            </a:r>
          </a:p>
          <a:p>
            <a:r>
              <a:rPr lang="en-US" dirty="0"/>
              <a:t>String </a:t>
            </a:r>
            <a:r>
              <a:rPr lang="en-US" dirty="0" err="1"/>
              <a:t>nameThree</a:t>
            </a:r>
            <a:r>
              <a:rPr lang="en-US" dirty="0"/>
              <a:t> = new String("Jeff Hill");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("REFERENCE == CHECKS");</a:t>
            </a:r>
          </a:p>
          <a:p>
            <a:r>
              <a:rPr lang="en-US" dirty="0"/>
              <a:t>if (</a:t>
            </a:r>
            <a:r>
              <a:rPr lang="en-US" dirty="0" err="1"/>
              <a:t>nameOne</a:t>
            </a:r>
            <a:r>
              <a:rPr lang="en-US" dirty="0"/>
              <a:t> == </a:t>
            </a:r>
            <a:r>
              <a:rPr lang="en-US" dirty="0" err="1"/>
              <a:t>nameTwo</a:t>
            </a:r>
            <a:r>
              <a:rPr lang="en-US" dirty="0"/>
              <a:t>) { </a:t>
            </a:r>
            <a:r>
              <a:rPr lang="en-US" dirty="0" err="1"/>
              <a:t>System.out.println</a:t>
            </a:r>
            <a:r>
              <a:rPr lang="en-US" dirty="0"/>
              <a:t>("They're equal!"); }</a:t>
            </a:r>
          </a:p>
          <a:p>
            <a:r>
              <a:rPr lang="en-US" dirty="0"/>
              <a:t>if (</a:t>
            </a:r>
            <a:r>
              <a:rPr lang="en-US" dirty="0" err="1"/>
              <a:t>nameOne</a:t>
            </a:r>
            <a:r>
              <a:rPr lang="en-US" dirty="0"/>
              <a:t> == </a:t>
            </a:r>
            <a:r>
              <a:rPr lang="en-US" dirty="0" err="1"/>
              <a:t>nameThree</a:t>
            </a:r>
            <a:r>
              <a:rPr lang="en-US" dirty="0"/>
              <a:t>) { </a:t>
            </a:r>
            <a:r>
              <a:rPr lang="en-US" dirty="0" err="1"/>
              <a:t>System.out.println</a:t>
            </a:r>
            <a:r>
              <a:rPr lang="en-US" dirty="0"/>
              <a:t>("They're equal!"); }</a:t>
            </a:r>
          </a:p>
          <a:p>
            <a:r>
              <a:rPr lang="en-US" dirty="0" err="1"/>
              <a:t>System.out.println</a:t>
            </a:r>
            <a:r>
              <a:rPr lang="en-US" dirty="0"/>
              <a:t>("REFERENCE .equals() CHECKS");</a:t>
            </a:r>
          </a:p>
          <a:p>
            <a:r>
              <a:rPr lang="en-US" dirty="0"/>
              <a:t>if (</a:t>
            </a:r>
            <a:r>
              <a:rPr lang="en-US" dirty="0" err="1"/>
              <a:t>nameOne.equals</a:t>
            </a:r>
            <a:r>
              <a:rPr lang="en-US" dirty="0"/>
              <a:t>(</a:t>
            </a:r>
            <a:r>
              <a:rPr lang="en-US" dirty="0" err="1"/>
              <a:t>nameTwo</a:t>
            </a:r>
            <a:r>
              <a:rPr lang="en-US" dirty="0"/>
              <a:t>)) { </a:t>
            </a:r>
            <a:r>
              <a:rPr lang="en-US" dirty="0" err="1"/>
              <a:t>System.out.println</a:t>
            </a:r>
            <a:r>
              <a:rPr lang="en-US" dirty="0"/>
              <a:t>("They're equal!"); }</a:t>
            </a:r>
          </a:p>
          <a:p>
            <a:r>
              <a:rPr lang="en-US" dirty="0"/>
              <a:t>if (</a:t>
            </a:r>
            <a:r>
              <a:rPr lang="en-US" dirty="0" err="1"/>
              <a:t>nameOne.equals</a:t>
            </a:r>
            <a:r>
              <a:rPr lang="en-US" dirty="0"/>
              <a:t>(</a:t>
            </a:r>
            <a:r>
              <a:rPr lang="en-US" dirty="0" err="1"/>
              <a:t>nameThree</a:t>
            </a:r>
            <a:r>
              <a:rPr lang="en-US" dirty="0"/>
              <a:t>)) { </a:t>
            </a:r>
            <a:r>
              <a:rPr lang="en-US" dirty="0" err="1"/>
              <a:t>System.out.println</a:t>
            </a:r>
            <a:r>
              <a:rPr lang="en-US" dirty="0"/>
              <a:t>("They're equal!");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E1640E-E62A-4C7C-9F6C-9992B503C768}"/>
              </a:ext>
            </a:extLst>
          </p:cNvPr>
          <p:cNvSpPr/>
          <p:nvPr/>
        </p:nvSpPr>
        <p:spPr>
          <a:xfrm>
            <a:off x="7834746" y="621446"/>
            <a:ext cx="3519054" cy="5260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This works just as we would expect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397F3B-6754-463F-9E3B-1DA3E0AF3C8C}"/>
              </a:ext>
            </a:extLst>
          </p:cNvPr>
          <p:cNvSpPr/>
          <p:nvPr/>
        </p:nvSpPr>
        <p:spPr>
          <a:xfrm>
            <a:off x="7964056" y="2846362"/>
            <a:ext cx="1630217" cy="5260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This does not!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E27FD4-4D57-410A-B339-07E98868F8F5}"/>
              </a:ext>
            </a:extLst>
          </p:cNvPr>
          <p:cNvSpPr/>
          <p:nvPr/>
        </p:nvSpPr>
        <p:spPr>
          <a:xfrm>
            <a:off x="7961744" y="3434758"/>
            <a:ext cx="3082636" cy="23058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All 3 of these reference variables have different memory pointer values, THEY WILL NEVER BE EQUAL!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Must use the .equals() method to test equality!</a:t>
            </a:r>
          </a:p>
        </p:txBody>
      </p:sp>
    </p:spTree>
    <p:extLst>
      <p:ext uri="{BB962C8B-B14F-4D97-AF65-F5344CB8AC3E}">
        <p14:creationId xmlns:p14="http://schemas.microsoft.com/office/powerpoint/2010/main" val="2336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DAB2-C071-4BCA-86E3-3BEC6A98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F14A-D21E-4D3C-8235-31941C3D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contract</a:t>
            </a:r>
          </a:p>
          <a:p>
            <a:pPr lvl="1"/>
            <a:r>
              <a:rPr lang="en-US" dirty="0"/>
              <a:t>Any object must be equal to itself (</a:t>
            </a:r>
            <a:r>
              <a:rPr lang="en-US" b="1" i="1" dirty="0"/>
              <a:t>reflexivity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 = a</a:t>
            </a:r>
          </a:p>
          <a:p>
            <a:pPr lvl="1"/>
            <a:r>
              <a:rPr lang="en-US" dirty="0"/>
              <a:t>If one object is equal to another, then that other object is equal to the first (</a:t>
            </a:r>
            <a:r>
              <a:rPr lang="en-US" b="1" i="1" dirty="0"/>
              <a:t>symmetry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a = b then b = a</a:t>
            </a:r>
          </a:p>
          <a:p>
            <a:pPr lvl="1"/>
            <a:r>
              <a:rPr lang="en-US" dirty="0"/>
              <a:t>If one object is equal to another, and that object is equal to a third, then that third object is equal to the first (</a:t>
            </a:r>
            <a:r>
              <a:rPr lang="en-US" b="1" i="1" dirty="0"/>
              <a:t>transitivity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a = b and b = c then a = 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9F82-F80A-4D3B-8A5A-7F5480E9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8791-4B35-4356-98A3-6C37A57A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3667" cy="15941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must be able to define what it means when two objects are “equal”</a:t>
            </a:r>
          </a:p>
          <a:p>
            <a:pPr lvl="1"/>
            <a:r>
              <a:rPr lang="en-US" dirty="0"/>
              <a:t>For this simple example, we’ll assume same Bear ID makes them “equal”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FBB1E-21DE-4334-8995-73569B33FC31}"/>
              </a:ext>
            </a:extLst>
          </p:cNvPr>
          <p:cNvSpPr txBox="1"/>
          <p:nvPr/>
        </p:nvSpPr>
        <p:spPr>
          <a:xfrm>
            <a:off x="489526" y="3438237"/>
            <a:ext cx="6945747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Professor </a:t>
            </a:r>
            <a:r>
              <a:rPr lang="en-US" sz="1600" dirty="0" err="1"/>
              <a:t>profOne</a:t>
            </a:r>
            <a:r>
              <a:rPr lang="en-US" sz="1600" dirty="0"/>
              <a:t> = new Professor("Jeff","Hill","B123456");</a:t>
            </a:r>
          </a:p>
          <a:p>
            <a:r>
              <a:rPr lang="en-US" sz="1600" dirty="0"/>
              <a:t>Professor </a:t>
            </a:r>
            <a:r>
              <a:rPr lang="en-US" sz="1600" dirty="0" err="1"/>
              <a:t>profTwo</a:t>
            </a:r>
            <a:r>
              <a:rPr lang="en-US" sz="1600" dirty="0"/>
              <a:t> = new Professor(“Geoffrey","Hill","B123456");</a:t>
            </a:r>
          </a:p>
          <a:p>
            <a:r>
              <a:rPr lang="en-US" sz="1600" dirty="0"/>
              <a:t>Professor </a:t>
            </a:r>
            <a:r>
              <a:rPr lang="en-US" sz="1600" dirty="0" err="1"/>
              <a:t>profThree</a:t>
            </a:r>
            <a:r>
              <a:rPr lang="en-US" sz="1600" dirty="0"/>
              <a:t> = new Professor("Jim","Downey","B789012");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profOne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profTwo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profThree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("PROFESSOR == CHECKS");</a:t>
            </a:r>
          </a:p>
          <a:p>
            <a:r>
              <a:rPr lang="en-US" sz="1600" dirty="0"/>
              <a:t>if (</a:t>
            </a:r>
            <a:r>
              <a:rPr lang="en-US" sz="1600" dirty="0" err="1"/>
              <a:t>profOne</a:t>
            </a:r>
            <a:r>
              <a:rPr lang="en-US" sz="1600" dirty="0"/>
              <a:t> == </a:t>
            </a:r>
            <a:r>
              <a:rPr lang="en-US" sz="1600" dirty="0" err="1"/>
              <a:t>profTwo</a:t>
            </a:r>
            <a:r>
              <a:rPr lang="en-US" sz="1600" dirty="0"/>
              <a:t>) {</a:t>
            </a:r>
            <a:r>
              <a:rPr lang="en-US" sz="1600" dirty="0" err="1"/>
              <a:t>System.out.println</a:t>
            </a:r>
            <a:r>
              <a:rPr lang="en-US" sz="1600" dirty="0"/>
              <a:t>("They're equal!"); }</a:t>
            </a:r>
          </a:p>
          <a:p>
            <a:r>
              <a:rPr lang="en-US" sz="1600" dirty="0"/>
              <a:t>if (</a:t>
            </a:r>
            <a:r>
              <a:rPr lang="en-US" sz="1600" dirty="0" err="1"/>
              <a:t>profOne</a:t>
            </a:r>
            <a:r>
              <a:rPr lang="en-US" sz="1600" dirty="0"/>
              <a:t> == </a:t>
            </a:r>
            <a:r>
              <a:rPr lang="en-US" sz="1600" dirty="0" err="1"/>
              <a:t>profThree</a:t>
            </a:r>
            <a:r>
              <a:rPr lang="en-US" sz="1600" dirty="0"/>
              <a:t>) {</a:t>
            </a:r>
            <a:r>
              <a:rPr lang="en-US" sz="1600" dirty="0" err="1"/>
              <a:t>System.out.println</a:t>
            </a:r>
            <a:r>
              <a:rPr lang="en-US" sz="1600" dirty="0"/>
              <a:t>("They're equal!"); }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("PROFESSOR .equals() CHECKS");</a:t>
            </a:r>
          </a:p>
          <a:p>
            <a:r>
              <a:rPr lang="en-US" sz="1600" dirty="0"/>
              <a:t>if (</a:t>
            </a:r>
            <a:r>
              <a:rPr lang="en-US" sz="1600" dirty="0" err="1"/>
              <a:t>profOne.equals</a:t>
            </a:r>
            <a:r>
              <a:rPr lang="en-US" sz="1600" dirty="0"/>
              <a:t>(</a:t>
            </a:r>
            <a:r>
              <a:rPr lang="en-US" sz="1600" dirty="0" err="1"/>
              <a:t>profTwo</a:t>
            </a:r>
            <a:r>
              <a:rPr lang="en-US" sz="1600" dirty="0"/>
              <a:t>)) {</a:t>
            </a:r>
            <a:r>
              <a:rPr lang="en-US" sz="1600" dirty="0" err="1"/>
              <a:t>System.out.println</a:t>
            </a:r>
            <a:r>
              <a:rPr lang="en-US" sz="1600" dirty="0"/>
              <a:t>("One and two are equal!"); }</a:t>
            </a:r>
          </a:p>
          <a:p>
            <a:r>
              <a:rPr lang="en-US" sz="1600" dirty="0"/>
              <a:t>if (</a:t>
            </a:r>
            <a:r>
              <a:rPr lang="en-US" sz="1600" dirty="0" err="1"/>
              <a:t>profOne.equals</a:t>
            </a:r>
            <a:r>
              <a:rPr lang="en-US" sz="1600" dirty="0"/>
              <a:t>(</a:t>
            </a:r>
            <a:r>
              <a:rPr lang="en-US" sz="1600" dirty="0" err="1"/>
              <a:t>profThree</a:t>
            </a:r>
            <a:r>
              <a:rPr lang="en-US" sz="1600" dirty="0"/>
              <a:t>)) {</a:t>
            </a:r>
            <a:r>
              <a:rPr lang="en-US" sz="1600" dirty="0" err="1"/>
              <a:t>System.out.println</a:t>
            </a:r>
            <a:r>
              <a:rPr lang="en-US" sz="1600" dirty="0"/>
              <a:t>("One and three are equal!");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8A43A-E2C3-4065-B0B7-DA8BA022AFAD}"/>
              </a:ext>
            </a:extLst>
          </p:cNvPr>
          <p:cNvSpPr txBox="1"/>
          <p:nvPr/>
        </p:nvSpPr>
        <p:spPr>
          <a:xfrm>
            <a:off x="5621867" y="365125"/>
            <a:ext cx="573193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inc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inc</a:t>
            </a:r>
            <a:r>
              <a:rPr lang="en-US" dirty="0"/>
              <a:t> </a:t>
            </a:r>
            <a:r>
              <a:rPr lang="en-US" dirty="0" err="1"/>
              <a:t>instanceof</a:t>
            </a:r>
            <a:r>
              <a:rPr lang="en-US" dirty="0"/>
              <a:t> Professor) {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this.bearID.equals</a:t>
            </a:r>
            <a:r>
              <a:rPr lang="en-US" dirty="0"/>
              <a:t>(((Professor)</a:t>
            </a:r>
            <a:r>
              <a:rPr lang="en-US" dirty="0" err="1"/>
              <a:t>inc</a:t>
            </a:r>
            <a:r>
              <a:rPr lang="en-US" dirty="0"/>
              <a:t>).</a:t>
            </a:r>
            <a:r>
              <a:rPr lang="en-US" dirty="0" err="1"/>
              <a:t>bearID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} else {</a:t>
            </a:r>
          </a:p>
          <a:p>
            <a:pPr lvl="2"/>
            <a:r>
              <a:rPr lang="en-US" dirty="0"/>
              <a:t>return false;</a:t>
            </a:r>
          </a:p>
          <a:p>
            <a:pPr lvl="1"/>
            <a:r>
              <a:rPr lang="en-US" dirty="0"/>
              <a:t>} // end else</a:t>
            </a:r>
          </a:p>
          <a:p>
            <a:r>
              <a:rPr lang="en-US" dirty="0"/>
              <a:t>} // end equals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C9B621-5D55-4CB0-A8F5-7B4A37F73BE9}"/>
              </a:ext>
            </a:extLst>
          </p:cNvPr>
          <p:cNvSpPr/>
          <p:nvPr/>
        </p:nvSpPr>
        <p:spPr>
          <a:xfrm>
            <a:off x="7131241" y="953656"/>
            <a:ext cx="4391891" cy="332896"/>
          </a:xfrm>
          <a:prstGeom prst="ellipse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08FD97-1980-456D-9C93-DBC0F5D02A97}"/>
              </a:ext>
            </a:extLst>
          </p:cNvPr>
          <p:cNvSpPr/>
          <p:nvPr/>
        </p:nvSpPr>
        <p:spPr>
          <a:xfrm>
            <a:off x="7749309" y="2622694"/>
            <a:ext cx="3604491" cy="12956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All built-in data types have their own .equals() method defined, we’ll leverage this behavior to define the Professor .equals()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652542-CA7B-4E86-96BD-7535F7249525}"/>
              </a:ext>
            </a:extLst>
          </p:cNvPr>
          <p:cNvSpPr/>
          <p:nvPr/>
        </p:nvSpPr>
        <p:spPr>
          <a:xfrm>
            <a:off x="7749309" y="4078960"/>
            <a:ext cx="3604491" cy="24678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We must do this explicit type cast because we must use Object as the data type in the .equals() method signature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But for this example the actual type is Professor, so we must tell Java that fact</a:t>
            </a:r>
          </a:p>
        </p:txBody>
      </p:sp>
    </p:spTree>
    <p:extLst>
      <p:ext uri="{BB962C8B-B14F-4D97-AF65-F5344CB8AC3E}">
        <p14:creationId xmlns:p14="http://schemas.microsoft.com/office/powerpoint/2010/main" val="260216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B23C-785C-470F-9342-A65449A1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EA54-4B19-4E93-8125-8973E7F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implementation of a </a:t>
            </a:r>
            <a:r>
              <a:rPr lang="en-US" dirty="0" err="1"/>
              <a:t>hashcode</a:t>
            </a:r>
            <a:r>
              <a:rPr lang="en-US" dirty="0"/>
              <a:t> is largely for technical reasons</a:t>
            </a:r>
          </a:p>
          <a:p>
            <a:pPr lvl="1"/>
            <a:r>
              <a:rPr lang="en-US" dirty="0"/>
              <a:t>Used as a more efficient method of identifying equality</a:t>
            </a:r>
          </a:p>
          <a:p>
            <a:pPr lvl="2"/>
            <a:r>
              <a:rPr lang="en-US" dirty="0"/>
              <a:t>Comparing a series of objects takes time</a:t>
            </a:r>
          </a:p>
          <a:p>
            <a:pPr lvl="2"/>
            <a:r>
              <a:rPr lang="en-US" dirty="0"/>
              <a:t>Comparing a series of primitive integer values is relatively quick</a:t>
            </a:r>
          </a:p>
          <a:p>
            <a:pPr lvl="1"/>
            <a:r>
              <a:rPr lang="en-US" dirty="0"/>
              <a:t>Key concept: equal objects should have the same </a:t>
            </a:r>
            <a:r>
              <a:rPr lang="en-US" dirty="0" err="1"/>
              <a:t>hashcode</a:t>
            </a:r>
            <a:endParaRPr lang="en-US" dirty="0"/>
          </a:p>
          <a:p>
            <a:pPr lvl="2"/>
            <a:r>
              <a:rPr lang="en-US" dirty="0"/>
              <a:t>Since we created our own .equals() method, we must also create our own .</a:t>
            </a:r>
            <a:r>
              <a:rPr lang="en-US" dirty="0" err="1"/>
              <a:t>hashCode</a:t>
            </a:r>
            <a:r>
              <a:rPr lang="en-US" dirty="0"/>
              <a:t>() method to enforce this key concept!</a:t>
            </a:r>
          </a:p>
          <a:p>
            <a:r>
              <a:rPr lang="en-US" dirty="0"/>
              <a:t>General contract</a:t>
            </a:r>
          </a:p>
          <a:p>
            <a:pPr lvl="1"/>
            <a:r>
              <a:rPr lang="en-US" dirty="0"/>
              <a:t>Will generate a consistent integer value assuming no change in .equals() related data</a:t>
            </a:r>
          </a:p>
          <a:p>
            <a:pPr lvl="1"/>
            <a:r>
              <a:rPr lang="en-US" dirty="0"/>
              <a:t>If 2 objects are equal according to .equals() then invoking .</a:t>
            </a:r>
            <a:r>
              <a:rPr lang="en-US" dirty="0" err="1"/>
              <a:t>hashCode</a:t>
            </a:r>
            <a:r>
              <a:rPr lang="en-US" dirty="0"/>
              <a:t>() on each of the two objects must produce the same integer result</a:t>
            </a:r>
          </a:p>
          <a:p>
            <a:pPr lvl="1"/>
            <a:r>
              <a:rPr lang="en-US" dirty="0"/>
              <a:t>It is possible for 2 objects that are NOT equal according to .equals() to produce identical .</a:t>
            </a:r>
            <a:r>
              <a:rPr lang="en-US" dirty="0" err="1"/>
              <a:t>hashCode</a:t>
            </a:r>
            <a:r>
              <a:rPr lang="en-US" dirty="0"/>
              <a:t>() values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hashCode</a:t>
            </a:r>
            <a:r>
              <a:rPr lang="en-US" dirty="0"/>
              <a:t>() is used as a shortcut to identify potentially identical objects</a:t>
            </a:r>
          </a:p>
          <a:p>
            <a:pPr lvl="2"/>
            <a:r>
              <a:rPr lang="en-US" dirty="0"/>
              <a:t>.equals() is used to validate equality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2229</Words>
  <Application>Microsoft Office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Class construction: Special class methods &amp; 2D data structures</vt:lpstr>
      <vt:lpstr>Special methods</vt:lpstr>
      <vt:lpstr>.toString()</vt:lpstr>
      <vt:lpstr>.equals()</vt:lpstr>
      <vt:lpstr>.equals()</vt:lpstr>
      <vt:lpstr>.equals()</vt:lpstr>
      <vt:lpstr>.equals()</vt:lpstr>
      <vt:lpstr>.equals()</vt:lpstr>
      <vt:lpstr>.hashcode()</vt:lpstr>
      <vt:lpstr>.hashCode()</vt:lpstr>
      <vt:lpstr>Multi-Dimensional data structures</vt:lpstr>
      <vt:lpstr>Multi-Dimensional data structures</vt:lpstr>
      <vt:lpstr>.compareTo()</vt:lpstr>
      <vt:lpstr>.compareTo()</vt:lpstr>
      <vt:lpstr>Collections.sort()</vt:lpstr>
      <vt:lpstr>Collections.reverse()</vt:lpstr>
      <vt:lpstr>.contains()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construction: Special class methods &amp; 2D data structures</dc:title>
  <dc:creator>Geoffrey (Jeff) Hill</dc:creator>
  <cp:lastModifiedBy>Geoffrey Hill</cp:lastModifiedBy>
  <cp:revision>26</cp:revision>
  <dcterms:created xsi:type="dcterms:W3CDTF">2018-03-16T14:38:25Z</dcterms:created>
  <dcterms:modified xsi:type="dcterms:W3CDTF">2018-03-24T16:12:14Z</dcterms:modified>
</cp:coreProperties>
</file>