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2" r:id="rId5"/>
    <p:sldId id="273" r:id="rId6"/>
    <p:sldId id="259" r:id="rId7"/>
    <p:sldId id="278" r:id="rId8"/>
    <p:sldId id="261" r:id="rId9"/>
    <p:sldId id="262" r:id="rId10"/>
    <p:sldId id="263" r:id="rId11"/>
    <p:sldId id="264" r:id="rId12"/>
    <p:sldId id="279" r:id="rId13"/>
    <p:sldId id="266" r:id="rId14"/>
    <p:sldId id="268"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6" d="100"/>
          <a:sy n="66" d="100"/>
        </p:scale>
        <p:origin x="668" y="4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8/14/2023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8/14/2023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122363"/>
            <a:ext cx="9144000" cy="2387600"/>
          </a:xfrm>
        </p:spPr>
        <p:txBody>
          <a:bodyPr/>
          <a:lstStyle/>
          <a:p>
            <a:r>
              <a:rPr lang="en-IN" dirty="0"/>
              <a:t>Telecom Churn Case Study</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Mustafa</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itle 4">
            <a:extLst>
              <a:ext uri="{FF2B5EF4-FFF2-40B4-BE49-F238E27FC236}">
                <a16:creationId xmlns:a16="http://schemas.microsoft.com/office/drawing/2014/main" id="{DB47CBC4-1A77-8975-6AC5-5FADC8452F1F}"/>
              </a:ext>
            </a:extLst>
          </p:cNvPr>
          <p:cNvSpPr>
            <a:spLocks noGrp="1"/>
          </p:cNvSpPr>
          <p:nvPr>
            <p:ph type="title"/>
          </p:nvPr>
        </p:nvSpPr>
        <p:spPr>
          <a:xfrm>
            <a:off x="576072" y="704088"/>
            <a:ext cx="5333840" cy="499070"/>
          </a:xfrm>
        </p:spPr>
        <p:txBody>
          <a:bodyPr/>
          <a:lstStyle/>
          <a:p>
            <a:r>
              <a:rPr lang="en-IN" dirty="0"/>
              <a:t>Model Selection </a:t>
            </a:r>
          </a:p>
        </p:txBody>
      </p:sp>
      <p:sp>
        <p:nvSpPr>
          <p:cNvPr id="8" name="Content Placeholder 7">
            <a:extLst>
              <a:ext uri="{FF2B5EF4-FFF2-40B4-BE49-F238E27FC236}">
                <a16:creationId xmlns:a16="http://schemas.microsoft.com/office/drawing/2014/main" id="{259F15C5-EA6E-5B46-6D2F-F0DCE7CB295E}"/>
              </a:ext>
            </a:extLst>
          </p:cNvPr>
          <p:cNvSpPr>
            <a:spLocks noGrp="1"/>
          </p:cNvSpPr>
          <p:nvPr>
            <p:ph idx="1"/>
          </p:nvPr>
        </p:nvSpPr>
        <p:spPr>
          <a:xfrm>
            <a:off x="345066" y="1690196"/>
            <a:ext cx="9597831" cy="581366"/>
          </a:xfrm>
        </p:spPr>
        <p:txBody>
          <a:bodyPr>
            <a:normAutofit fontScale="77500" lnSpcReduction="20000"/>
          </a:bodyPr>
          <a:lstStyle/>
          <a:p>
            <a:r>
              <a:rPr lang="en-IN" dirty="0"/>
              <a:t>T</a:t>
            </a:r>
            <a:r>
              <a:rPr lang="en-US" dirty="0"/>
              <a:t>he best model out of all is Logistic regression model which gives recall of 81% and ROC value of 0.89</a:t>
            </a:r>
            <a:endParaRPr lang="en-IN" dirty="0"/>
          </a:p>
        </p:txBody>
      </p:sp>
      <p:sp>
        <p:nvSpPr>
          <p:cNvPr id="11" name="TextBox 10">
            <a:extLst>
              <a:ext uri="{FF2B5EF4-FFF2-40B4-BE49-F238E27FC236}">
                <a16:creationId xmlns:a16="http://schemas.microsoft.com/office/drawing/2014/main" id="{E365B9ED-E0D6-EDDC-4051-CC3A0A94F9E6}"/>
              </a:ext>
            </a:extLst>
          </p:cNvPr>
          <p:cNvSpPr txBox="1"/>
          <p:nvPr/>
        </p:nvSpPr>
        <p:spPr>
          <a:xfrm>
            <a:off x="237584" y="3600331"/>
            <a:ext cx="7757962" cy="2308324"/>
          </a:xfrm>
          <a:prstGeom prst="rect">
            <a:avLst/>
          </a:prstGeom>
          <a:noFill/>
        </p:spPr>
        <p:txBody>
          <a:bodyPr wrap="square">
            <a:spAutoFit/>
          </a:bodyPr>
          <a:lstStyle/>
          <a:p>
            <a:pPr marL="285750" indent="-285750">
              <a:buFont typeface="Arial" panose="020B0604020202020204" pitchFamily="34" charset="0"/>
              <a:buChar char="•"/>
            </a:pPr>
            <a:r>
              <a:rPr lang="en-US" dirty="0"/>
              <a:t>Accuracy, Sensitivity and Specificity are in similar range for Train and Test data </a:t>
            </a:r>
          </a:p>
          <a:p>
            <a:pPr marL="285750" indent="-285750">
              <a:buFont typeface="Arial" panose="020B0604020202020204" pitchFamily="34" charset="0"/>
              <a:buChar char="•"/>
            </a:pPr>
            <a:r>
              <a:rPr lang="en-US" dirty="0"/>
              <a:t>Std Outgoing Calls and Revenue Per Customer are strong indicators of Churn. </a:t>
            </a:r>
          </a:p>
          <a:p>
            <a:pPr marL="285750" indent="-285750">
              <a:buFont typeface="Arial" panose="020B0604020202020204" pitchFamily="34" charset="0"/>
              <a:buChar char="•"/>
            </a:pPr>
            <a:r>
              <a:rPr lang="en-US" dirty="0"/>
              <a:t>Local Incoming and Outgoing Calls for 8th Month and avg revenue in 8th Month are the most important columns to predict churn. </a:t>
            </a:r>
          </a:p>
          <a:p>
            <a:pPr marL="285750" indent="-285750">
              <a:buFont typeface="Arial" panose="020B0604020202020204" pitchFamily="34" charset="0"/>
              <a:buChar char="•"/>
            </a:pPr>
            <a:r>
              <a:rPr lang="en-US" dirty="0"/>
              <a:t>Customers with tenure less than 4 </a:t>
            </a:r>
            <a:r>
              <a:rPr lang="en-US" dirty="0" err="1"/>
              <a:t>yrs</a:t>
            </a:r>
            <a:r>
              <a:rPr lang="en-US" dirty="0"/>
              <a:t> are more likely to churn. Max Recharge Amount is a strong feature to predict churn. </a:t>
            </a:r>
          </a:p>
          <a:p>
            <a:pPr marL="285750" indent="-285750">
              <a:buFont typeface="Arial" panose="020B0604020202020204" pitchFamily="34" charset="0"/>
              <a:buChar char="•"/>
            </a:pPr>
            <a:r>
              <a:rPr lang="en-US" dirty="0"/>
              <a:t>Logistic Regression produced the best prediction results after tackling Class Imbalance</a:t>
            </a:r>
            <a:endParaRPr lang="en-IN" dirty="0"/>
          </a:p>
        </p:txBody>
      </p:sp>
      <p:sp>
        <p:nvSpPr>
          <p:cNvPr id="15" name="Title 4">
            <a:extLst>
              <a:ext uri="{FF2B5EF4-FFF2-40B4-BE49-F238E27FC236}">
                <a16:creationId xmlns:a16="http://schemas.microsoft.com/office/drawing/2014/main" id="{3B6A2377-C0BB-7880-2437-5044CD1565F1}"/>
              </a:ext>
            </a:extLst>
          </p:cNvPr>
          <p:cNvSpPr txBox="1">
            <a:spLocks/>
          </p:cNvSpPr>
          <p:nvPr/>
        </p:nvSpPr>
        <p:spPr>
          <a:xfrm>
            <a:off x="430089" y="2758600"/>
            <a:ext cx="5333840" cy="4990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IN" dirty="0"/>
              <a:t>Inference</a:t>
            </a:r>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13" name="Title 12">
            <a:extLst>
              <a:ext uri="{FF2B5EF4-FFF2-40B4-BE49-F238E27FC236}">
                <a16:creationId xmlns:a16="http://schemas.microsoft.com/office/drawing/2014/main" id="{87551FDA-ADDB-D495-F67F-E02C9C3D4D9F}"/>
              </a:ext>
            </a:extLst>
          </p:cNvPr>
          <p:cNvSpPr>
            <a:spLocks noGrp="1"/>
          </p:cNvSpPr>
          <p:nvPr>
            <p:ph type="title"/>
          </p:nvPr>
        </p:nvSpPr>
        <p:spPr/>
        <p:txBody>
          <a:bodyPr/>
          <a:lstStyle/>
          <a:p>
            <a:r>
              <a:rPr lang="en-IN" dirty="0"/>
              <a:t>Conclusion</a:t>
            </a:r>
          </a:p>
        </p:txBody>
      </p:sp>
      <p:sp>
        <p:nvSpPr>
          <p:cNvPr id="19" name="TextBox 18">
            <a:extLst>
              <a:ext uri="{FF2B5EF4-FFF2-40B4-BE49-F238E27FC236}">
                <a16:creationId xmlns:a16="http://schemas.microsoft.com/office/drawing/2014/main" id="{576A01A4-9241-1D1C-17A7-812883C5C177}"/>
              </a:ext>
            </a:extLst>
          </p:cNvPr>
          <p:cNvSpPr txBox="1"/>
          <p:nvPr/>
        </p:nvSpPr>
        <p:spPr>
          <a:xfrm>
            <a:off x="365760" y="1861746"/>
            <a:ext cx="8787865" cy="3139321"/>
          </a:xfrm>
          <a:prstGeom prst="rect">
            <a:avLst/>
          </a:prstGeom>
          <a:noFill/>
        </p:spPr>
        <p:txBody>
          <a:bodyPr wrap="square">
            <a:spAutoFit/>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Std Outgoing Calls and Revenue Per Customer are strong indicators of Churn.</a:t>
            </a:r>
          </a:p>
          <a:p>
            <a:pPr algn="l"/>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Local Incoming and Outgoing Calls for 8th Month and avg revenue in 8th Month are the most important columns to predict churn.</a:t>
            </a:r>
          </a:p>
          <a:p>
            <a:pPr algn="l"/>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Customers with tenure less than 4 </a:t>
            </a:r>
            <a:r>
              <a:rPr lang="en-US" b="0" i="0" dirty="0" err="1">
                <a:solidFill>
                  <a:srgbClr val="212121"/>
                </a:solidFill>
                <a:effectLst/>
                <a:latin typeface="Roboto" panose="02000000000000000000" pitchFamily="2" charset="0"/>
              </a:rPr>
              <a:t>yrs</a:t>
            </a:r>
            <a:r>
              <a:rPr lang="en-US" b="0" i="0" dirty="0">
                <a:solidFill>
                  <a:srgbClr val="212121"/>
                </a:solidFill>
                <a:effectLst/>
                <a:latin typeface="Roboto" panose="02000000000000000000" pitchFamily="2" charset="0"/>
              </a:rPr>
              <a:t> are more likely to churn.</a:t>
            </a:r>
          </a:p>
          <a:p>
            <a:pPr algn="l"/>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Max Recharge Amount is a strong feature to predict churn.</a:t>
            </a:r>
          </a:p>
          <a:p>
            <a:pPr algn="l"/>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Logistic Regression produced the best prediction results after tackling Class Imbalance.</a:t>
            </a:r>
          </a:p>
        </p:txBody>
      </p:sp>
    </p:spTree>
    <p:extLst>
      <p:ext uri="{BB962C8B-B14F-4D97-AF65-F5344CB8AC3E}">
        <p14:creationId xmlns:p14="http://schemas.microsoft.com/office/powerpoint/2010/main"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883670-4DC5-0C52-F474-849941560712}"/>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10" name="Title 1">
            <a:extLst>
              <a:ext uri="{FF2B5EF4-FFF2-40B4-BE49-F238E27FC236}">
                <a16:creationId xmlns:a16="http://schemas.microsoft.com/office/drawing/2014/main" id="{8DAAFF46-953F-BD62-D7D1-807B0345EA09}"/>
              </a:ext>
            </a:extLst>
          </p:cNvPr>
          <p:cNvSpPr txBox="1">
            <a:spLocks/>
          </p:cNvSpPr>
          <p:nvPr/>
        </p:nvSpPr>
        <p:spPr>
          <a:xfrm>
            <a:off x="4305701" y="2527651"/>
            <a:ext cx="9144000" cy="238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IN" dirty="0"/>
              <a:t>THANK YOU</a:t>
            </a:r>
            <a:endParaRPr lang="en-US" dirty="0"/>
          </a:p>
        </p:txBody>
      </p:sp>
    </p:spTree>
    <p:extLst>
      <p:ext uri="{BB962C8B-B14F-4D97-AF65-F5344CB8AC3E}">
        <p14:creationId xmlns:p14="http://schemas.microsoft.com/office/powerpoint/2010/main" val="55816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17046258"/>
              </p:ext>
            </p:extLst>
          </p:nvPr>
        </p:nvGraphicFramePr>
        <p:xfrm>
          <a:off x="7791450" y="1169988"/>
          <a:ext cx="4132263" cy="4390489"/>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Problem Statement </a:t>
                      </a: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0582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Analysing Approach </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Data Understanding and Cleaning </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Data Preparation and Model building</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5519928" cy="4070730"/>
          </a:xfrm>
        </p:spPr>
        <p:txBody>
          <a:bodyPr>
            <a:normAutofit fontScale="85000" lnSpcReduction="10000"/>
          </a:bodyPr>
          <a:lstStyle/>
          <a:p>
            <a:r>
              <a:rPr lang="en-US" dirty="0"/>
              <a:t>Customers in the telecom sector have access to a variety of service providers and can actively switch from one operator to another. The telecoms business has an average annual churn rate of 15 to 25 percent in this fiercely competitive market. Customer retention has now surpassed customer acquisition in importance due to the fact that it is 5–10 times more expensive to gain new customers than to keep existing ones. Retaining highly profitable consumers is the top business objective for many established operator. Analysis needs to be done to predict models to find customers who are likely to leave Analysis needs to be done for Prepaid and Postpaid model. The Churn is more critical for Prepaid Customers in India and Southeast Asian Market. There are 2 types of churn Revenue based churn and Usage based churn. We need to do analysis on the usage based definition to define churn. The business objective is to predict the churn in the last (i.e. the ninth) month using the data (features) from the first three months. There are 3 phases of customer Good, Action and Churn. Churn is defined during the last phase as mentioned and data is discarded corresponding to the tag churned</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706879" y="855044"/>
            <a:ext cx="9663765" cy="656123"/>
          </a:xfrm>
        </p:spPr>
        <p:txBody>
          <a:bodyPr/>
          <a:lstStyle/>
          <a:p>
            <a:r>
              <a:rPr lang="en-IN" b="1" dirty="0">
                <a:solidFill>
                  <a:schemeClr val="accent6">
                    <a:lumMod val="25000"/>
                  </a:schemeClr>
                </a:solidFill>
              </a:rPr>
              <a:t>Analyses Approach </a:t>
            </a:r>
            <a:endParaRPr lang="en-US" b="1" dirty="0">
              <a:solidFill>
                <a:schemeClr val="accent6">
                  <a:lumMod val="25000"/>
                </a:schemeClr>
              </a:solidFill>
            </a:endParaRPr>
          </a:p>
        </p:txBody>
      </p:sp>
      <p:sp>
        <p:nvSpPr>
          <p:cNvPr id="4" name="TextBox 3">
            <a:extLst>
              <a:ext uri="{FF2B5EF4-FFF2-40B4-BE49-F238E27FC236}">
                <a16:creationId xmlns:a16="http://schemas.microsoft.com/office/drawing/2014/main" id="{2F75B726-699A-3016-CAEB-26FAE6172D99}"/>
              </a:ext>
            </a:extLst>
          </p:cNvPr>
          <p:cNvSpPr txBox="1"/>
          <p:nvPr/>
        </p:nvSpPr>
        <p:spPr>
          <a:xfrm>
            <a:off x="3368842" y="2049983"/>
            <a:ext cx="11781322" cy="4247317"/>
          </a:xfrm>
          <a:prstGeom prst="rect">
            <a:avLst/>
          </a:prstGeom>
          <a:noFill/>
        </p:spPr>
        <p:txBody>
          <a:bodyPr wrap="square">
            <a:spAutoFit/>
          </a:bodyPr>
          <a:lstStyle/>
          <a:p>
            <a:r>
              <a:rPr lang="en-IN" b="1" dirty="0">
                <a:solidFill>
                  <a:schemeClr val="accent6">
                    <a:lumMod val="25000"/>
                  </a:schemeClr>
                </a:solidFill>
              </a:rPr>
              <a:t>1.Reading and understanding the data </a:t>
            </a:r>
          </a:p>
          <a:p>
            <a:r>
              <a:rPr lang="en-IN" b="1" dirty="0">
                <a:solidFill>
                  <a:schemeClr val="accent6">
                    <a:lumMod val="25000"/>
                  </a:schemeClr>
                </a:solidFill>
              </a:rPr>
              <a:t>2.Data Cleaning </a:t>
            </a:r>
          </a:p>
          <a:p>
            <a:r>
              <a:rPr lang="en-IN" b="1" dirty="0">
                <a:solidFill>
                  <a:schemeClr val="accent6">
                    <a:lumMod val="25000"/>
                  </a:schemeClr>
                </a:solidFill>
              </a:rPr>
              <a:t>3.Filtering the High Value Customer</a:t>
            </a:r>
          </a:p>
          <a:p>
            <a:r>
              <a:rPr lang="en-IN" b="1" dirty="0">
                <a:solidFill>
                  <a:schemeClr val="accent6">
                    <a:lumMod val="25000"/>
                  </a:schemeClr>
                </a:solidFill>
              </a:rPr>
              <a:t>4. Defining Target Variable </a:t>
            </a:r>
          </a:p>
          <a:p>
            <a:r>
              <a:rPr lang="en-IN" b="1" dirty="0">
                <a:solidFill>
                  <a:schemeClr val="accent6">
                    <a:lumMod val="25000"/>
                  </a:schemeClr>
                </a:solidFill>
              </a:rPr>
              <a:t>5. Data Preparation </a:t>
            </a:r>
          </a:p>
          <a:p>
            <a:r>
              <a:rPr lang="en-IN" b="1" dirty="0">
                <a:solidFill>
                  <a:schemeClr val="accent6">
                    <a:lumMod val="25000"/>
                  </a:schemeClr>
                </a:solidFill>
              </a:rPr>
              <a:t>6. Data Modelling </a:t>
            </a:r>
          </a:p>
          <a:p>
            <a:r>
              <a:rPr lang="en-IN" b="1" dirty="0">
                <a:solidFill>
                  <a:schemeClr val="accent6">
                    <a:lumMod val="25000"/>
                  </a:schemeClr>
                </a:solidFill>
              </a:rPr>
              <a:t>I. Creating dummies II. Train- Test split III. Handling Class Imbalance </a:t>
            </a:r>
          </a:p>
          <a:p>
            <a:r>
              <a:rPr lang="en-IN" b="1" dirty="0">
                <a:solidFill>
                  <a:schemeClr val="accent6">
                    <a:lumMod val="25000"/>
                  </a:schemeClr>
                </a:solidFill>
              </a:rPr>
              <a:t>7. Logistic Regression</a:t>
            </a:r>
          </a:p>
          <a:p>
            <a:endParaRPr lang="en-IN" b="1" dirty="0">
              <a:solidFill>
                <a:schemeClr val="accent6">
                  <a:lumMod val="25000"/>
                </a:schemeClr>
              </a:solidFill>
            </a:endParaRPr>
          </a:p>
          <a:p>
            <a:r>
              <a:rPr lang="en-IN" b="1" dirty="0">
                <a:solidFill>
                  <a:schemeClr val="accent6">
                    <a:lumMod val="25000"/>
                  </a:schemeClr>
                </a:solidFill>
              </a:rPr>
              <a:t>I RFE technique for variable selection </a:t>
            </a:r>
          </a:p>
          <a:p>
            <a:r>
              <a:rPr lang="en-IN" b="1" dirty="0">
                <a:solidFill>
                  <a:schemeClr val="accent6">
                    <a:lumMod val="25000"/>
                  </a:schemeClr>
                </a:solidFill>
              </a:rPr>
              <a:t>II. Model Building </a:t>
            </a:r>
          </a:p>
          <a:p>
            <a:r>
              <a:rPr lang="en-IN" b="1" dirty="0">
                <a:solidFill>
                  <a:schemeClr val="accent6">
                    <a:lumMod val="25000"/>
                  </a:schemeClr>
                </a:solidFill>
              </a:rPr>
              <a:t>III. Model Evaluation – Accuracy, Specificity, Sensitivity </a:t>
            </a:r>
          </a:p>
          <a:p>
            <a:r>
              <a:rPr lang="en-IN" b="1" dirty="0">
                <a:solidFill>
                  <a:schemeClr val="accent6">
                    <a:lumMod val="25000"/>
                  </a:schemeClr>
                </a:solidFill>
              </a:rPr>
              <a:t>IV. Predicting on test data </a:t>
            </a:r>
          </a:p>
          <a:p>
            <a:r>
              <a:rPr lang="en-IN" b="1" dirty="0">
                <a:solidFill>
                  <a:schemeClr val="accent6">
                    <a:lumMod val="25000"/>
                  </a:schemeClr>
                </a:solidFill>
              </a:rPr>
              <a:t>V. Hyperparameter Tuning </a:t>
            </a:r>
          </a:p>
          <a:p>
            <a:r>
              <a:rPr lang="en-IN" b="1" dirty="0">
                <a:solidFill>
                  <a:schemeClr val="accent6">
                    <a:lumMod val="25000"/>
                  </a:schemeClr>
                </a:solidFill>
              </a:rPr>
              <a:t>8. Model Selection</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IN" dirty="0"/>
              <a:t>Data Understanding and Cleaning</a:t>
            </a:r>
            <a:endParaRPr lang="en-US"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698D8055-4F82-F3DD-5EE9-90F2AD1AF1CF}"/>
              </a:ext>
            </a:extLst>
          </p:cNvPr>
          <p:cNvSpPr>
            <a:spLocks noGrp="1"/>
          </p:cNvSpPr>
          <p:nvPr>
            <p:ph idx="1"/>
          </p:nvPr>
        </p:nvSpPr>
        <p:spPr/>
        <p:txBody>
          <a:bodyPr/>
          <a:lstStyle/>
          <a:p>
            <a:r>
              <a:rPr lang="en-US" dirty="0"/>
              <a:t>The dataset telecom_churn_data.csv has around 99999 entries with 226 attributes </a:t>
            </a:r>
          </a:p>
          <a:p>
            <a:r>
              <a:rPr lang="en-US" dirty="0"/>
              <a:t>The missing values are imputed accordingly for data recharge ,count recharge columns </a:t>
            </a:r>
          </a:p>
          <a:p>
            <a:r>
              <a:rPr lang="en-US" dirty="0"/>
              <a:t>Dropping columns/rows with high missing values. </a:t>
            </a:r>
          </a:p>
          <a:p>
            <a:r>
              <a:rPr lang="en-US" dirty="0"/>
              <a:t>Feature Engineering to create new columns</a:t>
            </a:r>
            <a:endParaRPr lang="en-IN"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000" dirty="0"/>
              <a:t>Filtering the High Value Customers and defining Target Variable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316C3450-FABB-51DF-4677-C2D46E1337E1}"/>
              </a:ext>
            </a:extLst>
          </p:cNvPr>
          <p:cNvSpPr>
            <a:spLocks noGrp="1"/>
          </p:cNvSpPr>
          <p:nvPr>
            <p:ph idx="1"/>
          </p:nvPr>
        </p:nvSpPr>
        <p:spPr/>
        <p:txBody>
          <a:bodyPr>
            <a:normAutofit fontScale="92500"/>
          </a:bodyPr>
          <a:lstStyle/>
          <a:p>
            <a:r>
              <a:rPr lang="en-US" dirty="0"/>
              <a:t>Imputing the attributes having missing values with advanced imputation technique like `</a:t>
            </a:r>
            <a:r>
              <a:rPr lang="en-US" dirty="0" err="1"/>
              <a:t>KNNImputer</a:t>
            </a:r>
            <a:r>
              <a:rPr lang="en-US" dirty="0"/>
              <a:t>’. </a:t>
            </a:r>
          </a:p>
          <a:p>
            <a:r>
              <a:rPr lang="en-US" dirty="0"/>
              <a:t>Two Types of Churn Usage Based churn “Completely inactive Customers” and Revenue Based Churn “Partial Inactive Customers” </a:t>
            </a:r>
          </a:p>
          <a:p>
            <a:r>
              <a:rPr lang="en-US" dirty="0"/>
              <a:t>9th month is the churn phase , Churn variable is derived using total_ic_mou_9`,`total_og_mou_9`,`vol_2g_mb_9` &amp; `vol_3g_mb_9` attributes </a:t>
            </a:r>
          </a:p>
          <a:p>
            <a:r>
              <a:rPr lang="en-US" dirty="0"/>
              <a:t>Check for correlation of the independent variables and understand their dependencies</a:t>
            </a:r>
            <a:endParaRPr lang="en-IN"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003852" y="260363"/>
            <a:ext cx="6374714" cy="466344"/>
          </a:xfrm>
        </p:spPr>
        <p:txBody>
          <a:bodyPr/>
          <a:lstStyle/>
          <a:p>
            <a:pPr algn="l"/>
            <a:r>
              <a:rPr lang="en-IN" dirty="0"/>
              <a:t>Data Preparation </a:t>
            </a:r>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6" name="Text Placeholder 5">
            <a:extLst>
              <a:ext uri="{FF2B5EF4-FFF2-40B4-BE49-F238E27FC236}">
                <a16:creationId xmlns:a16="http://schemas.microsoft.com/office/drawing/2014/main" id="{A8A5F787-4D8B-1A25-025A-B5CD2DEB480D}"/>
              </a:ext>
            </a:extLst>
          </p:cNvPr>
          <p:cNvSpPr>
            <a:spLocks noGrp="1"/>
          </p:cNvSpPr>
          <p:nvPr>
            <p:ph type="body" sz="quarter" idx="13"/>
          </p:nvPr>
        </p:nvSpPr>
        <p:spPr>
          <a:xfrm>
            <a:off x="365760" y="931103"/>
            <a:ext cx="11177016" cy="1672949"/>
          </a:xfrm>
        </p:spPr>
        <p:txBody>
          <a:bodyPr/>
          <a:lstStyle/>
          <a:p>
            <a:pPr marL="342900" indent="-342900" algn="l">
              <a:buFont typeface="Arial" panose="020B0604020202020204" pitchFamily="34" charset="0"/>
              <a:buChar char="•"/>
            </a:pPr>
            <a:r>
              <a:rPr lang="en-US" dirty="0"/>
              <a:t>Deriving New Variables </a:t>
            </a:r>
          </a:p>
          <a:p>
            <a:pPr marL="342900" indent="-342900" algn="l">
              <a:buFont typeface="Arial" panose="020B0604020202020204" pitchFamily="34" charset="0"/>
              <a:buChar char="•"/>
            </a:pPr>
            <a:r>
              <a:rPr lang="en-US" dirty="0"/>
              <a:t> Verifying correlation between target variable (Sale Price) and other variable in the data frame. </a:t>
            </a:r>
          </a:p>
          <a:p>
            <a:pPr marL="342900" indent="-342900" algn="l">
              <a:buFont typeface="Arial" panose="020B0604020202020204" pitchFamily="34" charset="0"/>
              <a:buChar char="•"/>
            </a:pPr>
            <a:r>
              <a:rPr lang="en-US" dirty="0"/>
              <a:t>Visualization of data to view the churn rate</a:t>
            </a:r>
            <a:endParaRPr lang="en-IN" dirty="0"/>
          </a:p>
        </p:txBody>
      </p:sp>
      <p:sp>
        <p:nvSpPr>
          <p:cNvPr id="8" name="TextBox 7">
            <a:extLst>
              <a:ext uri="{FF2B5EF4-FFF2-40B4-BE49-F238E27FC236}">
                <a16:creationId xmlns:a16="http://schemas.microsoft.com/office/drawing/2014/main" id="{03F5FCE6-ED9C-B4BB-242F-B815CA1D9BDD}"/>
              </a:ext>
            </a:extLst>
          </p:cNvPr>
          <p:cNvSpPr txBox="1"/>
          <p:nvPr/>
        </p:nvSpPr>
        <p:spPr>
          <a:xfrm>
            <a:off x="636103" y="2818387"/>
            <a:ext cx="8547653" cy="461665"/>
          </a:xfrm>
          <a:prstGeom prst="rect">
            <a:avLst/>
          </a:prstGeom>
          <a:noFill/>
        </p:spPr>
        <p:txBody>
          <a:bodyPr wrap="square">
            <a:spAutoFit/>
          </a:bodyPr>
          <a:lstStyle/>
          <a:p>
            <a:r>
              <a:rPr lang="en-IN" sz="2400" cap="all" dirty="0">
                <a:latin typeface="Gill Sans Nova" panose="020B0602020104020203" pitchFamily="34" charset="0"/>
                <a:ea typeface="+mj-ea"/>
                <a:cs typeface="+mj-cs"/>
              </a:rPr>
              <a:t>Model</a:t>
            </a:r>
            <a:r>
              <a:rPr lang="en-IN" sz="2400" b="1" dirty="0"/>
              <a:t> </a:t>
            </a:r>
            <a:r>
              <a:rPr lang="en-IN" sz="2400" cap="all" dirty="0">
                <a:latin typeface="Gill Sans Nova" panose="020B0602020104020203" pitchFamily="34" charset="0"/>
                <a:ea typeface="+mj-ea"/>
                <a:cs typeface="+mj-cs"/>
              </a:rPr>
              <a:t>Building</a:t>
            </a:r>
            <a:r>
              <a:rPr lang="en-IN" sz="2400" b="1" dirty="0"/>
              <a:t> </a:t>
            </a:r>
          </a:p>
        </p:txBody>
      </p:sp>
      <p:sp>
        <p:nvSpPr>
          <p:cNvPr id="10" name="TextBox 9">
            <a:extLst>
              <a:ext uri="{FF2B5EF4-FFF2-40B4-BE49-F238E27FC236}">
                <a16:creationId xmlns:a16="http://schemas.microsoft.com/office/drawing/2014/main" id="{81D248E5-0267-F168-898C-141F51675373}"/>
              </a:ext>
            </a:extLst>
          </p:cNvPr>
          <p:cNvSpPr txBox="1"/>
          <p:nvPr/>
        </p:nvSpPr>
        <p:spPr>
          <a:xfrm>
            <a:off x="365760" y="3455935"/>
            <a:ext cx="7692887" cy="2308324"/>
          </a:xfrm>
          <a:prstGeom prst="rect">
            <a:avLst/>
          </a:prstGeom>
          <a:noFill/>
        </p:spPr>
        <p:txBody>
          <a:bodyPr wrap="square">
            <a:spAutoFit/>
          </a:bodyPr>
          <a:lstStyle/>
          <a:p>
            <a:pPr marL="285750" indent="-285750">
              <a:buFont typeface="Arial" panose="020B0604020202020204" pitchFamily="34" charset="0"/>
              <a:buChar char="•"/>
            </a:pPr>
            <a:r>
              <a:rPr lang="en-IN" dirty="0"/>
              <a:t>Creating Dummy Variables for categorical variables </a:t>
            </a:r>
          </a:p>
          <a:p>
            <a:pPr marL="285750" indent="-285750">
              <a:buFont typeface="Arial" panose="020B0604020202020204" pitchFamily="34" charset="0"/>
              <a:buChar char="•"/>
            </a:pPr>
            <a:r>
              <a:rPr lang="en-IN" dirty="0"/>
              <a:t>Handling Class imbalance, using SMOTE method. </a:t>
            </a:r>
          </a:p>
          <a:p>
            <a:pPr marL="285750" indent="-285750">
              <a:buFont typeface="Arial" panose="020B0604020202020204" pitchFamily="34" charset="0"/>
              <a:buChar char="•"/>
            </a:pPr>
            <a:r>
              <a:rPr lang="en-IN" dirty="0"/>
              <a:t> Features are selected using RFE </a:t>
            </a:r>
          </a:p>
          <a:p>
            <a:pPr marL="285750" indent="-285750">
              <a:buFont typeface="Arial" panose="020B0604020202020204" pitchFamily="34" charset="0"/>
              <a:buChar char="•"/>
            </a:pPr>
            <a:r>
              <a:rPr lang="en-IN" dirty="0"/>
              <a:t> Model is formed using Logistic Regression </a:t>
            </a:r>
          </a:p>
          <a:p>
            <a:pPr marL="285750" indent="-285750">
              <a:buFont typeface="Arial" panose="020B0604020202020204" pitchFamily="34" charset="0"/>
              <a:buChar char="•"/>
            </a:pPr>
            <a:r>
              <a:rPr lang="en-IN" dirty="0"/>
              <a:t> By checking p value and </a:t>
            </a:r>
            <a:r>
              <a:rPr lang="en-IN" dirty="0" err="1"/>
              <a:t>vif</a:t>
            </a:r>
            <a:r>
              <a:rPr lang="en-IN" dirty="0"/>
              <a:t> values, features are dropped and optimal model is obtained </a:t>
            </a:r>
          </a:p>
          <a:p>
            <a:pPr marL="285750" indent="-285750">
              <a:buFont typeface="Arial" panose="020B0604020202020204" pitchFamily="34" charset="0"/>
              <a:buChar char="•"/>
            </a:pPr>
            <a:r>
              <a:rPr lang="en-IN" dirty="0"/>
              <a:t> Parameters like Accuracy, Specificity, Sensitivity are calculated </a:t>
            </a:r>
          </a:p>
          <a:p>
            <a:pPr marL="285750" indent="-285750">
              <a:buFont typeface="Arial" panose="020B0604020202020204" pitchFamily="34" charset="0"/>
              <a:buChar char="•"/>
            </a:pPr>
            <a:r>
              <a:rPr lang="en-IN" dirty="0"/>
              <a:t> Predictions are applied on Test data and evaluated </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41" name="TextBox 40">
            <a:extLst>
              <a:ext uri="{FF2B5EF4-FFF2-40B4-BE49-F238E27FC236}">
                <a16:creationId xmlns:a16="http://schemas.microsoft.com/office/drawing/2014/main" id="{83B7EDBB-22FD-9F78-275D-46548E6F790E}"/>
              </a:ext>
            </a:extLst>
          </p:cNvPr>
          <p:cNvSpPr txBox="1"/>
          <p:nvPr/>
        </p:nvSpPr>
        <p:spPr>
          <a:xfrm>
            <a:off x="173255" y="407287"/>
            <a:ext cx="6102416" cy="369332"/>
          </a:xfrm>
          <a:prstGeom prst="rect">
            <a:avLst/>
          </a:prstGeom>
          <a:noFill/>
        </p:spPr>
        <p:txBody>
          <a:bodyPr wrap="square">
            <a:spAutoFit/>
          </a:bodyPr>
          <a:lstStyle/>
          <a:p>
            <a:r>
              <a:rPr lang="en-IN" dirty="0"/>
              <a:t>Model evaluation –ROC Curve </a:t>
            </a:r>
          </a:p>
        </p:txBody>
      </p:sp>
      <p:pic>
        <p:nvPicPr>
          <p:cNvPr id="43" name="Picture 42">
            <a:extLst>
              <a:ext uri="{FF2B5EF4-FFF2-40B4-BE49-F238E27FC236}">
                <a16:creationId xmlns:a16="http://schemas.microsoft.com/office/drawing/2014/main" id="{0CB7D643-A914-4F5A-8DAA-E5398258BF88}"/>
              </a:ext>
            </a:extLst>
          </p:cNvPr>
          <p:cNvPicPr>
            <a:picLocks noChangeAspect="1"/>
          </p:cNvPicPr>
          <p:nvPr/>
        </p:nvPicPr>
        <p:blipFill>
          <a:blip r:embed="rId2"/>
          <a:stretch>
            <a:fillRect/>
          </a:stretch>
        </p:blipFill>
        <p:spPr>
          <a:xfrm>
            <a:off x="245465" y="1031877"/>
            <a:ext cx="3052565" cy="2483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6" name="TextBox 45">
            <a:extLst>
              <a:ext uri="{FF2B5EF4-FFF2-40B4-BE49-F238E27FC236}">
                <a16:creationId xmlns:a16="http://schemas.microsoft.com/office/drawing/2014/main" id="{BA806C94-9822-F208-5631-F0752EC823E6}"/>
              </a:ext>
            </a:extLst>
          </p:cNvPr>
          <p:cNvSpPr txBox="1"/>
          <p:nvPr/>
        </p:nvSpPr>
        <p:spPr>
          <a:xfrm>
            <a:off x="6420051" y="301409"/>
            <a:ext cx="6102416" cy="369332"/>
          </a:xfrm>
          <a:prstGeom prst="rect">
            <a:avLst/>
          </a:prstGeom>
          <a:noFill/>
        </p:spPr>
        <p:txBody>
          <a:bodyPr wrap="square">
            <a:spAutoFit/>
          </a:bodyPr>
          <a:lstStyle/>
          <a:p>
            <a:r>
              <a:rPr lang="en-IN" dirty="0"/>
              <a:t>Model Evaluation-Accuracy </a:t>
            </a:r>
          </a:p>
        </p:txBody>
      </p:sp>
      <p:pic>
        <p:nvPicPr>
          <p:cNvPr id="49" name="Picture 48">
            <a:extLst>
              <a:ext uri="{FF2B5EF4-FFF2-40B4-BE49-F238E27FC236}">
                <a16:creationId xmlns:a16="http://schemas.microsoft.com/office/drawing/2014/main" id="{CB3C2050-3766-B450-0253-050EC2534A6D}"/>
              </a:ext>
            </a:extLst>
          </p:cNvPr>
          <p:cNvPicPr>
            <a:picLocks noChangeAspect="1"/>
          </p:cNvPicPr>
          <p:nvPr/>
        </p:nvPicPr>
        <p:blipFill>
          <a:blip r:embed="rId3"/>
          <a:stretch>
            <a:fillRect/>
          </a:stretch>
        </p:blipFill>
        <p:spPr>
          <a:xfrm>
            <a:off x="6185292" y="1080957"/>
            <a:ext cx="3285967" cy="2315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2" name="TextBox 51">
            <a:extLst>
              <a:ext uri="{FF2B5EF4-FFF2-40B4-BE49-F238E27FC236}">
                <a16:creationId xmlns:a16="http://schemas.microsoft.com/office/drawing/2014/main" id="{3C912D52-22EA-0092-3B35-A6CE02F706FD}"/>
              </a:ext>
            </a:extLst>
          </p:cNvPr>
          <p:cNvSpPr txBox="1"/>
          <p:nvPr/>
        </p:nvSpPr>
        <p:spPr>
          <a:xfrm>
            <a:off x="9689418" y="1342275"/>
            <a:ext cx="1706894" cy="923330"/>
          </a:xfrm>
          <a:prstGeom prst="rect">
            <a:avLst/>
          </a:prstGeom>
          <a:noFill/>
        </p:spPr>
        <p:txBody>
          <a:bodyPr wrap="square">
            <a:spAutoFit/>
          </a:bodyPr>
          <a:lstStyle/>
          <a:p>
            <a:r>
              <a:rPr lang="en-IN" dirty="0"/>
              <a:t>Accuracy :  83.6 </a:t>
            </a:r>
          </a:p>
          <a:p>
            <a:r>
              <a:rPr lang="en-IN" dirty="0"/>
              <a:t> Sensitivity : 83.6 </a:t>
            </a:r>
          </a:p>
          <a:p>
            <a:r>
              <a:rPr lang="en-IN" dirty="0"/>
              <a:t> Specificity : 83.6</a:t>
            </a:r>
          </a:p>
        </p:txBody>
      </p:sp>
      <p:sp>
        <p:nvSpPr>
          <p:cNvPr id="54" name="TextBox 53">
            <a:extLst>
              <a:ext uri="{FF2B5EF4-FFF2-40B4-BE49-F238E27FC236}">
                <a16:creationId xmlns:a16="http://schemas.microsoft.com/office/drawing/2014/main" id="{1A8B1949-117A-0558-2FF9-C1719663B1ED}"/>
              </a:ext>
            </a:extLst>
          </p:cNvPr>
          <p:cNvSpPr txBox="1"/>
          <p:nvPr/>
        </p:nvSpPr>
        <p:spPr>
          <a:xfrm>
            <a:off x="9780860" y="2314605"/>
            <a:ext cx="2234356" cy="1200329"/>
          </a:xfrm>
          <a:prstGeom prst="rect">
            <a:avLst/>
          </a:prstGeom>
          <a:noFill/>
        </p:spPr>
        <p:txBody>
          <a:bodyPr wrap="square">
            <a:spAutoFit/>
          </a:bodyPr>
          <a:lstStyle/>
          <a:p>
            <a:r>
              <a:rPr lang="en-US" dirty="0"/>
              <a:t>From the above graph, </a:t>
            </a:r>
          </a:p>
          <a:p>
            <a:r>
              <a:rPr lang="en-US" dirty="0"/>
              <a:t>we can see the optimum cutoff is </a:t>
            </a:r>
          </a:p>
          <a:p>
            <a:r>
              <a:rPr lang="en-US" dirty="0"/>
              <a:t>around 0.54</a:t>
            </a:r>
            <a:endParaRPr lang="en-IN" dirty="0"/>
          </a:p>
        </p:txBody>
      </p:sp>
      <p:sp>
        <p:nvSpPr>
          <p:cNvPr id="56" name="TextBox 55">
            <a:extLst>
              <a:ext uri="{FF2B5EF4-FFF2-40B4-BE49-F238E27FC236}">
                <a16:creationId xmlns:a16="http://schemas.microsoft.com/office/drawing/2014/main" id="{81E569CD-76B2-10D4-858B-CCE9542F9441}"/>
              </a:ext>
            </a:extLst>
          </p:cNvPr>
          <p:cNvSpPr txBox="1"/>
          <p:nvPr/>
        </p:nvSpPr>
        <p:spPr>
          <a:xfrm>
            <a:off x="93847" y="4892660"/>
            <a:ext cx="6261232" cy="369332"/>
          </a:xfrm>
          <a:prstGeom prst="rect">
            <a:avLst/>
          </a:prstGeom>
          <a:noFill/>
        </p:spPr>
        <p:txBody>
          <a:bodyPr wrap="square">
            <a:spAutoFit/>
          </a:bodyPr>
          <a:lstStyle/>
          <a:p>
            <a:r>
              <a:rPr lang="en-US"/>
              <a:t>Model Evaluation on Test data </a:t>
            </a:r>
            <a:endParaRPr lang="en-IN" dirty="0"/>
          </a:p>
        </p:txBody>
      </p:sp>
      <p:sp>
        <p:nvSpPr>
          <p:cNvPr id="59" name="TextBox 58">
            <a:extLst>
              <a:ext uri="{FF2B5EF4-FFF2-40B4-BE49-F238E27FC236}">
                <a16:creationId xmlns:a16="http://schemas.microsoft.com/office/drawing/2014/main" id="{297EC5AC-705A-2B61-68E0-C11C60F027B3}"/>
              </a:ext>
            </a:extLst>
          </p:cNvPr>
          <p:cNvSpPr txBox="1"/>
          <p:nvPr/>
        </p:nvSpPr>
        <p:spPr>
          <a:xfrm>
            <a:off x="4589647" y="4384829"/>
            <a:ext cx="7425569" cy="1754326"/>
          </a:xfrm>
          <a:prstGeom prst="rect">
            <a:avLst/>
          </a:prstGeom>
          <a:noFill/>
        </p:spPr>
        <p:txBody>
          <a:bodyPr wrap="square">
            <a:spAutoFit/>
          </a:bodyPr>
          <a:lstStyle/>
          <a:p>
            <a:r>
              <a:rPr lang="en-US" dirty="0"/>
              <a:t>Accuracy : 83  </a:t>
            </a:r>
          </a:p>
          <a:p>
            <a:r>
              <a:rPr lang="en-US" dirty="0"/>
              <a:t>Sensitivity :80.0 </a:t>
            </a:r>
          </a:p>
          <a:p>
            <a:r>
              <a:rPr lang="en-US" dirty="0"/>
              <a:t>Specificity :82.9 </a:t>
            </a:r>
          </a:p>
          <a:p>
            <a:endParaRPr lang="en-US" dirty="0"/>
          </a:p>
          <a:p>
            <a:r>
              <a:rPr lang="en-US" dirty="0"/>
              <a:t>As the model created is based on a sensitivity model, i.e. the True positive rate is given more importance as the actual and prediction of churn by a customer</a:t>
            </a:r>
            <a:endParaRPr lang="en-IN" dirty="0"/>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3CF59A93-7BE4-7BC7-0498-BB43C18A1092}"/>
              </a:ext>
            </a:extLst>
          </p:cNvPr>
          <p:cNvSpPr txBox="1"/>
          <p:nvPr/>
        </p:nvSpPr>
        <p:spPr>
          <a:xfrm>
            <a:off x="382604" y="253283"/>
            <a:ext cx="6097604" cy="369332"/>
          </a:xfrm>
          <a:prstGeom prst="rect">
            <a:avLst/>
          </a:prstGeom>
          <a:noFill/>
        </p:spPr>
        <p:txBody>
          <a:bodyPr wrap="square">
            <a:spAutoFit/>
          </a:bodyPr>
          <a:lstStyle/>
          <a:p>
            <a:r>
              <a:rPr lang="en-IN" b="1" dirty="0"/>
              <a:t>Model evaluation –ROC Curve </a:t>
            </a:r>
          </a:p>
        </p:txBody>
      </p:sp>
      <p:pic>
        <p:nvPicPr>
          <p:cNvPr id="72" name="Picture 71">
            <a:extLst>
              <a:ext uri="{FF2B5EF4-FFF2-40B4-BE49-F238E27FC236}">
                <a16:creationId xmlns:a16="http://schemas.microsoft.com/office/drawing/2014/main" id="{9CBF8525-1FB3-BDA3-E05F-021993E50A6A}"/>
              </a:ext>
            </a:extLst>
          </p:cNvPr>
          <p:cNvPicPr>
            <a:picLocks noChangeAspect="1"/>
          </p:cNvPicPr>
          <p:nvPr/>
        </p:nvPicPr>
        <p:blipFill>
          <a:blip r:embed="rId2"/>
          <a:stretch>
            <a:fillRect/>
          </a:stretch>
        </p:blipFill>
        <p:spPr>
          <a:xfrm>
            <a:off x="170849" y="820193"/>
            <a:ext cx="3868067" cy="3028932"/>
          </a:xfrm>
          <a:prstGeom prst="rect">
            <a:avLst/>
          </a:prstGeom>
        </p:spPr>
      </p:pic>
      <p:sp>
        <p:nvSpPr>
          <p:cNvPr id="74" name="TextBox 73">
            <a:extLst>
              <a:ext uri="{FF2B5EF4-FFF2-40B4-BE49-F238E27FC236}">
                <a16:creationId xmlns:a16="http://schemas.microsoft.com/office/drawing/2014/main" id="{AF7BF144-B4A4-80DD-D286-4EC7DE5C7E8C}"/>
              </a:ext>
            </a:extLst>
          </p:cNvPr>
          <p:cNvSpPr txBox="1"/>
          <p:nvPr/>
        </p:nvSpPr>
        <p:spPr>
          <a:xfrm>
            <a:off x="170849" y="4046704"/>
            <a:ext cx="4218272" cy="923330"/>
          </a:xfrm>
          <a:prstGeom prst="rect">
            <a:avLst/>
          </a:prstGeom>
          <a:noFill/>
        </p:spPr>
        <p:txBody>
          <a:bodyPr wrap="square">
            <a:spAutoFit/>
          </a:bodyPr>
          <a:lstStyle/>
          <a:p>
            <a:r>
              <a:rPr lang="en-US" dirty="0"/>
              <a:t>The AUC score for train Data Frame is 0.90 and the test Data Frame is 0.87.This model can be considered as a good model.</a:t>
            </a:r>
            <a:endParaRPr lang="en-IN" dirty="0"/>
          </a:p>
        </p:txBody>
      </p:sp>
      <p:sp>
        <p:nvSpPr>
          <p:cNvPr id="76" name="TextBox 75">
            <a:extLst>
              <a:ext uri="{FF2B5EF4-FFF2-40B4-BE49-F238E27FC236}">
                <a16:creationId xmlns:a16="http://schemas.microsoft.com/office/drawing/2014/main" id="{E2FD3CD1-B105-F303-A889-2AA7967FD5CD}"/>
              </a:ext>
            </a:extLst>
          </p:cNvPr>
          <p:cNvSpPr txBox="1"/>
          <p:nvPr/>
        </p:nvSpPr>
        <p:spPr>
          <a:xfrm>
            <a:off x="6215513" y="253283"/>
            <a:ext cx="6097604" cy="369332"/>
          </a:xfrm>
          <a:prstGeom prst="rect">
            <a:avLst/>
          </a:prstGeom>
          <a:noFill/>
        </p:spPr>
        <p:txBody>
          <a:bodyPr wrap="square">
            <a:spAutoFit/>
          </a:bodyPr>
          <a:lstStyle/>
          <a:p>
            <a:r>
              <a:rPr lang="en-US" b="1" dirty="0"/>
              <a:t>PCA and SVM on Logistics Regression</a:t>
            </a:r>
            <a:endParaRPr lang="en-IN" b="1" dirty="0"/>
          </a:p>
        </p:txBody>
      </p:sp>
      <p:sp>
        <p:nvSpPr>
          <p:cNvPr id="78" name="TextBox 77">
            <a:extLst>
              <a:ext uri="{FF2B5EF4-FFF2-40B4-BE49-F238E27FC236}">
                <a16:creationId xmlns:a16="http://schemas.microsoft.com/office/drawing/2014/main" id="{3A36B169-8C44-BA78-DB8D-8C3412C5E8C7}"/>
              </a:ext>
            </a:extLst>
          </p:cNvPr>
          <p:cNvSpPr txBox="1"/>
          <p:nvPr/>
        </p:nvSpPr>
        <p:spPr>
          <a:xfrm>
            <a:off x="6215512" y="986803"/>
            <a:ext cx="5363679" cy="1938992"/>
          </a:xfrm>
          <a:prstGeom prst="rect">
            <a:avLst/>
          </a:prstGeom>
          <a:noFill/>
        </p:spPr>
        <p:txBody>
          <a:bodyPr wrap="square">
            <a:spAutoFit/>
          </a:bodyPr>
          <a:lstStyle/>
          <a:p>
            <a:r>
              <a:rPr lang="en-US" sz="1500" dirty="0"/>
              <a:t>The Accuracy of the logistic regression model in train with PCA: 81.8 </a:t>
            </a:r>
          </a:p>
          <a:p>
            <a:endParaRPr lang="en-US" sz="1500" dirty="0"/>
          </a:p>
          <a:p>
            <a:r>
              <a:rPr lang="en-US" sz="1500" dirty="0"/>
              <a:t>Accuracy of the logistic regression model in test with PCA: 75.4</a:t>
            </a:r>
          </a:p>
          <a:p>
            <a:r>
              <a:rPr lang="en-US" sz="1500" dirty="0"/>
              <a:t> </a:t>
            </a:r>
          </a:p>
          <a:p>
            <a:r>
              <a:rPr lang="en-US" sz="1500" dirty="0"/>
              <a:t>SVM Analysis Below. </a:t>
            </a:r>
          </a:p>
          <a:p>
            <a:r>
              <a:rPr lang="en-US" sz="1500" dirty="0"/>
              <a:t>Accuracy 78.1 </a:t>
            </a:r>
          </a:p>
          <a:p>
            <a:r>
              <a:rPr lang="en-US" sz="1500" dirty="0"/>
              <a:t>Precision 23.3 </a:t>
            </a:r>
          </a:p>
          <a:p>
            <a:r>
              <a:rPr lang="en-US" sz="1500" dirty="0"/>
              <a:t>Recall 74.3</a:t>
            </a:r>
            <a:endParaRPr lang="en-IN" sz="1500" dirty="0"/>
          </a:p>
        </p:txBody>
      </p:sp>
      <p:sp>
        <p:nvSpPr>
          <p:cNvPr id="88" name="TextBox 87">
            <a:extLst>
              <a:ext uri="{FF2B5EF4-FFF2-40B4-BE49-F238E27FC236}">
                <a16:creationId xmlns:a16="http://schemas.microsoft.com/office/drawing/2014/main" id="{FB00C929-4BE5-0CF3-A450-116077E8B06D}"/>
              </a:ext>
            </a:extLst>
          </p:cNvPr>
          <p:cNvSpPr txBox="1"/>
          <p:nvPr/>
        </p:nvSpPr>
        <p:spPr>
          <a:xfrm>
            <a:off x="5678905" y="3289983"/>
            <a:ext cx="7914373" cy="369332"/>
          </a:xfrm>
          <a:prstGeom prst="rect">
            <a:avLst/>
          </a:prstGeom>
          <a:noFill/>
        </p:spPr>
        <p:txBody>
          <a:bodyPr wrap="square">
            <a:spAutoFit/>
          </a:bodyPr>
          <a:lstStyle/>
          <a:p>
            <a:r>
              <a:rPr lang="en-IN" b="1" dirty="0"/>
              <a:t>Hyper parameter Tuning </a:t>
            </a:r>
          </a:p>
        </p:txBody>
      </p:sp>
      <p:sp>
        <p:nvSpPr>
          <p:cNvPr id="90" name="TextBox 89">
            <a:extLst>
              <a:ext uri="{FF2B5EF4-FFF2-40B4-BE49-F238E27FC236}">
                <a16:creationId xmlns:a16="http://schemas.microsoft.com/office/drawing/2014/main" id="{74A83DDA-2783-BF16-8528-CD530956DBA9}"/>
              </a:ext>
            </a:extLst>
          </p:cNvPr>
          <p:cNvSpPr txBox="1"/>
          <p:nvPr/>
        </p:nvSpPr>
        <p:spPr>
          <a:xfrm>
            <a:off x="5396564" y="4141282"/>
            <a:ext cx="6394383" cy="2585323"/>
          </a:xfrm>
          <a:prstGeom prst="rect">
            <a:avLst/>
          </a:prstGeom>
          <a:noFill/>
        </p:spPr>
        <p:txBody>
          <a:bodyPr wrap="square">
            <a:spAutoFit/>
          </a:bodyPr>
          <a:lstStyle/>
          <a:p>
            <a:r>
              <a:rPr lang="en-IN" dirty="0"/>
              <a:t>The Test score is 86.9 corresponding to hyper parameters {'C': 1000, 'gamma': 0.01} </a:t>
            </a:r>
          </a:p>
          <a:p>
            <a:endParaRPr lang="en-IN" dirty="0"/>
          </a:p>
          <a:p>
            <a:r>
              <a:rPr lang="en-IN" dirty="0"/>
              <a:t> Random Forest Analysis Below. </a:t>
            </a:r>
          </a:p>
          <a:p>
            <a:endParaRPr lang="en-IN" dirty="0"/>
          </a:p>
          <a:p>
            <a:r>
              <a:rPr lang="en-IN" dirty="0"/>
              <a:t>Accuracy 93.2 </a:t>
            </a:r>
          </a:p>
          <a:p>
            <a:r>
              <a:rPr lang="en-IN" dirty="0"/>
              <a:t>Precision 73.8 </a:t>
            </a:r>
          </a:p>
          <a:p>
            <a:r>
              <a:rPr lang="en-IN" dirty="0"/>
              <a:t>Sensitivity/Recall 24.8 </a:t>
            </a:r>
          </a:p>
          <a:p>
            <a:r>
              <a:rPr lang="en-IN" dirty="0" err="1"/>
              <a:t>Roc_auc_score</a:t>
            </a:r>
            <a:r>
              <a:rPr lang="en-IN" dirty="0"/>
              <a:t> 62.0 </a:t>
            </a:r>
          </a:p>
        </p:txBody>
      </p:sp>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{07639FC5-49B4-496A-AE8D-8AD5CF9933DE}tf11964407_win32</Template>
  <TotalTime>950</TotalTime>
  <Words>964</Words>
  <Application>Microsoft Office PowerPoint</Application>
  <PresentationFormat>Widescreen</PresentationFormat>
  <Paragraphs>114</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vt:lpstr>
      <vt:lpstr>Gill Sans Nova Light</vt:lpstr>
      <vt:lpstr>Roboto</vt:lpstr>
      <vt:lpstr>Sagona Book</vt:lpstr>
      <vt:lpstr>Custom</vt:lpstr>
      <vt:lpstr>Telecom Churn Case Study</vt:lpstr>
      <vt:lpstr>Agenda</vt:lpstr>
      <vt:lpstr>Introduction</vt:lpstr>
      <vt:lpstr>Analyses Approach </vt:lpstr>
      <vt:lpstr>Data Understanding and Cleaning</vt:lpstr>
      <vt:lpstr>Filtering the High Value Customers and defining Target Variable</vt:lpstr>
      <vt:lpstr>Data Preparation </vt:lpstr>
      <vt:lpstr>PowerPoint Presentation</vt:lpstr>
      <vt:lpstr>PowerPoint Presentation</vt:lpstr>
      <vt:lpstr>Model Selection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Khan, Mohd Mustafa</dc:creator>
  <cp:lastModifiedBy>Khan, Mohd Mustafa</cp:lastModifiedBy>
  <cp:revision>1</cp:revision>
  <dcterms:created xsi:type="dcterms:W3CDTF">2023-08-13T19:22:04Z</dcterms:created>
  <dcterms:modified xsi:type="dcterms:W3CDTF">2023-08-14T11:13:04Z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