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25" r:id="rId10"/>
    <p:sldId id="269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CA5CE-5B1E-40B2-9430-F5163354A5CE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472C5-3AE8-4B06-80F2-8EF1D4E98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F59-653F-4E06-924A-D045810102F9}" type="datetime3">
              <a:rPr lang="en-US" smtClean="0"/>
              <a:t>10 April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14-349C-4C87-9F36-EC0F3351EFD3}" type="datetime3">
              <a:rPr lang="en-US" smtClean="0"/>
              <a:t>10 April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8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95D2-B2AC-4493-8EE3-DE072929EECE}" type="datetime3">
              <a:rPr lang="en-US" smtClean="0"/>
              <a:t>10 April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0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8239-547F-425C-B9C6-0722AD59BDCE}" type="datetime3">
              <a:rPr lang="en-US" smtClean="0"/>
              <a:t>10 April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DD95-F5E8-446C-AA62-D66925CC8701}" type="datetime3">
              <a:rPr lang="en-US" smtClean="0"/>
              <a:t>10 April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2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1DB63-6917-4611-BDDD-B21BA3A3C297}" type="datetime3">
              <a:rPr lang="en-US" smtClean="0"/>
              <a:t>10 April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1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8267-7AB2-4DB1-9A6A-445F7F74CBEF}" type="datetime3">
              <a:rPr lang="en-US" smtClean="0"/>
              <a:t>10 April 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6A85-2CE8-4121-BAB2-A834CB99D5C6}" type="datetime3">
              <a:rPr lang="en-US" smtClean="0"/>
              <a:t>10 April 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C7DC-DC43-4811-B5EC-E827FDB868FB}" type="datetime3">
              <a:rPr lang="en-US" smtClean="0"/>
              <a:t>10 April 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7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844A-1854-4CF8-BC29-72C0473DA823}" type="datetime3">
              <a:rPr lang="en-US" smtClean="0"/>
              <a:t>10 April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6D86-5C6B-45D9-96E0-B42AD53A694F}" type="datetime3">
              <a:rPr lang="en-US" smtClean="0"/>
              <a:t>10 April 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Proposal Tesis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4319-A281-405C-9D9F-AE9F94606AA5}" type="datetime3">
              <a:rPr lang="en-US" smtClean="0"/>
              <a:t>10 April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Proposal 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76CB-9D88-45EE-9992-6DF4680E3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259" y="1122363"/>
            <a:ext cx="9336741" cy="2051143"/>
          </a:xfrm>
        </p:spPr>
        <p:txBody>
          <a:bodyPr/>
          <a:lstStyle/>
          <a:p>
            <a:pPr algn="r"/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EKSTRAKSI FITUR STATISTIK UNTUK DETEKSI NOISE PADA DOKUMEN SPESIFIKASI</a:t>
            </a:r>
            <a:b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GB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KEBUTUHAN PERANGKAT LUNAK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381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AHMAD MUSTOFA</a:t>
            </a:r>
          </a:p>
          <a:p>
            <a:pPr algn="l"/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5112100100</a:t>
            </a:r>
          </a:p>
          <a:p>
            <a:pPr algn="l"/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Dosen</a:t>
            </a: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Pembimbing</a:t>
            </a: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Daniel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Oranova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Siahaan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S.Kom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M.Sc</a:t>
            </a:r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16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P.D.Eng</a:t>
            </a:r>
            <a:endParaRPr lang="en-GB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GB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NIP. 197411232006041001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09211"/>
            <a:ext cx="1905000" cy="457200"/>
          </a:xfrm>
          <a:prstGeom prst="rect">
            <a:avLst/>
          </a:prstGeom>
        </p:spPr>
        <p:txBody>
          <a:bodyPr/>
          <a:lstStyle/>
          <a:p>
            <a:fld id="{0731FCBD-499D-4BD5-92D8-204DA61DA9EC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09211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09211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Praproses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 edit : token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dulu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stopword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baru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stem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Penghapusan kata penghubung dan tanda baca dari masing-masing data pernyataan kebutuhan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“show lecturer’s information and availability status”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“show lecturer information availability status”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2216727"/>
            <a:chOff x="756395" y="1411942"/>
            <a:chExt cx="2622177" cy="136823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Stopword</a:t>
              </a:r>
              <a:r>
                <a:rPr lang="en-US" sz="1600" dirty="0">
                  <a:solidFill>
                    <a:schemeClr val="accent1"/>
                  </a:solidFill>
                </a:rPr>
                <a:t> Removal</a:t>
              </a:r>
              <a:endParaRPr lang="id-ID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bg1"/>
                  </a:solidFill>
                </a:rPr>
                <a:t>Stemming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5" y="2376769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Tokenisasi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9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Praproses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Pengubahan setiap kata dalam pernyataan kebutuhan menjadi kata dasar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“show lecturer information availability status”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“show lecture information available status”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11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2216727"/>
            <a:chOff x="756395" y="1411942"/>
            <a:chExt cx="2622177" cy="136823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Stopword</a:t>
              </a:r>
              <a:r>
                <a:rPr lang="en-US" sz="1600" dirty="0">
                  <a:solidFill>
                    <a:schemeClr val="bg1"/>
                  </a:solidFill>
                </a:rPr>
                <a:t> Removal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accent1"/>
                  </a:solidFill>
                </a:rPr>
                <a:t>Stemming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5" y="2376769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Tokenisasi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28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Praproses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Penghapusan kata penghubung dan tanda baca dari masing-masing data pernyataan kebutuhan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Contoh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“show lecturer’s information and availability status”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“show lecturer information availability status”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2216727"/>
            <a:chOff x="756395" y="1411942"/>
            <a:chExt cx="2622177" cy="136823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Stopword</a:t>
              </a:r>
              <a:r>
                <a:rPr lang="en-US" sz="1600" dirty="0">
                  <a:solidFill>
                    <a:schemeClr val="bg1"/>
                  </a:solidFill>
                </a:rPr>
                <a:t> Removal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chemeClr val="bg1"/>
                  </a:solidFill>
                </a:rPr>
                <a:t>Stemming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5" y="2376769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Tokenisasi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84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Penyiapan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Pembobotan term dilakukan dengan menggunakan metode TF-iDF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local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masing-masing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SKPL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1443323"/>
            <a:chOff x="756395" y="1411942"/>
            <a:chExt cx="2622177" cy="890868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Pembobotan</a:t>
              </a:r>
              <a:r>
                <a:rPr lang="en-US" sz="1600" dirty="0">
                  <a:solidFill>
                    <a:schemeClr val="accent1"/>
                  </a:solidFill>
                </a:rPr>
                <a:t> Term</a:t>
              </a:r>
              <a:endParaRPr lang="id-ID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Ekstraksi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Fitur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22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Penyiapan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1443323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Fitur yang diekstrak adalah fitur statistik dari nilai kemiripan sebuah pernyataan kebutuhan dengan pernyataan kebutuhan lain dalam dokumen SKPL yang sama</a:t>
            </a:r>
          </a:p>
          <a:p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1443323"/>
            <a:chOff x="756395" y="1411942"/>
            <a:chExt cx="2622177" cy="890868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Pembobotan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</a:rPr>
                <a:t>Term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Ekstraksi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Fitur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7198B2-EF68-4BEA-BE79-685AB2C90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09881"/>
              </p:ext>
            </p:extLst>
          </p:nvPr>
        </p:nvGraphicFramePr>
        <p:xfrm>
          <a:off x="727075" y="3184164"/>
          <a:ext cx="5368925" cy="2829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1046225869"/>
                    </a:ext>
                  </a:extLst>
                </a:gridCol>
                <a:gridCol w="5196840">
                  <a:extLst>
                    <a:ext uri="{9D8B030D-6E8A-4147-A177-3AD203B41FA5}">
                      <a16:colId xmlns:a16="http://schemas.microsoft.com/office/drawing/2014/main" val="3813002181"/>
                    </a:ext>
                  </a:extLst>
                </a:gridCol>
              </a:tblGrid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ExtractFeature</a:t>
                      </a:r>
                      <a:r>
                        <a:rPr lang="en-US" sz="1500" dirty="0">
                          <a:effectLst/>
                        </a:rPr>
                        <a:t>(</a:t>
                      </a:r>
                      <a:r>
                        <a:rPr lang="en-US" sz="1500" dirty="0" err="1">
                          <a:effectLst/>
                        </a:rPr>
                        <a:t>DokumenSKPL</a:t>
                      </a:r>
                      <a:r>
                        <a:rPr lang="en-US" sz="1500" dirty="0">
                          <a:effectLst/>
                        </a:rPr>
                        <a:t>) 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0382928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   </a:t>
                      </a:r>
                      <a:r>
                        <a:rPr lang="en-US" sz="1500" dirty="0" err="1">
                          <a:effectLst/>
                        </a:rPr>
                        <a:t>feature_matrix</a:t>
                      </a:r>
                      <a:r>
                        <a:rPr lang="en-US" sz="1500" dirty="0">
                          <a:effectLst/>
                        </a:rPr>
                        <a:t> = new matrix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0018100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   foreach k = pernyataan_kebutuhan in DokumenSKPL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2509548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891540" marR="0" indent="-5715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    similarity = cosineSimilarity(k, rest_of_pernyataan_kebutuhan)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0709120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891540" marR="0" indent="-5715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    feature_matrix.add([mean(similarity), std(similarity), max(similarity)])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50970831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891540" marR="0" indent="-5715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end foreach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84648474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9525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    return </a:t>
                      </a:r>
                      <a:r>
                        <a:rPr lang="en-US" sz="1500" dirty="0" err="1">
                          <a:effectLst/>
                        </a:rPr>
                        <a:t>feature_matrix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127183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A985E56-DD20-4213-A989-61A5A9DB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058688"/>
              </p:ext>
            </p:extLst>
          </p:nvPr>
        </p:nvGraphicFramePr>
        <p:xfrm>
          <a:off x="6166756" y="341332"/>
          <a:ext cx="3643745" cy="568566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72862214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3512562971"/>
                    </a:ext>
                  </a:extLst>
                </a:gridCol>
                <a:gridCol w="1177637">
                  <a:extLst>
                    <a:ext uri="{9D8B030D-6E8A-4147-A177-3AD203B41FA5}">
                      <a16:colId xmlns:a16="http://schemas.microsoft.com/office/drawing/2014/main" val="1116960291"/>
                    </a:ext>
                  </a:extLst>
                </a:gridCol>
                <a:gridCol w="1039090">
                  <a:extLst>
                    <a:ext uri="{9D8B030D-6E8A-4147-A177-3AD203B41FA5}">
                      <a16:colId xmlns:a16="http://schemas.microsoft.com/office/drawing/2014/main" val="304007941"/>
                    </a:ext>
                  </a:extLst>
                </a:gridCol>
              </a:tblGrid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Kode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Standard Deviation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Maximum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extLst>
                  <a:ext uri="{0D108BD9-81ED-4DB2-BD59-A6C34878D82A}">
                    <a16:rowId xmlns:a16="http://schemas.microsoft.com/office/drawing/2014/main" val="1542232748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0.062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3367516045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0.047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2855690767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0.185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3825348577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0.185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218260741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1550499368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3755659077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4128603953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0.049394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0.075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469578922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0.149962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1463334121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0.049394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0.075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368099922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0.081858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0.281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705019420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0.081858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0.281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3484520718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0.17665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0.228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3335474947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0.066294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0.093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477650433"/>
                  </a:ext>
                </a:extLst>
              </a:tr>
              <a:tr h="35821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0.042397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0.063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2041122376"/>
                  </a:ext>
                </a:extLst>
              </a:tr>
              <a:tr h="18438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03" marR="51603" marT="0" marB="0" anchor="b"/>
                </a:tc>
                <a:extLst>
                  <a:ext uri="{0D108BD9-81ED-4DB2-BD59-A6C34878D82A}">
                    <a16:rowId xmlns:a16="http://schemas.microsoft.com/office/drawing/2014/main" val="387637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9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Penyusunan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Model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: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disebutkan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klasifikasinya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Data-data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sudah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direpresentasikan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sebagai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vektor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dibagi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2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kelompok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,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yaitu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latih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menyusun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model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kemudian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mengklasifikasi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data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uji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0295DD-3ACF-4497-9E8F-672C0DB1748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Pengujian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Analisis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Membuktikan bahwa metode yang diajukan dapat mendeteksi derau pada pernyataan kebutuhan dalam dokumen SKPL secara akurat.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2216727"/>
            <a:chOff x="756395" y="1411942"/>
            <a:chExt cx="2622177" cy="136823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Tujuan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Pengujian</a:t>
              </a:r>
              <a:endParaRPr lang="id-ID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Metode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Evaluasi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5" y="2376769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Skenario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44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Pengujian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Analisis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Data uji yang telah melalui tahap ekstraksi fitur akan diklasifikasi dengan menggunakan model klasifikasi yang sudah dilatih menggunakan data latih.</a:t>
            </a:r>
          </a:p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Metode Evaluasi yang akan digunakan adalah akurasi, presisi, dan recall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2216727"/>
            <a:chOff x="756395" y="1411942"/>
            <a:chExt cx="2622177" cy="136823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Tujuan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Metode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Evaluasi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5" y="2376769"/>
              <a:ext cx="2622177" cy="4034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Skenario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3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485593"/>
            <a:ext cx="10972800" cy="852862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Pengujian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Analisis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254" y="1565564"/>
            <a:ext cx="8368145" cy="4560600"/>
          </a:xfrm>
        </p:spPr>
        <p:txBody>
          <a:bodyPr/>
          <a:lstStyle/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Membandingkan metode penghitungan kemiripan dengan metode yang lain sehingga dapat diketahui metode penghitungan kemiripan yang terbaik untuk digunakan dalam kasus ini.</a:t>
            </a:r>
          </a:p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Menambahkan fitur statistik yang lain pada tahap ekstraksi fitur untuk melihat perbedaan performa hasil klasifikasi.</a:t>
            </a:r>
          </a:p>
          <a:p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Menggunakan metode klasifikasi supervised lain selain SVM untuk membuktikan bahwa metode ekstraksi fitur yang diajukan dapat dipakai untuk klasifikasi tanpa terikat dengan metode klasifikasi yang digunakan.</a:t>
            </a:r>
          </a:p>
          <a:p>
            <a:pPr marL="0" indent="0">
              <a:buNone/>
            </a:pPr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Note :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digunakan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harus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sudah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ada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nama</a:t>
            </a:r>
            <a:endParaRPr lang="sv-SE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6602D671-0B43-4E5C-B16E-354C9470FBE9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F7305-4DA2-496E-98C7-6EFCB7B2D30B}"/>
              </a:ext>
            </a:extLst>
          </p:cNvPr>
          <p:cNvGrpSpPr/>
          <p:nvPr/>
        </p:nvGrpSpPr>
        <p:grpSpPr>
          <a:xfrm>
            <a:off x="1062428" y="1565564"/>
            <a:ext cx="1943397" cy="2216727"/>
            <a:chOff x="756395" y="1411942"/>
            <a:chExt cx="2622177" cy="1368239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8721E61D-97BC-4891-81B9-0A5211FF6DDE}"/>
                </a:ext>
              </a:extLst>
            </p:cNvPr>
            <p:cNvSpPr/>
            <p:nvPr/>
          </p:nvSpPr>
          <p:spPr>
            <a:xfrm>
              <a:off x="756395" y="1411942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Tujuan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Pengujian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378235BA-2ADB-4683-B45B-7749BAEB5A67}"/>
                </a:ext>
              </a:extLst>
            </p:cNvPr>
            <p:cNvSpPr/>
            <p:nvPr/>
          </p:nvSpPr>
          <p:spPr>
            <a:xfrm>
              <a:off x="756395" y="1899398"/>
              <a:ext cx="2622177" cy="40341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Metode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Evaluasi</a:t>
              </a:r>
              <a:endParaRPr lang="id-ID" sz="1350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DE4ABD74-5487-4BD6-B186-6666E2EF9366}"/>
                </a:ext>
              </a:extLst>
            </p:cNvPr>
            <p:cNvSpPr/>
            <p:nvPr/>
          </p:nvSpPr>
          <p:spPr>
            <a:xfrm>
              <a:off x="756395" y="2376769"/>
              <a:ext cx="2622177" cy="4034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accent1"/>
                  </a:solidFill>
                </a:rPr>
                <a:t>Skenario</a:t>
              </a:r>
              <a:r>
                <a:rPr lang="en-US" sz="1600" dirty="0">
                  <a:solidFill>
                    <a:schemeClr val="accent1"/>
                  </a:solidFill>
                </a:rPr>
                <a:t> </a:t>
              </a:r>
              <a:r>
                <a:rPr lang="en-US" sz="1600" dirty="0" err="1">
                  <a:solidFill>
                    <a:schemeClr val="accent1"/>
                  </a:solidFill>
                </a:rPr>
                <a:t>Pengujian</a:t>
              </a:r>
              <a:endParaRPr lang="id-ID" sz="135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28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Hasil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Sementara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6303"/>
            <a:ext cx="11313459" cy="4906770"/>
          </a:xfrm>
        </p:spPr>
        <p:txBody>
          <a:bodyPr/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Tampilkan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hasil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sementara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sudah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didapatkan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0295DD-3ACF-4497-9E8F-672C0DB1748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19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F2EB88BA-C1B0-4313-8021-E5EDF11E8038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Metodologi</a:t>
            </a:r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Penelitian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9394"/>
            <a:ext cx="10972800" cy="401151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Terima</a:t>
            </a:r>
            <a:r>
              <a:rPr lang="en-US" sz="60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60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Kasih</a:t>
            </a:r>
            <a:endParaRPr lang="en-GB" sz="60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A9B7E1F2-D7CA-4D40-BAB9-0A07DC55D1A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20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435" y="241221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Latar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Belakang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314" y="1566784"/>
            <a:ext cx="10604710" cy="4629343"/>
          </a:xfrm>
        </p:spPr>
        <p:txBody>
          <a:bodyPr/>
          <a:lstStyle/>
          <a:p>
            <a:pPr algn="just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adalah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pertama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proses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pengembangan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algn="just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Kesalahan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di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ini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merambat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tahap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selanjutnya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Bertrand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meyer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mengelompokkan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kesalahan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menjadi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tujuh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kelompok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kemudian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dikenal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istilah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Meyer’s seven sins</a:t>
            </a:r>
          </a:p>
          <a:p>
            <a:pPr algn="just"/>
            <a:r>
              <a:rPr lang="id-ID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Noise (derau) adalah salah satu Meyer’s seven sins yang disebabkan oleh adanya suatu elemen dalam teks yang memberikan informasi yang tidak relevan dengan domain masalah yang hendak diselesaikan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E9D5A370-C17C-4647-8524-2195F851A5F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3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3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320675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Rumusan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apa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saja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tepat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klasifikasi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Bagaimana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mengekstraksi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fitur-fitur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88EA3245-CADF-4677-B108-34656E55472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4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268941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Batasan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Masalah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Dokumen spesifikasi kebutuhan perangkat lunak yang digunakan hanya menggunakan Bahasa Inggris.</a:t>
            </a:r>
          </a:p>
          <a:p>
            <a:pPr lvl="0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diekstrak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manual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sv-SE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spesifikasi kebutuhan perangkat lunak.</a:t>
            </a:r>
            <a:endParaRPr lang="id-ID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92A5EAA5-BA8E-4875-B29F-DF7F0D6AF223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5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0675"/>
            <a:ext cx="10515600" cy="1325563"/>
          </a:xfrm>
        </p:spPr>
        <p:txBody>
          <a:bodyPr/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Tujuan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Membangun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sebuah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metode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dapat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mendeteksi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termasuk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derau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sebuah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spesifikasi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perangkat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lunak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dengan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akurat</a:t>
            </a: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2424529B-761B-4A3E-B058-7E7E1E286EA0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6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1524000" y="5631019"/>
            <a:ext cx="9144000" cy="27904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1025" y="6236105"/>
            <a:ext cx="1905000" cy="457200"/>
          </a:xfrm>
          <a:prstGeom prst="rect">
            <a:avLst/>
          </a:prstGeom>
        </p:spPr>
        <p:txBody>
          <a:bodyPr/>
          <a:lstStyle/>
          <a:p>
            <a:fld id="{65FC00B7-FD89-4A16-BEF2-83CDD917182B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249552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3628" y="6236105"/>
            <a:ext cx="482600" cy="457200"/>
          </a:xfrm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7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0777" y="1825439"/>
            <a:ext cx="6490446" cy="6589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Pendahuluan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0777" y="2776834"/>
            <a:ext cx="6490447" cy="6589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Metodologi</a:t>
            </a:r>
            <a:r>
              <a:rPr lang="en-US" sz="4800" b="1" dirty="0">
                <a:solidFill>
                  <a:srgbClr val="002060"/>
                </a:solidFill>
                <a:latin typeface="Tw Cen MT Condensed" panose="020B0606020104020203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Tw Cen MT Condensed" panose="020B0606020104020203" pitchFamily="34" charset="0"/>
              </a:rPr>
              <a:t>Penelitian</a:t>
            </a:r>
            <a:endParaRPr lang="en-GB" sz="4800" b="1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643784"/>
            <a:ext cx="10972800" cy="623558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Diagram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Alur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Penelitian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Umum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0D800DC9-5004-4E43-AB2B-70BCAD28436E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D0A8E8-1C25-4E08-800E-AA7E772896FF}"/>
              </a:ext>
            </a:extLst>
          </p:cNvPr>
          <p:cNvGrpSpPr/>
          <p:nvPr/>
        </p:nvGrpSpPr>
        <p:grpSpPr>
          <a:xfrm>
            <a:off x="1205499" y="2348558"/>
            <a:ext cx="9363356" cy="2166862"/>
            <a:chOff x="1205499" y="2348558"/>
            <a:chExt cx="9363356" cy="21668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B5A45-5679-4B44-B4DF-20E8BC331C48}"/>
                </a:ext>
              </a:extLst>
            </p:cNvPr>
            <p:cNvSpPr/>
            <p:nvPr/>
          </p:nvSpPr>
          <p:spPr>
            <a:xfrm>
              <a:off x="1205499" y="2348558"/>
              <a:ext cx="1918741" cy="9108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Pengumpulan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Pelabelan</a:t>
              </a:r>
              <a:r>
                <a:rPr lang="en-US" dirty="0">
                  <a:solidFill>
                    <a:schemeClr val="tx1"/>
                  </a:solidFill>
                </a:rPr>
                <a:t> Data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DC31F3-2029-430F-958E-D285DD667A4D}"/>
                </a:ext>
              </a:extLst>
            </p:cNvPr>
            <p:cNvSpPr/>
            <p:nvPr/>
          </p:nvSpPr>
          <p:spPr>
            <a:xfrm>
              <a:off x="3651395" y="2348559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Studi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Literarur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CC164D-A637-4A0A-A38D-F77E1D857A87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3124240" y="2803976"/>
              <a:ext cx="5271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528044-690F-4523-8006-F13EC9592C50}"/>
                </a:ext>
              </a:extLst>
            </p:cNvPr>
            <p:cNvSpPr/>
            <p:nvPr/>
          </p:nvSpPr>
          <p:spPr>
            <a:xfrm>
              <a:off x="6096000" y="2348559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Praproses</a:t>
              </a:r>
              <a:r>
                <a:rPr lang="en-US" dirty="0">
                  <a:solidFill>
                    <a:schemeClr val="tx1"/>
                  </a:solidFill>
                </a:rPr>
                <a:t> Data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AC53FF-04D2-4239-B912-D691A4F43A5E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5570136" y="2803976"/>
              <a:ext cx="525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3C2E0E-062E-4A3F-9CFB-017B723A01F5}"/>
                </a:ext>
              </a:extLst>
            </p:cNvPr>
            <p:cNvSpPr/>
            <p:nvPr/>
          </p:nvSpPr>
          <p:spPr>
            <a:xfrm>
              <a:off x="8650114" y="2973583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Penyiapan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Fitur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752A85-595F-4876-8E28-7D9381DCBE5F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8014741" y="2803976"/>
              <a:ext cx="635373" cy="625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A3CF47-FD0B-498D-AC9A-31BF0C0C2F32}"/>
                </a:ext>
              </a:extLst>
            </p:cNvPr>
            <p:cNvSpPr/>
            <p:nvPr/>
          </p:nvSpPr>
          <p:spPr>
            <a:xfrm>
              <a:off x="6095999" y="3598608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Penyusunan</a:t>
              </a:r>
              <a:r>
                <a:rPr lang="en-US" dirty="0">
                  <a:solidFill>
                    <a:schemeClr val="tx1"/>
                  </a:solidFill>
                </a:rPr>
                <a:t> Model </a:t>
              </a:r>
              <a:r>
                <a:rPr lang="en-US" dirty="0" err="1">
                  <a:solidFill>
                    <a:schemeClr val="tx1"/>
                  </a:solidFill>
                </a:rPr>
                <a:t>Klasifikasi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93C9931-4979-4063-B78D-82DC6E8F7E92}"/>
                </a:ext>
              </a:extLst>
            </p:cNvPr>
            <p:cNvCxnSpPr>
              <a:cxnSpLocks/>
              <a:stCxn id="17" idx="1"/>
              <a:endCxn id="19" idx="3"/>
            </p:cNvCxnSpPr>
            <p:nvPr/>
          </p:nvCxnSpPr>
          <p:spPr>
            <a:xfrm flipH="1">
              <a:off x="8014740" y="3429000"/>
              <a:ext cx="635374" cy="625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46797E-37AD-4A35-BC2B-E93EA8A4B2A6}"/>
                </a:ext>
              </a:extLst>
            </p:cNvPr>
            <p:cNvSpPr/>
            <p:nvPr/>
          </p:nvSpPr>
          <p:spPr>
            <a:xfrm>
              <a:off x="3651395" y="3598608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Pengujian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Analisis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297669-CF88-4080-86BE-3E49D4E9CFB3}"/>
                </a:ext>
              </a:extLst>
            </p:cNvPr>
            <p:cNvCxnSpPr>
              <a:cxnSpLocks/>
              <a:stCxn id="19" idx="1"/>
              <a:endCxn id="21" idx="3"/>
            </p:cNvCxnSpPr>
            <p:nvPr/>
          </p:nvCxnSpPr>
          <p:spPr>
            <a:xfrm flipH="1">
              <a:off x="5570136" y="4054025"/>
              <a:ext cx="525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BDB18C-3BDE-4FBE-94F7-38E939C34F30}"/>
                </a:ext>
              </a:extLst>
            </p:cNvPr>
            <p:cNvSpPr/>
            <p:nvPr/>
          </p:nvSpPr>
          <p:spPr>
            <a:xfrm>
              <a:off x="1205499" y="3604586"/>
              <a:ext cx="1918741" cy="910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Penyusunan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Laporan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Penelitian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4A5ED2-CEDE-4C0A-9821-B85472399A53}"/>
                </a:ext>
              </a:extLst>
            </p:cNvPr>
            <p:cNvCxnSpPr>
              <a:cxnSpLocks/>
              <a:stCxn id="21" idx="1"/>
              <a:endCxn id="23" idx="3"/>
            </p:cNvCxnSpPr>
            <p:nvPr/>
          </p:nvCxnSpPr>
          <p:spPr>
            <a:xfrm flipH="1">
              <a:off x="3124240" y="4054025"/>
              <a:ext cx="527155" cy="5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79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2629" cy="1219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629" y="517621"/>
            <a:ext cx="10972800" cy="8528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Pengumpulan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Pelabelan</a:t>
            </a: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</a:rPr>
              <a:t> Data</a:t>
            </a:r>
            <a:endParaRPr lang="en-GB" sz="2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75415"/>
            <a:ext cx="5396344" cy="4906770"/>
          </a:xfrm>
        </p:spPr>
        <p:txBody>
          <a:bodyPr/>
          <a:lstStyle/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Pernyataan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kebutuhan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diekstrak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manual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dari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dokumen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SKPL</a:t>
            </a:r>
          </a:p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Pelabelan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secara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manual</a:t>
            </a:r>
          </a:p>
          <a:p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Pelabelan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dilakukan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oleh</a:t>
            </a:r>
            <a:r>
              <a:rPr lang="en-GB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 3 orang </a:t>
            </a:r>
            <a:r>
              <a:rPr lang="en-GB" sz="2400" dirty="0" err="1">
                <a:solidFill>
                  <a:srgbClr val="002060"/>
                </a:solidFill>
                <a:latin typeface="Trebuchet MS" panose="020B0603020202020204" pitchFamily="34" charset="0"/>
              </a:rPr>
              <a:t>narasumber</a:t>
            </a:r>
            <a:endParaRPr lang="en-GB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0295DD-3ACF-4497-9E8F-672C0DB17486}" type="datetime3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t>10 April 2018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Proposal Tesis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DCE194A-6BF9-4127-A94C-BA9BC25F9298}" type="slidenum">
              <a:rPr lang="en-US" altLang="en-US" smtClean="0">
                <a:solidFill>
                  <a:srgbClr val="002060"/>
                </a:solidFill>
                <a:latin typeface="Trebuchet MS" panose="020B0603020202020204" pitchFamily="34" charset="0"/>
              </a:rPr>
              <a:pPr/>
              <a:t>9</a:t>
            </a:fld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B39C2C-EBBC-421D-B99F-37D8BD78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80658"/>
              </p:ext>
            </p:extLst>
          </p:nvPr>
        </p:nvGraphicFramePr>
        <p:xfrm>
          <a:off x="6096000" y="1219394"/>
          <a:ext cx="4987639" cy="517900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05688">
                  <a:extLst>
                    <a:ext uri="{9D8B030D-6E8A-4147-A177-3AD203B41FA5}">
                      <a16:colId xmlns:a16="http://schemas.microsoft.com/office/drawing/2014/main" val="1984404184"/>
                    </a:ext>
                  </a:extLst>
                </a:gridCol>
                <a:gridCol w="3762448">
                  <a:extLst>
                    <a:ext uri="{9D8B030D-6E8A-4147-A177-3AD203B41FA5}">
                      <a16:colId xmlns:a16="http://schemas.microsoft.com/office/drawing/2014/main" val="864248630"/>
                    </a:ext>
                  </a:extLst>
                </a:gridCol>
                <a:gridCol w="619503">
                  <a:extLst>
                    <a:ext uri="{9D8B030D-6E8A-4147-A177-3AD203B41FA5}">
                      <a16:colId xmlns:a16="http://schemas.microsoft.com/office/drawing/2014/main" val="2650289118"/>
                    </a:ext>
                  </a:extLst>
                </a:gridCol>
              </a:tblGrid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Pernyataan Kebutuhan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Label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441666771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Register a new user account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2845241902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Update user profile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2881962055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Report on finding thing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1629985258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Report on lost thing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281846868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Asking help in form of question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2860668568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Delete user account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1799933465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F07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Give reward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2294208672"/>
                  </a:ext>
                </a:extLst>
              </a:tr>
              <a:tr h="34540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Register a new lecturer’s account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1518126170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Delete lecturer’s account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3404475580"/>
                  </a:ext>
                </a:extLst>
              </a:tr>
              <a:tr h="33839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Update lecturer’s account information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1801064846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Add lecturer’s availability status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1881727135"/>
                  </a:ext>
                </a:extLst>
              </a:tr>
              <a:tr h="37845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Update lecturer’s availability status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658158914"/>
                  </a:ext>
                </a:extLst>
              </a:tr>
              <a:tr h="31891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Delete lecturer’s availability status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3185453257"/>
                  </a:ext>
                </a:extLst>
              </a:tr>
              <a:tr h="34032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Show lecturer’s information and availability status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2537736924"/>
                  </a:ext>
                </a:extLst>
              </a:tr>
              <a:tr h="2152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Find lecturer’s account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1998448654"/>
                  </a:ext>
                </a:extLst>
              </a:tr>
              <a:tr h="31357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Lecturer can approve student’s plan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347" marR="51347" marT="0" marB="0"/>
                </a:tc>
                <a:extLst>
                  <a:ext uri="{0D108BD9-81ED-4DB2-BD59-A6C34878D82A}">
                    <a16:rowId xmlns:a16="http://schemas.microsoft.com/office/drawing/2014/main" val="3812573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47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4585</TotalTime>
  <Words>904</Words>
  <Application>Microsoft Office PowerPoint</Application>
  <PresentationFormat>Widescreen</PresentationFormat>
  <Paragraphs>290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Trebuchet MS</vt:lpstr>
      <vt:lpstr>Tw Cen MT Condensed</vt:lpstr>
      <vt:lpstr>Office Theme</vt:lpstr>
      <vt:lpstr>EKSTRAKSI FITUR STATISTIK UNTUK DETEKSI NOISE PADA DOKUMEN SPESIFIKASI KEBUTUHAN PERANGKAT LUNAK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Diagram Alur Penelitian Secara Umum</vt:lpstr>
      <vt:lpstr>Pengumpulan dan Pelabelan Data</vt:lpstr>
      <vt:lpstr>Praproses Data edit : token dulu, stopword, baru stem</vt:lpstr>
      <vt:lpstr>Praproses Data</vt:lpstr>
      <vt:lpstr>Praproses Data</vt:lpstr>
      <vt:lpstr>Penyiapan Fitur</vt:lpstr>
      <vt:lpstr>Penyiapan Fitur</vt:lpstr>
      <vt:lpstr>Penyusunan Model Klasifikasi : disebutkan metode klasifikasinya</vt:lpstr>
      <vt:lpstr>Pengujian dan Analisis</vt:lpstr>
      <vt:lpstr>Pengujian dan Analisis</vt:lpstr>
      <vt:lpstr>Pengujian dan Analisis</vt:lpstr>
      <vt:lpstr>Hasil Sementara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Data EEG Untuk Mendeteksi Keadaan Bangun dan Tidur Menggunakan Autoregressive (AR) Model dan Support Vector Machine (SVM)</dc:title>
  <dc:creator>Yunan</dc:creator>
  <cp:lastModifiedBy>Ahmad Mustofa</cp:lastModifiedBy>
  <cp:revision>240</cp:revision>
  <dcterms:created xsi:type="dcterms:W3CDTF">2016-06-14T09:20:38Z</dcterms:created>
  <dcterms:modified xsi:type="dcterms:W3CDTF">2018-04-10T05:49:27Z</dcterms:modified>
</cp:coreProperties>
</file>