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1"/>
  </p:notesMasterIdLst>
  <p:handoutMasterIdLst>
    <p:handoutMasterId r:id="rId32"/>
  </p:handoutMasterIdLst>
  <p:sldIdLst>
    <p:sldId id="401" r:id="rId2"/>
    <p:sldId id="340" r:id="rId3"/>
    <p:sldId id="394" r:id="rId4"/>
    <p:sldId id="312" r:id="rId5"/>
    <p:sldId id="402" r:id="rId6"/>
    <p:sldId id="403" r:id="rId7"/>
    <p:sldId id="400" r:id="rId8"/>
    <p:sldId id="404" r:id="rId9"/>
    <p:sldId id="368" r:id="rId10"/>
    <p:sldId id="372" r:id="rId11"/>
    <p:sldId id="363" r:id="rId12"/>
    <p:sldId id="389" r:id="rId13"/>
    <p:sldId id="380" r:id="rId14"/>
    <p:sldId id="381" r:id="rId15"/>
    <p:sldId id="382" r:id="rId16"/>
    <p:sldId id="383" r:id="rId17"/>
    <p:sldId id="384" r:id="rId18"/>
    <p:sldId id="385" r:id="rId19"/>
    <p:sldId id="386" r:id="rId20"/>
    <p:sldId id="387" r:id="rId21"/>
    <p:sldId id="388" r:id="rId22"/>
    <p:sldId id="390" r:id="rId23"/>
    <p:sldId id="391" r:id="rId24"/>
    <p:sldId id="392" r:id="rId25"/>
    <p:sldId id="393" r:id="rId26"/>
    <p:sldId id="375" r:id="rId27"/>
    <p:sldId id="377" r:id="rId28"/>
    <p:sldId id="405" r:id="rId29"/>
    <p:sldId id="406" r:id="rId30"/>
  </p:sldIdLst>
  <p:sldSz cx="9144000" cy="5143500" type="screen16x9"/>
  <p:notesSz cx="9945688"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31" autoAdjust="0"/>
  </p:normalViewPr>
  <p:slideViewPr>
    <p:cSldViewPr>
      <p:cViewPr varScale="1">
        <p:scale>
          <a:sx n="88" d="100"/>
          <a:sy n="88" d="100"/>
        </p:scale>
        <p:origin x="79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76C50-906A-4018-A2DB-07A7FA78944D}"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2E4BEBEE-F4FE-4E0C-966D-7AD0F63BF01B}">
      <dgm:prSet phldrT="[Text]" custT="1"/>
      <dgm:spPr/>
      <dgm:t>
        <a:bodyPr/>
        <a:lstStyle/>
        <a:p>
          <a:r>
            <a:rPr lang="id-ID" sz="1800" dirty="0" smtClean="0">
              <a:latin typeface="Candara" panose="020E0502030303020204" pitchFamily="34" charset="0"/>
            </a:rPr>
            <a:t>Fu : 2014</a:t>
          </a:r>
          <a:endParaRPr lang="en-US" sz="1800" dirty="0">
            <a:latin typeface="Candara" panose="020E0502030303020204" pitchFamily="34" charset="0"/>
          </a:endParaRPr>
        </a:p>
      </dgm:t>
    </dgm:pt>
    <dgm:pt modelId="{1C0DB866-262E-4490-801F-3E12209EC076}" type="parTrans" cxnId="{8AB735B3-8526-495C-90F8-CF4A87ED044B}">
      <dgm:prSet/>
      <dgm:spPr/>
      <dgm:t>
        <a:bodyPr/>
        <a:lstStyle/>
        <a:p>
          <a:endParaRPr lang="en-US"/>
        </a:p>
      </dgm:t>
    </dgm:pt>
    <dgm:pt modelId="{CF1ED079-E6A5-462A-9446-53D03FCED8D5}" type="sibTrans" cxnId="{8AB735B3-8526-495C-90F8-CF4A87ED044B}">
      <dgm:prSet/>
      <dgm:spPr/>
      <dgm:t>
        <a:bodyPr/>
        <a:lstStyle/>
        <a:p>
          <a:endParaRPr lang="en-US"/>
        </a:p>
      </dgm:t>
    </dgm:pt>
    <dgm:pt modelId="{26EA11FC-AEEA-47C5-B238-D486BC1A0953}">
      <dgm:prSet phldrT="[Text]" custT="1"/>
      <dgm:spPr/>
      <dgm:t>
        <a:bodyPr/>
        <a:lstStyle/>
        <a:p>
          <a:r>
            <a:rPr lang="id-ID" sz="1400" dirty="0" smtClean="0">
              <a:latin typeface="Candara" panose="020E0502030303020204" pitchFamily="34" charset="0"/>
            </a:rPr>
            <a:t>Semi</a:t>
          </a:r>
          <a:r>
            <a:rPr lang="id-ID" sz="1400" baseline="0" dirty="0" smtClean="0">
              <a:latin typeface="Candara" panose="020E0502030303020204" pitchFamily="34" charset="0"/>
            </a:rPr>
            <a:t> Supervised LDA</a:t>
          </a:r>
          <a:endParaRPr lang="en-US" sz="1400" dirty="0">
            <a:latin typeface="Candara" panose="020E0502030303020204" pitchFamily="34" charset="0"/>
          </a:endParaRPr>
        </a:p>
      </dgm:t>
    </dgm:pt>
    <dgm:pt modelId="{5F220BBB-28CD-49A9-903A-D938B4D43282}" type="parTrans" cxnId="{828676AC-C4E2-47DF-B342-777590995580}">
      <dgm:prSet/>
      <dgm:spPr/>
      <dgm:t>
        <a:bodyPr/>
        <a:lstStyle/>
        <a:p>
          <a:endParaRPr lang="en-US"/>
        </a:p>
      </dgm:t>
    </dgm:pt>
    <dgm:pt modelId="{24D61795-C2A5-4A73-88F6-ADA4D4803323}" type="sibTrans" cxnId="{828676AC-C4E2-47DF-B342-777590995580}">
      <dgm:prSet/>
      <dgm:spPr/>
      <dgm:t>
        <a:bodyPr/>
        <a:lstStyle/>
        <a:p>
          <a:endParaRPr lang="en-US"/>
        </a:p>
      </dgm:t>
    </dgm:pt>
    <dgm:pt modelId="{E7E31284-2B9E-44A1-8E65-FEF2E1401A3B}">
      <dgm:prSet phldrT="[Text]" custT="1"/>
      <dgm:spPr/>
      <dgm:t>
        <a:bodyPr/>
        <a:lstStyle/>
        <a:p>
          <a:r>
            <a:rPr lang="id-ID" sz="1800" dirty="0" smtClean="0">
              <a:latin typeface="Candara" panose="020E0502030303020204" pitchFamily="34" charset="0"/>
            </a:rPr>
            <a:t>Liu : 2015</a:t>
          </a:r>
          <a:endParaRPr lang="en-US" sz="1800" dirty="0">
            <a:latin typeface="Candara" panose="020E0502030303020204" pitchFamily="34" charset="0"/>
          </a:endParaRPr>
        </a:p>
      </dgm:t>
    </dgm:pt>
    <dgm:pt modelId="{4487B727-1FDD-4F1E-947C-2759171591A1}" type="parTrans" cxnId="{DD16C503-A92A-4A92-ACB5-A31A4B5BD8A1}">
      <dgm:prSet/>
      <dgm:spPr/>
      <dgm:t>
        <a:bodyPr/>
        <a:lstStyle/>
        <a:p>
          <a:endParaRPr lang="en-US"/>
        </a:p>
      </dgm:t>
    </dgm:pt>
    <dgm:pt modelId="{B17AB395-9E79-49EE-BB9B-2F62461A3EB9}" type="sibTrans" cxnId="{DD16C503-A92A-4A92-ACB5-A31A4B5BD8A1}">
      <dgm:prSet/>
      <dgm:spPr/>
      <dgm:t>
        <a:bodyPr/>
        <a:lstStyle/>
        <a:p>
          <a:endParaRPr lang="en-US"/>
        </a:p>
      </dgm:t>
    </dgm:pt>
    <dgm:pt modelId="{224EEE12-6920-400F-B1F4-D5625379B44C}">
      <dgm:prSet phldrT="[Text]" custT="1"/>
      <dgm:spPr/>
      <dgm:t>
        <a:bodyPr/>
        <a:lstStyle/>
        <a:p>
          <a:r>
            <a:rPr lang="id-ID" sz="1400" dirty="0" smtClean="0">
              <a:latin typeface="Candara" panose="020E0502030303020204" pitchFamily="34" charset="0"/>
            </a:rPr>
            <a:t>Word Embedding</a:t>
          </a:r>
          <a:endParaRPr lang="en-US" sz="1400" dirty="0">
            <a:latin typeface="Candara" panose="020E0502030303020204" pitchFamily="34" charset="0"/>
          </a:endParaRPr>
        </a:p>
      </dgm:t>
    </dgm:pt>
    <dgm:pt modelId="{BD31C00C-16EF-49EF-A683-6FC40BA5AB20}" type="parTrans" cxnId="{4AF697A4-AA41-4FEA-98D0-A89AE9C3153F}">
      <dgm:prSet/>
      <dgm:spPr/>
      <dgm:t>
        <a:bodyPr/>
        <a:lstStyle/>
        <a:p>
          <a:endParaRPr lang="en-US"/>
        </a:p>
      </dgm:t>
    </dgm:pt>
    <dgm:pt modelId="{A15C6EBC-7FBA-4ACF-929C-DA35982F5D02}" type="sibTrans" cxnId="{4AF697A4-AA41-4FEA-98D0-A89AE9C3153F}">
      <dgm:prSet/>
      <dgm:spPr/>
      <dgm:t>
        <a:bodyPr/>
        <a:lstStyle/>
        <a:p>
          <a:endParaRPr lang="en-US"/>
        </a:p>
      </dgm:t>
    </dgm:pt>
    <dgm:pt modelId="{A3C5D266-673D-415F-BDCC-78E6C88394EB}">
      <dgm:prSet phldrT="[Text]" custT="1"/>
      <dgm:spPr/>
      <dgm:t>
        <a:bodyPr/>
        <a:lstStyle/>
        <a:p>
          <a:r>
            <a:rPr lang="id-ID" sz="1400" dirty="0" smtClean="0">
              <a:latin typeface="Candara" panose="020E0502030303020204" pitchFamily="34" charset="0"/>
            </a:rPr>
            <a:t>RNN Models (Elman, Jordan, LSTM)</a:t>
          </a:r>
          <a:endParaRPr lang="en-US" sz="1400" dirty="0">
            <a:latin typeface="Candara" panose="020E0502030303020204" pitchFamily="34" charset="0"/>
          </a:endParaRPr>
        </a:p>
      </dgm:t>
    </dgm:pt>
    <dgm:pt modelId="{85DFB8F8-E439-4478-9184-328A32CBF47C}" type="parTrans" cxnId="{7FCED5C3-2BEB-46D8-B9AB-FDD07115FE02}">
      <dgm:prSet/>
      <dgm:spPr/>
      <dgm:t>
        <a:bodyPr/>
        <a:lstStyle/>
        <a:p>
          <a:endParaRPr lang="en-US"/>
        </a:p>
      </dgm:t>
    </dgm:pt>
    <dgm:pt modelId="{480FDFEA-1B25-4CAF-A38C-4E6C21789334}" type="sibTrans" cxnId="{7FCED5C3-2BEB-46D8-B9AB-FDD07115FE02}">
      <dgm:prSet/>
      <dgm:spPr/>
      <dgm:t>
        <a:bodyPr/>
        <a:lstStyle/>
        <a:p>
          <a:endParaRPr lang="en-US"/>
        </a:p>
      </dgm:t>
    </dgm:pt>
    <dgm:pt modelId="{F83DA778-12CE-416F-8048-65F50188BD6E}">
      <dgm:prSet phldrT="[Text]" custT="1"/>
      <dgm:spPr/>
      <dgm:t>
        <a:bodyPr/>
        <a:lstStyle/>
        <a:p>
          <a:r>
            <a:rPr lang="id-ID" sz="1400" dirty="0" smtClean="0">
              <a:latin typeface="Candara" panose="020E0502030303020204" pitchFamily="34" charset="0"/>
            </a:rPr>
            <a:t>Similarity Calculation</a:t>
          </a:r>
          <a:endParaRPr lang="en-US" sz="1400" dirty="0">
            <a:latin typeface="Candara" panose="020E0502030303020204" pitchFamily="34" charset="0"/>
          </a:endParaRPr>
        </a:p>
      </dgm:t>
    </dgm:pt>
    <dgm:pt modelId="{E17F255F-88BB-435E-A1E6-45AC717EF984}" type="parTrans" cxnId="{93AA5DBB-1A83-4275-B508-C885C52E4EC9}">
      <dgm:prSet/>
      <dgm:spPr/>
      <dgm:t>
        <a:bodyPr/>
        <a:lstStyle/>
        <a:p>
          <a:endParaRPr lang="en-US"/>
        </a:p>
      </dgm:t>
    </dgm:pt>
    <dgm:pt modelId="{7F6CC3A2-A086-4383-B17B-7EF49D6808A9}" type="sibTrans" cxnId="{93AA5DBB-1A83-4275-B508-C885C52E4EC9}">
      <dgm:prSet/>
      <dgm:spPr/>
      <dgm:t>
        <a:bodyPr/>
        <a:lstStyle/>
        <a:p>
          <a:endParaRPr lang="en-US"/>
        </a:p>
      </dgm:t>
    </dgm:pt>
    <dgm:pt modelId="{493C40D2-1EFB-4C00-B710-D310C593E694}" type="pres">
      <dgm:prSet presAssocID="{AD376C50-906A-4018-A2DB-07A7FA78944D}" presName="Name0" presStyleCnt="0">
        <dgm:presLayoutVars>
          <dgm:dir/>
          <dgm:animLvl val="lvl"/>
          <dgm:resizeHandles val="exact"/>
        </dgm:presLayoutVars>
      </dgm:prSet>
      <dgm:spPr/>
      <dgm:t>
        <a:bodyPr/>
        <a:lstStyle/>
        <a:p>
          <a:endParaRPr lang="en-US"/>
        </a:p>
      </dgm:t>
    </dgm:pt>
    <dgm:pt modelId="{06D9E60F-C151-4A28-A327-E7A20082AC85}" type="pres">
      <dgm:prSet presAssocID="{AD376C50-906A-4018-A2DB-07A7FA78944D}" presName="tSp" presStyleCnt="0"/>
      <dgm:spPr/>
    </dgm:pt>
    <dgm:pt modelId="{6E715F8C-B777-4B67-B5C5-07AF50865C95}" type="pres">
      <dgm:prSet presAssocID="{AD376C50-906A-4018-A2DB-07A7FA78944D}" presName="bSp" presStyleCnt="0"/>
      <dgm:spPr/>
    </dgm:pt>
    <dgm:pt modelId="{238148DB-B70E-4F04-9B9B-990C1411AC5C}" type="pres">
      <dgm:prSet presAssocID="{AD376C50-906A-4018-A2DB-07A7FA78944D}" presName="process" presStyleCnt="0"/>
      <dgm:spPr/>
    </dgm:pt>
    <dgm:pt modelId="{58F4B33D-364C-44AC-BCCB-AA6FF38544BE}" type="pres">
      <dgm:prSet presAssocID="{2E4BEBEE-F4FE-4E0C-966D-7AD0F63BF01B}" presName="composite1" presStyleCnt="0"/>
      <dgm:spPr/>
    </dgm:pt>
    <dgm:pt modelId="{BB7DD784-7A6A-4F74-8B8A-0455213AC727}" type="pres">
      <dgm:prSet presAssocID="{2E4BEBEE-F4FE-4E0C-966D-7AD0F63BF01B}" presName="dummyNode1" presStyleLbl="node1" presStyleIdx="0" presStyleCnt="2"/>
      <dgm:spPr/>
    </dgm:pt>
    <dgm:pt modelId="{6B6C4E69-7236-4618-B749-325BEF44CC09}" type="pres">
      <dgm:prSet presAssocID="{2E4BEBEE-F4FE-4E0C-966D-7AD0F63BF01B}" presName="childNode1" presStyleLbl="bgAcc1" presStyleIdx="0" presStyleCnt="2">
        <dgm:presLayoutVars>
          <dgm:bulletEnabled val="1"/>
        </dgm:presLayoutVars>
      </dgm:prSet>
      <dgm:spPr/>
      <dgm:t>
        <a:bodyPr/>
        <a:lstStyle/>
        <a:p>
          <a:endParaRPr lang="en-US"/>
        </a:p>
      </dgm:t>
    </dgm:pt>
    <dgm:pt modelId="{50B50359-B1D7-4FB4-9295-CEAB43CE2149}" type="pres">
      <dgm:prSet presAssocID="{2E4BEBEE-F4FE-4E0C-966D-7AD0F63BF01B}" presName="childNode1tx" presStyleLbl="bgAcc1" presStyleIdx="0" presStyleCnt="2">
        <dgm:presLayoutVars>
          <dgm:bulletEnabled val="1"/>
        </dgm:presLayoutVars>
      </dgm:prSet>
      <dgm:spPr/>
      <dgm:t>
        <a:bodyPr/>
        <a:lstStyle/>
        <a:p>
          <a:endParaRPr lang="en-US"/>
        </a:p>
      </dgm:t>
    </dgm:pt>
    <dgm:pt modelId="{4954EBC4-9E9E-407C-ABA5-A346EE4FE768}" type="pres">
      <dgm:prSet presAssocID="{2E4BEBEE-F4FE-4E0C-966D-7AD0F63BF01B}" presName="parentNode1" presStyleLbl="node1" presStyleIdx="0" presStyleCnt="2">
        <dgm:presLayoutVars>
          <dgm:chMax val="1"/>
          <dgm:bulletEnabled val="1"/>
        </dgm:presLayoutVars>
      </dgm:prSet>
      <dgm:spPr/>
      <dgm:t>
        <a:bodyPr/>
        <a:lstStyle/>
        <a:p>
          <a:endParaRPr lang="en-US"/>
        </a:p>
      </dgm:t>
    </dgm:pt>
    <dgm:pt modelId="{24BC4258-DE32-457D-9C79-341495CD0E53}" type="pres">
      <dgm:prSet presAssocID="{2E4BEBEE-F4FE-4E0C-966D-7AD0F63BF01B}" presName="connSite1" presStyleCnt="0"/>
      <dgm:spPr/>
    </dgm:pt>
    <dgm:pt modelId="{6F888CCB-58FF-40D9-BBE5-FAD65AB56851}" type="pres">
      <dgm:prSet presAssocID="{CF1ED079-E6A5-462A-9446-53D03FCED8D5}" presName="Name9" presStyleLbl="sibTrans2D1" presStyleIdx="0" presStyleCnt="1" custAng="21301279" custScaleX="137202" custLinFactNeighborX="11014" custLinFactNeighborY="-7089"/>
      <dgm:spPr/>
      <dgm:t>
        <a:bodyPr/>
        <a:lstStyle/>
        <a:p>
          <a:endParaRPr lang="en-US"/>
        </a:p>
      </dgm:t>
    </dgm:pt>
    <dgm:pt modelId="{D32DEE65-3CBA-46E8-83CD-86E03B91DBF1}" type="pres">
      <dgm:prSet presAssocID="{E7E31284-2B9E-44A1-8E65-FEF2E1401A3B}" presName="composite2" presStyleCnt="0"/>
      <dgm:spPr/>
    </dgm:pt>
    <dgm:pt modelId="{F004D960-A2B5-419C-800E-0E7168829201}" type="pres">
      <dgm:prSet presAssocID="{E7E31284-2B9E-44A1-8E65-FEF2E1401A3B}" presName="dummyNode2" presStyleLbl="node1" presStyleIdx="0" presStyleCnt="2"/>
      <dgm:spPr/>
    </dgm:pt>
    <dgm:pt modelId="{AFF72EDD-F602-4357-A644-CDF87A5D8EF4}" type="pres">
      <dgm:prSet presAssocID="{E7E31284-2B9E-44A1-8E65-FEF2E1401A3B}" presName="childNode2" presStyleLbl="bgAcc1" presStyleIdx="1" presStyleCnt="2">
        <dgm:presLayoutVars>
          <dgm:bulletEnabled val="1"/>
        </dgm:presLayoutVars>
      </dgm:prSet>
      <dgm:spPr/>
      <dgm:t>
        <a:bodyPr/>
        <a:lstStyle/>
        <a:p>
          <a:endParaRPr lang="en-US"/>
        </a:p>
      </dgm:t>
    </dgm:pt>
    <dgm:pt modelId="{28D746E2-6D32-4F4C-9F3B-EB14E55CE885}" type="pres">
      <dgm:prSet presAssocID="{E7E31284-2B9E-44A1-8E65-FEF2E1401A3B}" presName="childNode2tx" presStyleLbl="bgAcc1" presStyleIdx="1" presStyleCnt="2">
        <dgm:presLayoutVars>
          <dgm:bulletEnabled val="1"/>
        </dgm:presLayoutVars>
      </dgm:prSet>
      <dgm:spPr/>
      <dgm:t>
        <a:bodyPr/>
        <a:lstStyle/>
        <a:p>
          <a:endParaRPr lang="en-US"/>
        </a:p>
      </dgm:t>
    </dgm:pt>
    <dgm:pt modelId="{C23BE8AA-E44C-4A55-BF50-A31AD189B6B2}" type="pres">
      <dgm:prSet presAssocID="{E7E31284-2B9E-44A1-8E65-FEF2E1401A3B}" presName="parentNode2" presStyleLbl="node1" presStyleIdx="1" presStyleCnt="2">
        <dgm:presLayoutVars>
          <dgm:chMax val="0"/>
          <dgm:bulletEnabled val="1"/>
        </dgm:presLayoutVars>
      </dgm:prSet>
      <dgm:spPr/>
      <dgm:t>
        <a:bodyPr/>
        <a:lstStyle/>
        <a:p>
          <a:endParaRPr lang="en-US"/>
        </a:p>
      </dgm:t>
    </dgm:pt>
    <dgm:pt modelId="{CB15ED1B-ACF0-4BA9-9AE4-08733F924604}" type="pres">
      <dgm:prSet presAssocID="{E7E31284-2B9E-44A1-8E65-FEF2E1401A3B}" presName="connSite2" presStyleCnt="0"/>
      <dgm:spPr/>
    </dgm:pt>
  </dgm:ptLst>
  <dgm:cxnLst>
    <dgm:cxn modelId="{7DF5670D-F9B2-403C-9E1E-17945E3BE4BA}" type="presOf" srcId="{224EEE12-6920-400F-B1F4-D5625379B44C}" destId="{AFF72EDD-F602-4357-A644-CDF87A5D8EF4}" srcOrd="0" destOrd="0" presId="urn:microsoft.com/office/officeart/2005/8/layout/hProcess4"/>
    <dgm:cxn modelId="{8AB735B3-8526-495C-90F8-CF4A87ED044B}" srcId="{AD376C50-906A-4018-A2DB-07A7FA78944D}" destId="{2E4BEBEE-F4FE-4E0C-966D-7AD0F63BF01B}" srcOrd="0" destOrd="0" parTransId="{1C0DB866-262E-4490-801F-3E12209EC076}" sibTransId="{CF1ED079-E6A5-462A-9446-53D03FCED8D5}"/>
    <dgm:cxn modelId="{316EB1B4-3C5F-48E3-85E8-4394DDD581C5}" type="presOf" srcId="{E7E31284-2B9E-44A1-8E65-FEF2E1401A3B}" destId="{C23BE8AA-E44C-4A55-BF50-A31AD189B6B2}" srcOrd="0" destOrd="0" presId="urn:microsoft.com/office/officeart/2005/8/layout/hProcess4"/>
    <dgm:cxn modelId="{7DF90B1F-B29A-42F6-8A8C-D14327B56643}" type="presOf" srcId="{A3C5D266-673D-415F-BDCC-78E6C88394EB}" destId="{28D746E2-6D32-4F4C-9F3B-EB14E55CE885}" srcOrd="1" destOrd="1" presId="urn:microsoft.com/office/officeart/2005/8/layout/hProcess4"/>
    <dgm:cxn modelId="{7FCED5C3-2BEB-46D8-B9AB-FDD07115FE02}" srcId="{E7E31284-2B9E-44A1-8E65-FEF2E1401A3B}" destId="{A3C5D266-673D-415F-BDCC-78E6C88394EB}" srcOrd="1" destOrd="0" parTransId="{85DFB8F8-E439-4478-9184-328A32CBF47C}" sibTransId="{480FDFEA-1B25-4CAF-A38C-4E6C21789334}"/>
    <dgm:cxn modelId="{FC1AFF9A-F4C0-454B-B92B-E0C556653F47}" type="presOf" srcId="{F83DA778-12CE-416F-8048-65F50188BD6E}" destId="{6B6C4E69-7236-4618-B749-325BEF44CC09}" srcOrd="0" destOrd="1" presId="urn:microsoft.com/office/officeart/2005/8/layout/hProcess4"/>
    <dgm:cxn modelId="{D12B1865-59F3-41B3-84D3-8E8BEA39C1AE}" type="presOf" srcId="{26EA11FC-AEEA-47C5-B238-D486BC1A0953}" destId="{50B50359-B1D7-4FB4-9295-CEAB43CE2149}" srcOrd="1" destOrd="0" presId="urn:microsoft.com/office/officeart/2005/8/layout/hProcess4"/>
    <dgm:cxn modelId="{693AF8D9-91DB-458D-BC21-3D4BA2B97DF4}" type="presOf" srcId="{AD376C50-906A-4018-A2DB-07A7FA78944D}" destId="{493C40D2-1EFB-4C00-B710-D310C593E694}" srcOrd="0" destOrd="0" presId="urn:microsoft.com/office/officeart/2005/8/layout/hProcess4"/>
    <dgm:cxn modelId="{93AA5DBB-1A83-4275-B508-C885C52E4EC9}" srcId="{2E4BEBEE-F4FE-4E0C-966D-7AD0F63BF01B}" destId="{F83DA778-12CE-416F-8048-65F50188BD6E}" srcOrd="1" destOrd="0" parTransId="{E17F255F-88BB-435E-A1E6-45AC717EF984}" sibTransId="{7F6CC3A2-A086-4383-B17B-7EF49D6808A9}"/>
    <dgm:cxn modelId="{8FB14CEA-C293-4689-897E-613316D9D4D8}" type="presOf" srcId="{CF1ED079-E6A5-462A-9446-53D03FCED8D5}" destId="{6F888CCB-58FF-40D9-BBE5-FAD65AB56851}" srcOrd="0" destOrd="0" presId="urn:microsoft.com/office/officeart/2005/8/layout/hProcess4"/>
    <dgm:cxn modelId="{3B961271-8217-481D-9E96-5DD0D1A9DF08}" type="presOf" srcId="{26EA11FC-AEEA-47C5-B238-D486BC1A0953}" destId="{6B6C4E69-7236-4618-B749-325BEF44CC09}" srcOrd="0" destOrd="0" presId="urn:microsoft.com/office/officeart/2005/8/layout/hProcess4"/>
    <dgm:cxn modelId="{5F38D155-85BA-4436-A670-7003EB3F03E7}" type="presOf" srcId="{A3C5D266-673D-415F-BDCC-78E6C88394EB}" destId="{AFF72EDD-F602-4357-A644-CDF87A5D8EF4}" srcOrd="0" destOrd="1" presId="urn:microsoft.com/office/officeart/2005/8/layout/hProcess4"/>
    <dgm:cxn modelId="{828676AC-C4E2-47DF-B342-777590995580}" srcId="{2E4BEBEE-F4FE-4E0C-966D-7AD0F63BF01B}" destId="{26EA11FC-AEEA-47C5-B238-D486BC1A0953}" srcOrd="0" destOrd="0" parTransId="{5F220BBB-28CD-49A9-903A-D938B4D43282}" sibTransId="{24D61795-C2A5-4A73-88F6-ADA4D4803323}"/>
    <dgm:cxn modelId="{9F0F2576-7643-424A-8830-E935A402C938}" type="presOf" srcId="{2E4BEBEE-F4FE-4E0C-966D-7AD0F63BF01B}" destId="{4954EBC4-9E9E-407C-ABA5-A346EE4FE768}" srcOrd="0" destOrd="0" presId="urn:microsoft.com/office/officeart/2005/8/layout/hProcess4"/>
    <dgm:cxn modelId="{DD16C503-A92A-4A92-ACB5-A31A4B5BD8A1}" srcId="{AD376C50-906A-4018-A2DB-07A7FA78944D}" destId="{E7E31284-2B9E-44A1-8E65-FEF2E1401A3B}" srcOrd="1" destOrd="0" parTransId="{4487B727-1FDD-4F1E-947C-2759171591A1}" sibTransId="{B17AB395-9E79-49EE-BB9B-2F62461A3EB9}"/>
    <dgm:cxn modelId="{4AF697A4-AA41-4FEA-98D0-A89AE9C3153F}" srcId="{E7E31284-2B9E-44A1-8E65-FEF2E1401A3B}" destId="{224EEE12-6920-400F-B1F4-D5625379B44C}" srcOrd="0" destOrd="0" parTransId="{BD31C00C-16EF-49EF-A683-6FC40BA5AB20}" sibTransId="{A15C6EBC-7FBA-4ACF-929C-DA35982F5D02}"/>
    <dgm:cxn modelId="{7452967B-DC5A-43B2-A29A-FA77AD0EEFC1}" type="presOf" srcId="{224EEE12-6920-400F-B1F4-D5625379B44C}" destId="{28D746E2-6D32-4F4C-9F3B-EB14E55CE885}" srcOrd="1" destOrd="0" presId="urn:microsoft.com/office/officeart/2005/8/layout/hProcess4"/>
    <dgm:cxn modelId="{D8DD91E5-09D6-47B8-A713-5EC9C313F114}" type="presOf" srcId="{F83DA778-12CE-416F-8048-65F50188BD6E}" destId="{50B50359-B1D7-4FB4-9295-CEAB43CE2149}" srcOrd="1" destOrd="1" presId="urn:microsoft.com/office/officeart/2005/8/layout/hProcess4"/>
    <dgm:cxn modelId="{0A6D4976-3957-441B-A803-4CD6F4474E7C}" type="presParOf" srcId="{493C40D2-1EFB-4C00-B710-D310C593E694}" destId="{06D9E60F-C151-4A28-A327-E7A20082AC85}" srcOrd="0" destOrd="0" presId="urn:microsoft.com/office/officeart/2005/8/layout/hProcess4"/>
    <dgm:cxn modelId="{1353ECFA-C6A9-49F6-9D41-CB62D1E9C6DC}" type="presParOf" srcId="{493C40D2-1EFB-4C00-B710-D310C593E694}" destId="{6E715F8C-B777-4B67-B5C5-07AF50865C95}" srcOrd="1" destOrd="0" presId="urn:microsoft.com/office/officeart/2005/8/layout/hProcess4"/>
    <dgm:cxn modelId="{2A3DBC81-2A7C-4F3B-B0EE-EF91AB13CF32}" type="presParOf" srcId="{493C40D2-1EFB-4C00-B710-D310C593E694}" destId="{238148DB-B70E-4F04-9B9B-990C1411AC5C}" srcOrd="2" destOrd="0" presId="urn:microsoft.com/office/officeart/2005/8/layout/hProcess4"/>
    <dgm:cxn modelId="{7986E2F1-27AE-4816-8F0C-A886EC291186}" type="presParOf" srcId="{238148DB-B70E-4F04-9B9B-990C1411AC5C}" destId="{58F4B33D-364C-44AC-BCCB-AA6FF38544BE}" srcOrd="0" destOrd="0" presId="urn:microsoft.com/office/officeart/2005/8/layout/hProcess4"/>
    <dgm:cxn modelId="{39B612DE-3FD9-4BFC-A8A8-03E700511A56}" type="presParOf" srcId="{58F4B33D-364C-44AC-BCCB-AA6FF38544BE}" destId="{BB7DD784-7A6A-4F74-8B8A-0455213AC727}" srcOrd="0" destOrd="0" presId="urn:microsoft.com/office/officeart/2005/8/layout/hProcess4"/>
    <dgm:cxn modelId="{3788014B-4B46-40BF-A0FB-9AB872277D78}" type="presParOf" srcId="{58F4B33D-364C-44AC-BCCB-AA6FF38544BE}" destId="{6B6C4E69-7236-4618-B749-325BEF44CC09}" srcOrd="1" destOrd="0" presId="urn:microsoft.com/office/officeart/2005/8/layout/hProcess4"/>
    <dgm:cxn modelId="{AA2E014E-89A6-4D27-BE0F-FBB85A86FAD9}" type="presParOf" srcId="{58F4B33D-364C-44AC-BCCB-AA6FF38544BE}" destId="{50B50359-B1D7-4FB4-9295-CEAB43CE2149}" srcOrd="2" destOrd="0" presId="urn:microsoft.com/office/officeart/2005/8/layout/hProcess4"/>
    <dgm:cxn modelId="{E8EA3792-140E-4A54-84C3-49B79DEA0307}" type="presParOf" srcId="{58F4B33D-364C-44AC-BCCB-AA6FF38544BE}" destId="{4954EBC4-9E9E-407C-ABA5-A346EE4FE768}" srcOrd="3" destOrd="0" presId="urn:microsoft.com/office/officeart/2005/8/layout/hProcess4"/>
    <dgm:cxn modelId="{8E9654AC-0DE0-4523-B2A4-4E30502BE5DF}" type="presParOf" srcId="{58F4B33D-364C-44AC-BCCB-AA6FF38544BE}" destId="{24BC4258-DE32-457D-9C79-341495CD0E53}" srcOrd="4" destOrd="0" presId="urn:microsoft.com/office/officeart/2005/8/layout/hProcess4"/>
    <dgm:cxn modelId="{B3966A15-50AA-4AA3-9512-981BD2A52645}" type="presParOf" srcId="{238148DB-B70E-4F04-9B9B-990C1411AC5C}" destId="{6F888CCB-58FF-40D9-BBE5-FAD65AB56851}" srcOrd="1" destOrd="0" presId="urn:microsoft.com/office/officeart/2005/8/layout/hProcess4"/>
    <dgm:cxn modelId="{B9FD611E-D5D2-47BB-AEE6-90BF4D284291}" type="presParOf" srcId="{238148DB-B70E-4F04-9B9B-990C1411AC5C}" destId="{D32DEE65-3CBA-46E8-83CD-86E03B91DBF1}" srcOrd="2" destOrd="0" presId="urn:microsoft.com/office/officeart/2005/8/layout/hProcess4"/>
    <dgm:cxn modelId="{7A5BF7D2-2E43-4FE8-B275-2660CAE3B282}" type="presParOf" srcId="{D32DEE65-3CBA-46E8-83CD-86E03B91DBF1}" destId="{F004D960-A2B5-419C-800E-0E7168829201}" srcOrd="0" destOrd="0" presId="urn:microsoft.com/office/officeart/2005/8/layout/hProcess4"/>
    <dgm:cxn modelId="{A8788025-09D1-4760-AFCE-DD9076C77A95}" type="presParOf" srcId="{D32DEE65-3CBA-46E8-83CD-86E03B91DBF1}" destId="{AFF72EDD-F602-4357-A644-CDF87A5D8EF4}" srcOrd="1" destOrd="0" presId="urn:microsoft.com/office/officeart/2005/8/layout/hProcess4"/>
    <dgm:cxn modelId="{C03DBF62-9F12-4B93-95FD-B38C82B81FA4}" type="presParOf" srcId="{D32DEE65-3CBA-46E8-83CD-86E03B91DBF1}" destId="{28D746E2-6D32-4F4C-9F3B-EB14E55CE885}" srcOrd="2" destOrd="0" presId="urn:microsoft.com/office/officeart/2005/8/layout/hProcess4"/>
    <dgm:cxn modelId="{673A51CC-6278-4DA6-ABC1-AD15786B2CBD}" type="presParOf" srcId="{D32DEE65-3CBA-46E8-83CD-86E03B91DBF1}" destId="{C23BE8AA-E44C-4A55-BF50-A31AD189B6B2}" srcOrd="3" destOrd="0" presId="urn:microsoft.com/office/officeart/2005/8/layout/hProcess4"/>
    <dgm:cxn modelId="{8813C6C1-8081-4201-8A2B-10FA7A152A18}" type="presParOf" srcId="{D32DEE65-3CBA-46E8-83CD-86E03B91DBF1}" destId="{CB15ED1B-ACF0-4BA9-9AE4-08733F92460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E20504-87C1-4D16-BE85-93E4C42896F5}" type="doc">
      <dgm:prSet loTypeId="urn:microsoft.com/office/officeart/2005/8/layout/gear1" loCatId="cycle" qsTypeId="urn:microsoft.com/office/officeart/2005/8/quickstyle/simple1" qsCatId="simple" csTypeId="urn:microsoft.com/office/officeart/2005/8/colors/accent1_2" csCatId="accent1" phldr="1"/>
      <dgm:spPr/>
    </dgm:pt>
    <dgm:pt modelId="{696D512C-8414-4E5A-AB55-CE5922FF8D8C}">
      <dgm:prSet phldrT="[Text]" custT="1"/>
      <dgm:spPr/>
      <dgm:t>
        <a:bodyPr/>
        <a:lstStyle/>
        <a:p>
          <a:r>
            <a:rPr lang="id-ID" sz="1600" dirty="0" smtClean="0"/>
            <a:t>Short Text Classification</a:t>
          </a:r>
          <a:endParaRPr lang="id-ID" sz="1600" dirty="0"/>
        </a:p>
      </dgm:t>
    </dgm:pt>
    <dgm:pt modelId="{A64A7645-CC8D-4643-ABB4-0C1E25453516}" type="parTrans" cxnId="{E7C88054-7A47-4D42-A66E-207923E6F266}">
      <dgm:prSet/>
      <dgm:spPr/>
      <dgm:t>
        <a:bodyPr/>
        <a:lstStyle/>
        <a:p>
          <a:endParaRPr lang="id-ID"/>
        </a:p>
      </dgm:t>
    </dgm:pt>
    <dgm:pt modelId="{D2C4537E-E114-495C-A82E-5D1EC7E155F1}" type="sibTrans" cxnId="{E7C88054-7A47-4D42-A66E-207923E6F266}">
      <dgm:prSet/>
      <dgm:spPr/>
      <dgm:t>
        <a:bodyPr/>
        <a:lstStyle/>
        <a:p>
          <a:endParaRPr lang="id-ID"/>
        </a:p>
      </dgm:t>
    </dgm:pt>
    <dgm:pt modelId="{65680CD5-8DD7-4238-93F4-B054FA74917B}">
      <dgm:prSet phldrT="[Text]" custT="1"/>
      <dgm:spPr/>
      <dgm:t>
        <a:bodyPr/>
        <a:lstStyle/>
        <a:p>
          <a:r>
            <a:rPr lang="id-ID" sz="1200" dirty="0" smtClean="0"/>
            <a:t>Topic Learning</a:t>
          </a:r>
          <a:endParaRPr lang="id-ID" sz="1200" dirty="0"/>
        </a:p>
      </dgm:t>
    </dgm:pt>
    <dgm:pt modelId="{F079AFD9-6135-4D5E-A236-6911FCC76563}" type="parTrans" cxnId="{5DB11B09-121D-48BE-8BFB-787C698DA3FB}">
      <dgm:prSet/>
      <dgm:spPr/>
      <dgm:t>
        <a:bodyPr/>
        <a:lstStyle/>
        <a:p>
          <a:endParaRPr lang="id-ID"/>
        </a:p>
      </dgm:t>
    </dgm:pt>
    <dgm:pt modelId="{05DD7E78-ACA3-452B-837C-1C11872F52EE}" type="sibTrans" cxnId="{5DB11B09-121D-48BE-8BFB-787C698DA3FB}">
      <dgm:prSet/>
      <dgm:spPr/>
      <dgm:t>
        <a:bodyPr/>
        <a:lstStyle/>
        <a:p>
          <a:endParaRPr lang="id-ID"/>
        </a:p>
      </dgm:t>
    </dgm:pt>
    <dgm:pt modelId="{2531044A-5E3B-4D75-ADDE-5D962CED0472}">
      <dgm:prSet phldrT="[Text]" custT="1"/>
      <dgm:spPr/>
      <dgm:t>
        <a:bodyPr/>
        <a:lstStyle/>
        <a:p>
          <a:r>
            <a:rPr lang="id-ID" sz="1400" dirty="0" smtClean="0"/>
            <a:t>Pre Processing</a:t>
          </a:r>
          <a:endParaRPr lang="id-ID" sz="1400" dirty="0"/>
        </a:p>
      </dgm:t>
    </dgm:pt>
    <dgm:pt modelId="{3DA8B61E-61A3-452E-AE91-AC18BFB34C8A}" type="parTrans" cxnId="{AAE4116F-1339-4489-95C3-7F1FE2A292F8}">
      <dgm:prSet/>
      <dgm:spPr/>
      <dgm:t>
        <a:bodyPr/>
        <a:lstStyle/>
        <a:p>
          <a:endParaRPr lang="id-ID"/>
        </a:p>
      </dgm:t>
    </dgm:pt>
    <dgm:pt modelId="{0837C7ED-ED88-48D4-A326-275380B39C5D}" type="sibTrans" cxnId="{AAE4116F-1339-4489-95C3-7F1FE2A292F8}">
      <dgm:prSet/>
      <dgm:spPr/>
      <dgm:t>
        <a:bodyPr/>
        <a:lstStyle/>
        <a:p>
          <a:endParaRPr lang="id-ID"/>
        </a:p>
      </dgm:t>
    </dgm:pt>
    <dgm:pt modelId="{F438039A-E538-4C4C-A75F-D303D385F95D}" type="pres">
      <dgm:prSet presAssocID="{CFE20504-87C1-4D16-BE85-93E4C42896F5}" presName="composite" presStyleCnt="0">
        <dgm:presLayoutVars>
          <dgm:chMax val="3"/>
          <dgm:animLvl val="lvl"/>
          <dgm:resizeHandles val="exact"/>
        </dgm:presLayoutVars>
      </dgm:prSet>
      <dgm:spPr/>
    </dgm:pt>
    <dgm:pt modelId="{046EAE8D-5410-4778-A6CF-B8CB9068B1CA}" type="pres">
      <dgm:prSet presAssocID="{696D512C-8414-4E5A-AB55-CE5922FF8D8C}" presName="gear1" presStyleLbl="node1" presStyleIdx="0" presStyleCnt="3">
        <dgm:presLayoutVars>
          <dgm:chMax val="1"/>
          <dgm:bulletEnabled val="1"/>
        </dgm:presLayoutVars>
      </dgm:prSet>
      <dgm:spPr/>
      <dgm:t>
        <a:bodyPr/>
        <a:lstStyle/>
        <a:p>
          <a:endParaRPr lang="id-ID"/>
        </a:p>
      </dgm:t>
    </dgm:pt>
    <dgm:pt modelId="{23E05DE1-C393-4096-B22B-C37E241541D4}" type="pres">
      <dgm:prSet presAssocID="{696D512C-8414-4E5A-AB55-CE5922FF8D8C}" presName="gear1srcNode" presStyleLbl="node1" presStyleIdx="0" presStyleCnt="3"/>
      <dgm:spPr/>
      <dgm:t>
        <a:bodyPr/>
        <a:lstStyle/>
        <a:p>
          <a:endParaRPr lang="id-ID"/>
        </a:p>
      </dgm:t>
    </dgm:pt>
    <dgm:pt modelId="{434D9C20-1D99-4DD5-A6E7-7C2E21063768}" type="pres">
      <dgm:prSet presAssocID="{696D512C-8414-4E5A-AB55-CE5922FF8D8C}" presName="gear1dstNode" presStyleLbl="node1" presStyleIdx="0" presStyleCnt="3"/>
      <dgm:spPr/>
      <dgm:t>
        <a:bodyPr/>
        <a:lstStyle/>
        <a:p>
          <a:endParaRPr lang="id-ID"/>
        </a:p>
      </dgm:t>
    </dgm:pt>
    <dgm:pt modelId="{DD1EE9ED-21C9-4AE1-B5B7-7B72491E9684}" type="pres">
      <dgm:prSet presAssocID="{65680CD5-8DD7-4238-93F4-B054FA74917B}" presName="gear2" presStyleLbl="node1" presStyleIdx="1" presStyleCnt="3">
        <dgm:presLayoutVars>
          <dgm:chMax val="1"/>
          <dgm:bulletEnabled val="1"/>
        </dgm:presLayoutVars>
      </dgm:prSet>
      <dgm:spPr/>
      <dgm:t>
        <a:bodyPr/>
        <a:lstStyle/>
        <a:p>
          <a:endParaRPr lang="id-ID"/>
        </a:p>
      </dgm:t>
    </dgm:pt>
    <dgm:pt modelId="{C818DB14-F6CB-400C-9C39-126844E21715}" type="pres">
      <dgm:prSet presAssocID="{65680CD5-8DD7-4238-93F4-B054FA74917B}" presName="gear2srcNode" presStyleLbl="node1" presStyleIdx="1" presStyleCnt="3"/>
      <dgm:spPr/>
      <dgm:t>
        <a:bodyPr/>
        <a:lstStyle/>
        <a:p>
          <a:endParaRPr lang="id-ID"/>
        </a:p>
      </dgm:t>
    </dgm:pt>
    <dgm:pt modelId="{684E166B-27BF-40E2-A480-3962656A6A66}" type="pres">
      <dgm:prSet presAssocID="{65680CD5-8DD7-4238-93F4-B054FA74917B}" presName="gear2dstNode" presStyleLbl="node1" presStyleIdx="1" presStyleCnt="3"/>
      <dgm:spPr/>
      <dgm:t>
        <a:bodyPr/>
        <a:lstStyle/>
        <a:p>
          <a:endParaRPr lang="id-ID"/>
        </a:p>
      </dgm:t>
    </dgm:pt>
    <dgm:pt modelId="{345E2A01-191B-44CC-AEA2-9D4755FE5880}" type="pres">
      <dgm:prSet presAssocID="{2531044A-5E3B-4D75-ADDE-5D962CED0472}" presName="gear3" presStyleLbl="node1" presStyleIdx="2" presStyleCnt="3"/>
      <dgm:spPr/>
      <dgm:t>
        <a:bodyPr/>
        <a:lstStyle/>
        <a:p>
          <a:endParaRPr lang="id-ID"/>
        </a:p>
      </dgm:t>
    </dgm:pt>
    <dgm:pt modelId="{99104145-7EE0-4BB6-9870-D26695589818}" type="pres">
      <dgm:prSet presAssocID="{2531044A-5E3B-4D75-ADDE-5D962CED0472}" presName="gear3tx" presStyleLbl="node1" presStyleIdx="2" presStyleCnt="3">
        <dgm:presLayoutVars>
          <dgm:chMax val="1"/>
          <dgm:bulletEnabled val="1"/>
        </dgm:presLayoutVars>
      </dgm:prSet>
      <dgm:spPr/>
      <dgm:t>
        <a:bodyPr/>
        <a:lstStyle/>
        <a:p>
          <a:endParaRPr lang="id-ID"/>
        </a:p>
      </dgm:t>
    </dgm:pt>
    <dgm:pt modelId="{570621DC-FACF-44E5-8ED2-A00E4BFC80F5}" type="pres">
      <dgm:prSet presAssocID="{2531044A-5E3B-4D75-ADDE-5D962CED0472}" presName="gear3srcNode" presStyleLbl="node1" presStyleIdx="2" presStyleCnt="3"/>
      <dgm:spPr/>
      <dgm:t>
        <a:bodyPr/>
        <a:lstStyle/>
        <a:p>
          <a:endParaRPr lang="id-ID"/>
        </a:p>
      </dgm:t>
    </dgm:pt>
    <dgm:pt modelId="{6FE24ABD-8C03-42C0-A730-99F6B45862D8}" type="pres">
      <dgm:prSet presAssocID="{2531044A-5E3B-4D75-ADDE-5D962CED0472}" presName="gear3dstNode" presStyleLbl="node1" presStyleIdx="2" presStyleCnt="3"/>
      <dgm:spPr/>
      <dgm:t>
        <a:bodyPr/>
        <a:lstStyle/>
        <a:p>
          <a:endParaRPr lang="id-ID"/>
        </a:p>
      </dgm:t>
    </dgm:pt>
    <dgm:pt modelId="{EDAFA7AA-54A6-4819-8061-DD8C75659A62}" type="pres">
      <dgm:prSet presAssocID="{D2C4537E-E114-495C-A82E-5D1EC7E155F1}" presName="connector1" presStyleLbl="sibTrans2D1" presStyleIdx="0" presStyleCnt="3"/>
      <dgm:spPr/>
      <dgm:t>
        <a:bodyPr/>
        <a:lstStyle/>
        <a:p>
          <a:endParaRPr lang="id-ID"/>
        </a:p>
      </dgm:t>
    </dgm:pt>
    <dgm:pt modelId="{56DFB824-07E6-477C-AD0B-F18505702B84}" type="pres">
      <dgm:prSet presAssocID="{05DD7E78-ACA3-452B-837C-1C11872F52EE}" presName="connector2" presStyleLbl="sibTrans2D1" presStyleIdx="1" presStyleCnt="3"/>
      <dgm:spPr/>
      <dgm:t>
        <a:bodyPr/>
        <a:lstStyle/>
        <a:p>
          <a:endParaRPr lang="id-ID"/>
        </a:p>
      </dgm:t>
    </dgm:pt>
    <dgm:pt modelId="{2313B0CF-1C4D-4708-817E-C9B9401DBF0C}" type="pres">
      <dgm:prSet presAssocID="{0837C7ED-ED88-48D4-A326-275380B39C5D}" presName="connector3" presStyleLbl="sibTrans2D1" presStyleIdx="2" presStyleCnt="3"/>
      <dgm:spPr/>
      <dgm:t>
        <a:bodyPr/>
        <a:lstStyle/>
        <a:p>
          <a:endParaRPr lang="id-ID"/>
        </a:p>
      </dgm:t>
    </dgm:pt>
  </dgm:ptLst>
  <dgm:cxnLst>
    <dgm:cxn modelId="{CB959EBB-9588-4E4F-B957-48BC8DE6FE49}" type="presOf" srcId="{65680CD5-8DD7-4238-93F4-B054FA74917B}" destId="{DD1EE9ED-21C9-4AE1-B5B7-7B72491E9684}" srcOrd="0" destOrd="0" presId="urn:microsoft.com/office/officeart/2005/8/layout/gear1"/>
    <dgm:cxn modelId="{EFE01014-B435-4B1C-ABCA-3DF8E563DCE8}" type="presOf" srcId="{2531044A-5E3B-4D75-ADDE-5D962CED0472}" destId="{6FE24ABD-8C03-42C0-A730-99F6B45862D8}" srcOrd="3" destOrd="0" presId="urn:microsoft.com/office/officeart/2005/8/layout/gear1"/>
    <dgm:cxn modelId="{5DB11B09-121D-48BE-8BFB-787C698DA3FB}" srcId="{CFE20504-87C1-4D16-BE85-93E4C42896F5}" destId="{65680CD5-8DD7-4238-93F4-B054FA74917B}" srcOrd="1" destOrd="0" parTransId="{F079AFD9-6135-4D5E-A236-6911FCC76563}" sibTransId="{05DD7E78-ACA3-452B-837C-1C11872F52EE}"/>
    <dgm:cxn modelId="{748727B2-294F-425C-AFCF-188BE5A44265}" type="presOf" srcId="{65680CD5-8DD7-4238-93F4-B054FA74917B}" destId="{684E166B-27BF-40E2-A480-3962656A6A66}" srcOrd="2" destOrd="0" presId="urn:microsoft.com/office/officeart/2005/8/layout/gear1"/>
    <dgm:cxn modelId="{AAE4116F-1339-4489-95C3-7F1FE2A292F8}" srcId="{CFE20504-87C1-4D16-BE85-93E4C42896F5}" destId="{2531044A-5E3B-4D75-ADDE-5D962CED0472}" srcOrd="2" destOrd="0" parTransId="{3DA8B61E-61A3-452E-AE91-AC18BFB34C8A}" sibTransId="{0837C7ED-ED88-48D4-A326-275380B39C5D}"/>
    <dgm:cxn modelId="{EC5B3D1F-25F2-4DBE-8D7E-4BC3ABE05DE3}" type="presOf" srcId="{696D512C-8414-4E5A-AB55-CE5922FF8D8C}" destId="{23E05DE1-C393-4096-B22B-C37E241541D4}" srcOrd="1" destOrd="0" presId="urn:microsoft.com/office/officeart/2005/8/layout/gear1"/>
    <dgm:cxn modelId="{B9956371-FAA0-4AC3-AB23-57A63018BB14}" type="presOf" srcId="{696D512C-8414-4E5A-AB55-CE5922FF8D8C}" destId="{046EAE8D-5410-4778-A6CF-B8CB9068B1CA}" srcOrd="0" destOrd="0" presId="urn:microsoft.com/office/officeart/2005/8/layout/gear1"/>
    <dgm:cxn modelId="{E7C88054-7A47-4D42-A66E-207923E6F266}" srcId="{CFE20504-87C1-4D16-BE85-93E4C42896F5}" destId="{696D512C-8414-4E5A-AB55-CE5922FF8D8C}" srcOrd="0" destOrd="0" parTransId="{A64A7645-CC8D-4643-ABB4-0C1E25453516}" sibTransId="{D2C4537E-E114-495C-A82E-5D1EC7E155F1}"/>
    <dgm:cxn modelId="{F1C42656-C89F-4A31-9DC1-B2C3896C9BFF}" type="presOf" srcId="{0837C7ED-ED88-48D4-A326-275380B39C5D}" destId="{2313B0CF-1C4D-4708-817E-C9B9401DBF0C}" srcOrd="0" destOrd="0" presId="urn:microsoft.com/office/officeart/2005/8/layout/gear1"/>
    <dgm:cxn modelId="{641EC03C-2184-4FE1-BFDC-B7636A1E8301}" type="presOf" srcId="{05DD7E78-ACA3-452B-837C-1C11872F52EE}" destId="{56DFB824-07E6-477C-AD0B-F18505702B84}" srcOrd="0" destOrd="0" presId="urn:microsoft.com/office/officeart/2005/8/layout/gear1"/>
    <dgm:cxn modelId="{EB045F95-0EF5-4D3C-BC45-0A6172688509}" type="presOf" srcId="{2531044A-5E3B-4D75-ADDE-5D962CED0472}" destId="{570621DC-FACF-44E5-8ED2-A00E4BFC80F5}" srcOrd="2" destOrd="0" presId="urn:microsoft.com/office/officeart/2005/8/layout/gear1"/>
    <dgm:cxn modelId="{FDB64404-FE95-4C56-9400-668397DA7896}" type="presOf" srcId="{CFE20504-87C1-4D16-BE85-93E4C42896F5}" destId="{F438039A-E538-4C4C-A75F-D303D385F95D}" srcOrd="0" destOrd="0" presId="urn:microsoft.com/office/officeart/2005/8/layout/gear1"/>
    <dgm:cxn modelId="{AB16821A-52E9-41B4-8C7F-E689D374F0B8}" type="presOf" srcId="{D2C4537E-E114-495C-A82E-5D1EC7E155F1}" destId="{EDAFA7AA-54A6-4819-8061-DD8C75659A62}" srcOrd="0" destOrd="0" presId="urn:microsoft.com/office/officeart/2005/8/layout/gear1"/>
    <dgm:cxn modelId="{7D7DA586-C372-48FA-A841-E00583638A96}" type="presOf" srcId="{2531044A-5E3B-4D75-ADDE-5D962CED0472}" destId="{99104145-7EE0-4BB6-9870-D26695589818}" srcOrd="1" destOrd="0" presId="urn:microsoft.com/office/officeart/2005/8/layout/gear1"/>
    <dgm:cxn modelId="{88086A3B-D127-49D0-9382-4D6EC5109110}" type="presOf" srcId="{696D512C-8414-4E5A-AB55-CE5922FF8D8C}" destId="{434D9C20-1D99-4DD5-A6E7-7C2E21063768}" srcOrd="2" destOrd="0" presId="urn:microsoft.com/office/officeart/2005/8/layout/gear1"/>
    <dgm:cxn modelId="{FAE3B420-377A-4324-9A4B-4214DE95A2C2}" type="presOf" srcId="{2531044A-5E3B-4D75-ADDE-5D962CED0472}" destId="{345E2A01-191B-44CC-AEA2-9D4755FE5880}" srcOrd="0" destOrd="0" presId="urn:microsoft.com/office/officeart/2005/8/layout/gear1"/>
    <dgm:cxn modelId="{809EB368-934E-4D16-B3CD-F031D1A26055}" type="presOf" srcId="{65680CD5-8DD7-4238-93F4-B054FA74917B}" destId="{C818DB14-F6CB-400C-9C39-126844E21715}" srcOrd="1" destOrd="0" presId="urn:microsoft.com/office/officeart/2005/8/layout/gear1"/>
    <dgm:cxn modelId="{D345B181-803B-4F7D-84AC-E6B05575F83E}" type="presParOf" srcId="{F438039A-E538-4C4C-A75F-D303D385F95D}" destId="{046EAE8D-5410-4778-A6CF-B8CB9068B1CA}" srcOrd="0" destOrd="0" presId="urn:microsoft.com/office/officeart/2005/8/layout/gear1"/>
    <dgm:cxn modelId="{B80B9CB9-38CB-447C-B41F-26E217E244F5}" type="presParOf" srcId="{F438039A-E538-4C4C-A75F-D303D385F95D}" destId="{23E05DE1-C393-4096-B22B-C37E241541D4}" srcOrd="1" destOrd="0" presId="urn:microsoft.com/office/officeart/2005/8/layout/gear1"/>
    <dgm:cxn modelId="{EBBEA0AE-C00A-4D01-B961-FC751230DD42}" type="presParOf" srcId="{F438039A-E538-4C4C-A75F-D303D385F95D}" destId="{434D9C20-1D99-4DD5-A6E7-7C2E21063768}" srcOrd="2" destOrd="0" presId="urn:microsoft.com/office/officeart/2005/8/layout/gear1"/>
    <dgm:cxn modelId="{256F6172-4B81-4B77-9267-463681F91BF4}" type="presParOf" srcId="{F438039A-E538-4C4C-A75F-D303D385F95D}" destId="{DD1EE9ED-21C9-4AE1-B5B7-7B72491E9684}" srcOrd="3" destOrd="0" presId="urn:microsoft.com/office/officeart/2005/8/layout/gear1"/>
    <dgm:cxn modelId="{16624187-FEC2-4626-90A5-86BCEF5078BF}" type="presParOf" srcId="{F438039A-E538-4C4C-A75F-D303D385F95D}" destId="{C818DB14-F6CB-400C-9C39-126844E21715}" srcOrd="4" destOrd="0" presId="urn:microsoft.com/office/officeart/2005/8/layout/gear1"/>
    <dgm:cxn modelId="{A9DFD6BE-7C85-4103-9B18-0A9964796CD8}" type="presParOf" srcId="{F438039A-E538-4C4C-A75F-D303D385F95D}" destId="{684E166B-27BF-40E2-A480-3962656A6A66}" srcOrd="5" destOrd="0" presId="urn:microsoft.com/office/officeart/2005/8/layout/gear1"/>
    <dgm:cxn modelId="{D72366BD-1D19-4C3F-B76D-6322DB0582CC}" type="presParOf" srcId="{F438039A-E538-4C4C-A75F-D303D385F95D}" destId="{345E2A01-191B-44CC-AEA2-9D4755FE5880}" srcOrd="6" destOrd="0" presId="urn:microsoft.com/office/officeart/2005/8/layout/gear1"/>
    <dgm:cxn modelId="{2B632975-7548-4126-A0E1-DAE5F79DB889}" type="presParOf" srcId="{F438039A-E538-4C4C-A75F-D303D385F95D}" destId="{99104145-7EE0-4BB6-9870-D26695589818}" srcOrd="7" destOrd="0" presId="urn:microsoft.com/office/officeart/2005/8/layout/gear1"/>
    <dgm:cxn modelId="{BEA645F8-E21D-43A4-A4B7-91945DC43FF4}" type="presParOf" srcId="{F438039A-E538-4C4C-A75F-D303D385F95D}" destId="{570621DC-FACF-44E5-8ED2-A00E4BFC80F5}" srcOrd="8" destOrd="0" presId="urn:microsoft.com/office/officeart/2005/8/layout/gear1"/>
    <dgm:cxn modelId="{76C341DA-7807-4821-8CDD-678870115B45}" type="presParOf" srcId="{F438039A-E538-4C4C-A75F-D303D385F95D}" destId="{6FE24ABD-8C03-42C0-A730-99F6B45862D8}" srcOrd="9" destOrd="0" presId="urn:microsoft.com/office/officeart/2005/8/layout/gear1"/>
    <dgm:cxn modelId="{265F05B9-58E5-4837-A0D1-4F6451DA8D1C}" type="presParOf" srcId="{F438039A-E538-4C4C-A75F-D303D385F95D}" destId="{EDAFA7AA-54A6-4819-8061-DD8C75659A62}" srcOrd="10" destOrd="0" presId="urn:microsoft.com/office/officeart/2005/8/layout/gear1"/>
    <dgm:cxn modelId="{CEDD6887-ACDF-40C0-84FF-9268C23E194E}" type="presParOf" srcId="{F438039A-E538-4C4C-A75F-D303D385F95D}" destId="{56DFB824-07E6-477C-AD0B-F18505702B84}" srcOrd="11" destOrd="0" presId="urn:microsoft.com/office/officeart/2005/8/layout/gear1"/>
    <dgm:cxn modelId="{5CA721C5-A600-4595-B43A-8819AE2EDAC5}" type="presParOf" srcId="{F438039A-E538-4C4C-A75F-D303D385F95D}" destId="{2313B0CF-1C4D-4708-817E-C9B9401DBF0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D052F8-BEB4-486B-946A-D9114155317E}" type="doc">
      <dgm:prSet loTypeId="urn:microsoft.com/office/officeart/2011/layout/CircleProcess" loCatId="process" qsTypeId="urn:microsoft.com/office/officeart/2005/8/quickstyle/simple1" qsCatId="simple" csTypeId="urn:microsoft.com/office/officeart/2005/8/colors/colorful5" csCatId="colorful" phldr="1"/>
      <dgm:spPr/>
      <dgm:t>
        <a:bodyPr/>
        <a:lstStyle/>
        <a:p>
          <a:endParaRPr lang="en-US"/>
        </a:p>
      </dgm:t>
    </dgm:pt>
    <dgm:pt modelId="{4C28DA4F-7043-4DB7-B97D-57C9B460359C}">
      <dgm:prSet phldrT="[Text]"/>
      <dgm:spPr/>
      <dgm:t>
        <a:bodyPr/>
        <a:lstStyle/>
        <a:p>
          <a:r>
            <a:rPr lang="id-ID" dirty="0" smtClean="0"/>
            <a:t>Precision</a:t>
          </a:r>
          <a:endParaRPr lang="en-US" dirty="0"/>
        </a:p>
      </dgm:t>
    </dgm:pt>
    <dgm:pt modelId="{5CFDA196-7286-4EC5-B45A-5FF254DB4D02}" type="parTrans" cxnId="{42540F5F-0AED-4A6E-BC82-00281D158E5E}">
      <dgm:prSet/>
      <dgm:spPr/>
      <dgm:t>
        <a:bodyPr/>
        <a:lstStyle/>
        <a:p>
          <a:endParaRPr lang="en-US"/>
        </a:p>
      </dgm:t>
    </dgm:pt>
    <dgm:pt modelId="{95F9051D-1833-433F-AF3C-0C10889892D5}" type="sibTrans" cxnId="{42540F5F-0AED-4A6E-BC82-00281D158E5E}">
      <dgm:prSet/>
      <dgm:spPr/>
      <dgm:t>
        <a:bodyPr/>
        <a:lstStyle/>
        <a:p>
          <a:endParaRPr lang="en-US"/>
        </a:p>
      </dgm:t>
    </dgm:pt>
    <dgm:pt modelId="{CB07E9B4-656B-49E7-A7CB-E734CF0C17FE}">
      <dgm:prSet phldrT="[Text]"/>
      <dgm:spPr/>
      <dgm:t>
        <a:bodyPr/>
        <a:lstStyle/>
        <a:p>
          <a:r>
            <a:rPr lang="id-ID" dirty="0" smtClean="0"/>
            <a:t>Recall</a:t>
          </a:r>
          <a:endParaRPr lang="en-US" dirty="0"/>
        </a:p>
      </dgm:t>
    </dgm:pt>
    <dgm:pt modelId="{DA0813B9-6437-45FE-AE3A-0D55D30AD9BE}" type="parTrans" cxnId="{61DA2E63-8E44-4436-BA23-0D7C24A9AAE6}">
      <dgm:prSet/>
      <dgm:spPr/>
      <dgm:t>
        <a:bodyPr/>
        <a:lstStyle/>
        <a:p>
          <a:endParaRPr lang="en-US"/>
        </a:p>
      </dgm:t>
    </dgm:pt>
    <dgm:pt modelId="{299442D9-E561-4706-9274-A9E10EECF5CD}" type="sibTrans" cxnId="{61DA2E63-8E44-4436-BA23-0D7C24A9AAE6}">
      <dgm:prSet/>
      <dgm:spPr/>
      <dgm:t>
        <a:bodyPr/>
        <a:lstStyle/>
        <a:p>
          <a:endParaRPr lang="en-US"/>
        </a:p>
      </dgm:t>
    </dgm:pt>
    <dgm:pt modelId="{83CB0D23-26F0-49EF-9F40-2AAEE6A8E58B}">
      <dgm:prSet phldrT="[Text]"/>
      <dgm:spPr/>
      <dgm:t>
        <a:bodyPr/>
        <a:lstStyle/>
        <a:p>
          <a:r>
            <a:rPr lang="id-ID" dirty="0" smtClean="0"/>
            <a:t>F1-Score</a:t>
          </a:r>
          <a:endParaRPr lang="en-US" dirty="0"/>
        </a:p>
      </dgm:t>
    </dgm:pt>
    <dgm:pt modelId="{8286B27D-0F11-4E51-8657-F4FBD7531C46}" type="parTrans" cxnId="{6AC920DE-9EF0-4FA9-80FA-863F8FB431F1}">
      <dgm:prSet/>
      <dgm:spPr/>
      <dgm:t>
        <a:bodyPr/>
        <a:lstStyle/>
        <a:p>
          <a:endParaRPr lang="en-US"/>
        </a:p>
      </dgm:t>
    </dgm:pt>
    <dgm:pt modelId="{DCBE0A87-0223-455D-8D55-F35F6A8D6B4D}" type="sibTrans" cxnId="{6AC920DE-9EF0-4FA9-80FA-863F8FB431F1}">
      <dgm:prSet/>
      <dgm:spPr/>
      <dgm:t>
        <a:bodyPr/>
        <a:lstStyle/>
        <a:p>
          <a:endParaRPr lang="en-US"/>
        </a:p>
      </dgm:t>
    </dgm:pt>
    <dgm:pt modelId="{9FE8D77F-2EE8-4A7B-9B80-DBB953989893}">
      <dgm:prSet phldrT="[Text]"/>
      <dgm:spPr/>
      <dgm:t>
        <a:bodyPr/>
        <a:lstStyle/>
        <a:p>
          <a:r>
            <a:rPr lang="id-ID" dirty="0" smtClean="0"/>
            <a:t>Silhoutte Index</a:t>
          </a:r>
          <a:endParaRPr lang="en-US" dirty="0"/>
        </a:p>
      </dgm:t>
    </dgm:pt>
    <dgm:pt modelId="{D514CE43-6869-4B11-9A80-19BD761F09EF}" type="parTrans" cxnId="{82E3168D-9699-48FE-B143-930524CF1F03}">
      <dgm:prSet/>
      <dgm:spPr/>
      <dgm:t>
        <a:bodyPr/>
        <a:lstStyle/>
        <a:p>
          <a:endParaRPr lang="en-US"/>
        </a:p>
      </dgm:t>
    </dgm:pt>
    <dgm:pt modelId="{28D06D6E-78BF-432E-B9F5-923D9BEF710E}" type="sibTrans" cxnId="{82E3168D-9699-48FE-B143-930524CF1F03}">
      <dgm:prSet/>
      <dgm:spPr/>
      <dgm:t>
        <a:bodyPr/>
        <a:lstStyle/>
        <a:p>
          <a:endParaRPr lang="en-US"/>
        </a:p>
      </dgm:t>
    </dgm:pt>
    <dgm:pt modelId="{7DB4979E-E931-4775-81B4-2CEBACD05A1C}" type="pres">
      <dgm:prSet presAssocID="{64D052F8-BEB4-486B-946A-D9114155317E}" presName="Name0" presStyleCnt="0">
        <dgm:presLayoutVars>
          <dgm:chMax val="11"/>
          <dgm:chPref val="11"/>
          <dgm:dir/>
          <dgm:resizeHandles/>
        </dgm:presLayoutVars>
      </dgm:prSet>
      <dgm:spPr/>
      <dgm:t>
        <a:bodyPr/>
        <a:lstStyle/>
        <a:p>
          <a:endParaRPr lang="en-US"/>
        </a:p>
      </dgm:t>
    </dgm:pt>
    <dgm:pt modelId="{D24C42DC-4339-4D4B-964D-DC0AB03D8F3B}" type="pres">
      <dgm:prSet presAssocID="{83CB0D23-26F0-49EF-9F40-2AAEE6A8E58B}" presName="Accent4" presStyleCnt="0"/>
      <dgm:spPr/>
    </dgm:pt>
    <dgm:pt modelId="{27E76108-F600-4123-85D2-85F45740686D}" type="pres">
      <dgm:prSet presAssocID="{83CB0D23-26F0-49EF-9F40-2AAEE6A8E58B}" presName="Accent" presStyleLbl="node1" presStyleIdx="0" presStyleCnt="4"/>
      <dgm:spPr/>
    </dgm:pt>
    <dgm:pt modelId="{E7F6E1A6-76A5-4A7D-98B7-294473DE43CC}" type="pres">
      <dgm:prSet presAssocID="{83CB0D23-26F0-49EF-9F40-2AAEE6A8E58B}" presName="ParentBackground4" presStyleCnt="0"/>
      <dgm:spPr/>
    </dgm:pt>
    <dgm:pt modelId="{745B0D52-6B6D-4952-84B1-AE3A2B7E763F}" type="pres">
      <dgm:prSet presAssocID="{83CB0D23-26F0-49EF-9F40-2AAEE6A8E58B}" presName="ParentBackground" presStyleLbl="fgAcc1" presStyleIdx="0" presStyleCnt="4"/>
      <dgm:spPr/>
      <dgm:t>
        <a:bodyPr/>
        <a:lstStyle/>
        <a:p>
          <a:endParaRPr lang="en-US"/>
        </a:p>
      </dgm:t>
    </dgm:pt>
    <dgm:pt modelId="{9DE8BC56-7E12-4D6A-B060-A9D083095CCC}" type="pres">
      <dgm:prSet presAssocID="{83CB0D23-26F0-49EF-9F40-2AAEE6A8E58B}" presName="Parent4" presStyleLbl="revTx" presStyleIdx="0" presStyleCnt="0">
        <dgm:presLayoutVars>
          <dgm:chMax val="1"/>
          <dgm:chPref val="1"/>
          <dgm:bulletEnabled val="1"/>
        </dgm:presLayoutVars>
      </dgm:prSet>
      <dgm:spPr/>
      <dgm:t>
        <a:bodyPr/>
        <a:lstStyle/>
        <a:p>
          <a:endParaRPr lang="en-US"/>
        </a:p>
      </dgm:t>
    </dgm:pt>
    <dgm:pt modelId="{3F5AB3CE-836A-47C2-AC31-A6F6E0E6EE70}" type="pres">
      <dgm:prSet presAssocID="{CB07E9B4-656B-49E7-A7CB-E734CF0C17FE}" presName="Accent3" presStyleCnt="0"/>
      <dgm:spPr/>
    </dgm:pt>
    <dgm:pt modelId="{8775E132-29F0-4AF8-9351-D523FF14468F}" type="pres">
      <dgm:prSet presAssocID="{CB07E9B4-656B-49E7-A7CB-E734CF0C17FE}" presName="Accent" presStyleLbl="node1" presStyleIdx="1" presStyleCnt="4"/>
      <dgm:spPr/>
    </dgm:pt>
    <dgm:pt modelId="{21EE2597-CB11-4CF3-A879-1389E1284800}" type="pres">
      <dgm:prSet presAssocID="{CB07E9B4-656B-49E7-A7CB-E734CF0C17FE}" presName="ParentBackground3" presStyleCnt="0"/>
      <dgm:spPr/>
    </dgm:pt>
    <dgm:pt modelId="{77916320-5625-448E-AE79-F9E9A901A0B0}" type="pres">
      <dgm:prSet presAssocID="{CB07E9B4-656B-49E7-A7CB-E734CF0C17FE}" presName="ParentBackground" presStyleLbl="fgAcc1" presStyleIdx="1" presStyleCnt="4"/>
      <dgm:spPr/>
      <dgm:t>
        <a:bodyPr/>
        <a:lstStyle/>
        <a:p>
          <a:endParaRPr lang="en-US"/>
        </a:p>
      </dgm:t>
    </dgm:pt>
    <dgm:pt modelId="{1751066E-6FD6-46DE-869A-572326CC8E4A}" type="pres">
      <dgm:prSet presAssocID="{CB07E9B4-656B-49E7-A7CB-E734CF0C17FE}" presName="Parent3" presStyleLbl="revTx" presStyleIdx="0" presStyleCnt="0">
        <dgm:presLayoutVars>
          <dgm:chMax val="1"/>
          <dgm:chPref val="1"/>
          <dgm:bulletEnabled val="1"/>
        </dgm:presLayoutVars>
      </dgm:prSet>
      <dgm:spPr/>
      <dgm:t>
        <a:bodyPr/>
        <a:lstStyle/>
        <a:p>
          <a:endParaRPr lang="en-US"/>
        </a:p>
      </dgm:t>
    </dgm:pt>
    <dgm:pt modelId="{2A20493D-9CBF-442A-8661-AF944D1D2CD1}" type="pres">
      <dgm:prSet presAssocID="{4C28DA4F-7043-4DB7-B97D-57C9B460359C}" presName="Accent2" presStyleCnt="0"/>
      <dgm:spPr/>
    </dgm:pt>
    <dgm:pt modelId="{A2E1DE24-F41C-4F50-8B5C-71CECCD8E109}" type="pres">
      <dgm:prSet presAssocID="{4C28DA4F-7043-4DB7-B97D-57C9B460359C}" presName="Accent" presStyleLbl="node1" presStyleIdx="2" presStyleCnt="4"/>
      <dgm:spPr/>
    </dgm:pt>
    <dgm:pt modelId="{8B7A20AB-5DCF-45ED-B2B5-D0F92008CE19}" type="pres">
      <dgm:prSet presAssocID="{4C28DA4F-7043-4DB7-B97D-57C9B460359C}" presName="ParentBackground2" presStyleCnt="0"/>
      <dgm:spPr/>
    </dgm:pt>
    <dgm:pt modelId="{A6E59B4C-FD92-4B2A-B252-9DB7CE955061}" type="pres">
      <dgm:prSet presAssocID="{4C28DA4F-7043-4DB7-B97D-57C9B460359C}" presName="ParentBackground" presStyleLbl="fgAcc1" presStyleIdx="2" presStyleCnt="4"/>
      <dgm:spPr/>
      <dgm:t>
        <a:bodyPr/>
        <a:lstStyle/>
        <a:p>
          <a:endParaRPr lang="en-US"/>
        </a:p>
      </dgm:t>
    </dgm:pt>
    <dgm:pt modelId="{1E31FA88-53A9-4B5F-82EB-A533CFC9B5E9}" type="pres">
      <dgm:prSet presAssocID="{4C28DA4F-7043-4DB7-B97D-57C9B460359C}" presName="Parent2" presStyleLbl="revTx" presStyleIdx="0" presStyleCnt="0">
        <dgm:presLayoutVars>
          <dgm:chMax val="1"/>
          <dgm:chPref val="1"/>
          <dgm:bulletEnabled val="1"/>
        </dgm:presLayoutVars>
      </dgm:prSet>
      <dgm:spPr/>
      <dgm:t>
        <a:bodyPr/>
        <a:lstStyle/>
        <a:p>
          <a:endParaRPr lang="en-US"/>
        </a:p>
      </dgm:t>
    </dgm:pt>
    <dgm:pt modelId="{86591EC8-926C-4B0C-AD06-7DFEFF90D436}" type="pres">
      <dgm:prSet presAssocID="{9FE8D77F-2EE8-4A7B-9B80-DBB953989893}" presName="Accent1" presStyleCnt="0"/>
      <dgm:spPr/>
    </dgm:pt>
    <dgm:pt modelId="{1DD0CA3C-2277-4E54-B150-E4FA5DC421CC}" type="pres">
      <dgm:prSet presAssocID="{9FE8D77F-2EE8-4A7B-9B80-DBB953989893}" presName="Accent" presStyleLbl="node1" presStyleIdx="3" presStyleCnt="4"/>
      <dgm:spPr/>
    </dgm:pt>
    <dgm:pt modelId="{4B60FBFE-9463-4EC9-9390-9A2EF97912DF}" type="pres">
      <dgm:prSet presAssocID="{9FE8D77F-2EE8-4A7B-9B80-DBB953989893}" presName="ParentBackground1" presStyleCnt="0"/>
      <dgm:spPr/>
    </dgm:pt>
    <dgm:pt modelId="{84013EC5-3653-41AE-9DD9-B4A5ADE4DF4A}" type="pres">
      <dgm:prSet presAssocID="{9FE8D77F-2EE8-4A7B-9B80-DBB953989893}" presName="ParentBackground" presStyleLbl="fgAcc1" presStyleIdx="3" presStyleCnt="4"/>
      <dgm:spPr/>
      <dgm:t>
        <a:bodyPr/>
        <a:lstStyle/>
        <a:p>
          <a:endParaRPr lang="en-US"/>
        </a:p>
      </dgm:t>
    </dgm:pt>
    <dgm:pt modelId="{434EBA33-DDAA-47E6-905E-D52B969885D4}" type="pres">
      <dgm:prSet presAssocID="{9FE8D77F-2EE8-4A7B-9B80-DBB953989893}" presName="Parent1" presStyleLbl="revTx" presStyleIdx="0" presStyleCnt="0">
        <dgm:presLayoutVars>
          <dgm:chMax val="1"/>
          <dgm:chPref val="1"/>
          <dgm:bulletEnabled val="1"/>
        </dgm:presLayoutVars>
      </dgm:prSet>
      <dgm:spPr/>
      <dgm:t>
        <a:bodyPr/>
        <a:lstStyle/>
        <a:p>
          <a:endParaRPr lang="en-US"/>
        </a:p>
      </dgm:t>
    </dgm:pt>
  </dgm:ptLst>
  <dgm:cxnLst>
    <dgm:cxn modelId="{42540F5F-0AED-4A6E-BC82-00281D158E5E}" srcId="{64D052F8-BEB4-486B-946A-D9114155317E}" destId="{4C28DA4F-7043-4DB7-B97D-57C9B460359C}" srcOrd="1" destOrd="0" parTransId="{5CFDA196-7286-4EC5-B45A-5FF254DB4D02}" sibTransId="{95F9051D-1833-433F-AF3C-0C10889892D5}"/>
    <dgm:cxn modelId="{82E3168D-9699-48FE-B143-930524CF1F03}" srcId="{64D052F8-BEB4-486B-946A-D9114155317E}" destId="{9FE8D77F-2EE8-4A7B-9B80-DBB953989893}" srcOrd="0" destOrd="0" parTransId="{D514CE43-6869-4B11-9A80-19BD761F09EF}" sibTransId="{28D06D6E-78BF-432E-B9F5-923D9BEF710E}"/>
    <dgm:cxn modelId="{0B8BFBD9-E941-4D59-82D4-6A985156A7F4}" type="presOf" srcId="{64D052F8-BEB4-486B-946A-D9114155317E}" destId="{7DB4979E-E931-4775-81B4-2CEBACD05A1C}" srcOrd="0" destOrd="0" presId="urn:microsoft.com/office/officeart/2011/layout/CircleProcess"/>
    <dgm:cxn modelId="{44D3AA08-479B-4070-8E5D-685C4145C5E1}" type="presOf" srcId="{CB07E9B4-656B-49E7-A7CB-E734CF0C17FE}" destId="{1751066E-6FD6-46DE-869A-572326CC8E4A}" srcOrd="1" destOrd="0" presId="urn:microsoft.com/office/officeart/2011/layout/CircleProcess"/>
    <dgm:cxn modelId="{61DA2E63-8E44-4436-BA23-0D7C24A9AAE6}" srcId="{64D052F8-BEB4-486B-946A-D9114155317E}" destId="{CB07E9B4-656B-49E7-A7CB-E734CF0C17FE}" srcOrd="2" destOrd="0" parTransId="{DA0813B9-6437-45FE-AE3A-0D55D30AD9BE}" sibTransId="{299442D9-E561-4706-9274-A9E10EECF5CD}"/>
    <dgm:cxn modelId="{F226EC27-F3BC-4BE4-8723-487A0FA08AA3}" type="presOf" srcId="{83CB0D23-26F0-49EF-9F40-2AAEE6A8E58B}" destId="{745B0D52-6B6D-4952-84B1-AE3A2B7E763F}" srcOrd="0" destOrd="0" presId="urn:microsoft.com/office/officeart/2011/layout/CircleProcess"/>
    <dgm:cxn modelId="{F9CA9F3D-DE7C-4005-94AF-184F4BE7D5EF}" type="presOf" srcId="{9FE8D77F-2EE8-4A7B-9B80-DBB953989893}" destId="{434EBA33-DDAA-47E6-905E-D52B969885D4}" srcOrd="1" destOrd="0" presId="urn:microsoft.com/office/officeart/2011/layout/CircleProcess"/>
    <dgm:cxn modelId="{0D1FF618-B9C9-4966-8DD6-10C922FAB01D}" type="presOf" srcId="{83CB0D23-26F0-49EF-9F40-2AAEE6A8E58B}" destId="{9DE8BC56-7E12-4D6A-B060-A9D083095CCC}" srcOrd="1" destOrd="0" presId="urn:microsoft.com/office/officeart/2011/layout/CircleProcess"/>
    <dgm:cxn modelId="{6AC920DE-9EF0-4FA9-80FA-863F8FB431F1}" srcId="{64D052F8-BEB4-486B-946A-D9114155317E}" destId="{83CB0D23-26F0-49EF-9F40-2AAEE6A8E58B}" srcOrd="3" destOrd="0" parTransId="{8286B27D-0F11-4E51-8657-F4FBD7531C46}" sibTransId="{DCBE0A87-0223-455D-8D55-F35F6A8D6B4D}"/>
    <dgm:cxn modelId="{092CBA27-4BBA-4A98-8BB5-A06CE42B3962}" type="presOf" srcId="{CB07E9B4-656B-49E7-A7CB-E734CF0C17FE}" destId="{77916320-5625-448E-AE79-F9E9A901A0B0}" srcOrd="0" destOrd="0" presId="urn:microsoft.com/office/officeart/2011/layout/CircleProcess"/>
    <dgm:cxn modelId="{D1E7D3AE-40D9-48A4-8E41-8BE8BF7B8D29}" type="presOf" srcId="{4C28DA4F-7043-4DB7-B97D-57C9B460359C}" destId="{A6E59B4C-FD92-4B2A-B252-9DB7CE955061}" srcOrd="0" destOrd="0" presId="urn:microsoft.com/office/officeart/2011/layout/CircleProcess"/>
    <dgm:cxn modelId="{6474A944-979D-490A-A2FC-ABE0587A955C}" type="presOf" srcId="{9FE8D77F-2EE8-4A7B-9B80-DBB953989893}" destId="{84013EC5-3653-41AE-9DD9-B4A5ADE4DF4A}" srcOrd="0" destOrd="0" presId="urn:microsoft.com/office/officeart/2011/layout/CircleProcess"/>
    <dgm:cxn modelId="{A218CB0D-C43E-49F5-B755-3CB2D2FEC991}" type="presOf" srcId="{4C28DA4F-7043-4DB7-B97D-57C9B460359C}" destId="{1E31FA88-53A9-4B5F-82EB-A533CFC9B5E9}" srcOrd="1" destOrd="0" presId="urn:microsoft.com/office/officeart/2011/layout/CircleProcess"/>
    <dgm:cxn modelId="{C0E402FD-AFBA-496E-9831-08A559EF1E37}" type="presParOf" srcId="{7DB4979E-E931-4775-81B4-2CEBACD05A1C}" destId="{D24C42DC-4339-4D4B-964D-DC0AB03D8F3B}" srcOrd="0" destOrd="0" presId="urn:microsoft.com/office/officeart/2011/layout/CircleProcess"/>
    <dgm:cxn modelId="{59047AB1-27D0-455D-BE08-2C057EEC55DD}" type="presParOf" srcId="{D24C42DC-4339-4D4B-964D-DC0AB03D8F3B}" destId="{27E76108-F600-4123-85D2-85F45740686D}" srcOrd="0" destOrd="0" presId="urn:microsoft.com/office/officeart/2011/layout/CircleProcess"/>
    <dgm:cxn modelId="{49FCC1C9-922B-419B-B785-23BB019B8934}" type="presParOf" srcId="{7DB4979E-E931-4775-81B4-2CEBACD05A1C}" destId="{E7F6E1A6-76A5-4A7D-98B7-294473DE43CC}" srcOrd="1" destOrd="0" presId="urn:microsoft.com/office/officeart/2011/layout/CircleProcess"/>
    <dgm:cxn modelId="{2660CE81-0FD6-4F02-8025-C6097CCF13F7}" type="presParOf" srcId="{E7F6E1A6-76A5-4A7D-98B7-294473DE43CC}" destId="{745B0D52-6B6D-4952-84B1-AE3A2B7E763F}" srcOrd="0" destOrd="0" presId="urn:microsoft.com/office/officeart/2011/layout/CircleProcess"/>
    <dgm:cxn modelId="{2C61B8BF-F21D-4770-A140-8C106B2AA9F3}" type="presParOf" srcId="{7DB4979E-E931-4775-81B4-2CEBACD05A1C}" destId="{9DE8BC56-7E12-4D6A-B060-A9D083095CCC}" srcOrd="2" destOrd="0" presId="urn:microsoft.com/office/officeart/2011/layout/CircleProcess"/>
    <dgm:cxn modelId="{305D4E1D-62A9-490C-B633-154B152E3AB2}" type="presParOf" srcId="{7DB4979E-E931-4775-81B4-2CEBACD05A1C}" destId="{3F5AB3CE-836A-47C2-AC31-A6F6E0E6EE70}" srcOrd="3" destOrd="0" presId="urn:microsoft.com/office/officeart/2011/layout/CircleProcess"/>
    <dgm:cxn modelId="{21B031FD-DE23-426D-AF11-54D3D4108414}" type="presParOf" srcId="{3F5AB3CE-836A-47C2-AC31-A6F6E0E6EE70}" destId="{8775E132-29F0-4AF8-9351-D523FF14468F}" srcOrd="0" destOrd="0" presId="urn:microsoft.com/office/officeart/2011/layout/CircleProcess"/>
    <dgm:cxn modelId="{A725BBB1-976E-4060-A757-270C0E65C267}" type="presParOf" srcId="{7DB4979E-E931-4775-81B4-2CEBACD05A1C}" destId="{21EE2597-CB11-4CF3-A879-1389E1284800}" srcOrd="4" destOrd="0" presId="urn:microsoft.com/office/officeart/2011/layout/CircleProcess"/>
    <dgm:cxn modelId="{B2865DA0-470A-48F6-AFD7-1037DB05CF8A}" type="presParOf" srcId="{21EE2597-CB11-4CF3-A879-1389E1284800}" destId="{77916320-5625-448E-AE79-F9E9A901A0B0}" srcOrd="0" destOrd="0" presId="urn:microsoft.com/office/officeart/2011/layout/CircleProcess"/>
    <dgm:cxn modelId="{36C8544E-7000-426E-A109-A470C67FF1C3}" type="presParOf" srcId="{7DB4979E-E931-4775-81B4-2CEBACD05A1C}" destId="{1751066E-6FD6-46DE-869A-572326CC8E4A}" srcOrd="5" destOrd="0" presId="urn:microsoft.com/office/officeart/2011/layout/CircleProcess"/>
    <dgm:cxn modelId="{8E041312-D3F6-42AC-A6DC-7356C2D64FFE}" type="presParOf" srcId="{7DB4979E-E931-4775-81B4-2CEBACD05A1C}" destId="{2A20493D-9CBF-442A-8661-AF944D1D2CD1}" srcOrd="6" destOrd="0" presId="urn:microsoft.com/office/officeart/2011/layout/CircleProcess"/>
    <dgm:cxn modelId="{3398EB0E-FAE2-4265-BE26-2458D8E384E5}" type="presParOf" srcId="{2A20493D-9CBF-442A-8661-AF944D1D2CD1}" destId="{A2E1DE24-F41C-4F50-8B5C-71CECCD8E109}" srcOrd="0" destOrd="0" presId="urn:microsoft.com/office/officeart/2011/layout/CircleProcess"/>
    <dgm:cxn modelId="{40C148AA-3513-4179-9E07-855294D0FC0A}" type="presParOf" srcId="{7DB4979E-E931-4775-81B4-2CEBACD05A1C}" destId="{8B7A20AB-5DCF-45ED-B2B5-D0F92008CE19}" srcOrd="7" destOrd="0" presId="urn:microsoft.com/office/officeart/2011/layout/CircleProcess"/>
    <dgm:cxn modelId="{DD35F319-029C-4502-9D58-09CD94909913}" type="presParOf" srcId="{8B7A20AB-5DCF-45ED-B2B5-D0F92008CE19}" destId="{A6E59B4C-FD92-4B2A-B252-9DB7CE955061}" srcOrd="0" destOrd="0" presId="urn:microsoft.com/office/officeart/2011/layout/CircleProcess"/>
    <dgm:cxn modelId="{57FD4FC4-C3D1-4257-9FA9-4FBFB5B93685}" type="presParOf" srcId="{7DB4979E-E931-4775-81B4-2CEBACD05A1C}" destId="{1E31FA88-53A9-4B5F-82EB-A533CFC9B5E9}" srcOrd="8" destOrd="0" presId="urn:microsoft.com/office/officeart/2011/layout/CircleProcess"/>
    <dgm:cxn modelId="{3D14BA22-5B1F-46C3-977F-88A0131B631A}" type="presParOf" srcId="{7DB4979E-E931-4775-81B4-2CEBACD05A1C}" destId="{86591EC8-926C-4B0C-AD06-7DFEFF90D436}" srcOrd="9" destOrd="0" presId="urn:microsoft.com/office/officeart/2011/layout/CircleProcess"/>
    <dgm:cxn modelId="{87A7DBB1-4BE5-49C6-8977-D2E2189B1D77}" type="presParOf" srcId="{86591EC8-926C-4B0C-AD06-7DFEFF90D436}" destId="{1DD0CA3C-2277-4E54-B150-E4FA5DC421CC}" srcOrd="0" destOrd="0" presId="urn:microsoft.com/office/officeart/2011/layout/CircleProcess"/>
    <dgm:cxn modelId="{67435B54-0636-4359-9328-DCF6CD6508CE}" type="presParOf" srcId="{7DB4979E-E931-4775-81B4-2CEBACD05A1C}" destId="{4B60FBFE-9463-4EC9-9390-9A2EF97912DF}" srcOrd="10" destOrd="0" presId="urn:microsoft.com/office/officeart/2011/layout/CircleProcess"/>
    <dgm:cxn modelId="{5D449EAB-CB04-4FBF-B256-1EF1E3DFE3D1}" type="presParOf" srcId="{4B60FBFE-9463-4EC9-9390-9A2EF97912DF}" destId="{84013EC5-3653-41AE-9DD9-B4A5ADE4DF4A}" srcOrd="0" destOrd="0" presId="urn:microsoft.com/office/officeart/2011/layout/CircleProcess"/>
    <dgm:cxn modelId="{632718CD-3ABA-404D-97DE-33187455F17F}" type="presParOf" srcId="{7DB4979E-E931-4775-81B4-2CEBACD05A1C}" destId="{434EBA33-DDAA-47E6-905E-D52B969885D4}"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C4E69-7236-4618-B749-325BEF44CC09}">
      <dsp:nvSpPr>
        <dsp:cNvPr id="0" name=""/>
        <dsp:cNvSpPr/>
      </dsp:nvSpPr>
      <dsp:spPr>
        <a:xfrm>
          <a:off x="192679" y="771205"/>
          <a:ext cx="1796727" cy="1481924"/>
        </a:xfrm>
        <a:prstGeom prst="roundRect">
          <a:avLst>
            <a:gd name="adj" fmla="val 10000"/>
          </a:avLst>
        </a:prstGeom>
        <a:solidFill>
          <a:schemeClr val="lt1">
            <a:alpha val="90000"/>
            <a:hueOff val="0"/>
            <a:satOff val="0"/>
            <a:lumOff val="0"/>
            <a:alphaOff val="0"/>
          </a:schemeClr>
        </a:solidFill>
        <a:ln w="222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id-ID" sz="1400" kern="1200" dirty="0" smtClean="0">
              <a:latin typeface="Candara" panose="020E0502030303020204" pitchFamily="34" charset="0"/>
            </a:rPr>
            <a:t>Semi</a:t>
          </a:r>
          <a:r>
            <a:rPr lang="id-ID" sz="1400" kern="1200" baseline="0" dirty="0" smtClean="0">
              <a:latin typeface="Candara" panose="020E0502030303020204" pitchFamily="34" charset="0"/>
            </a:rPr>
            <a:t> Supervised LDA</a:t>
          </a:r>
          <a:endParaRPr lang="en-US" sz="1400" kern="1200" dirty="0">
            <a:latin typeface="Candara" panose="020E0502030303020204" pitchFamily="34" charset="0"/>
          </a:endParaRPr>
        </a:p>
        <a:p>
          <a:pPr marL="114300" lvl="1" indent="-114300" algn="l" defTabSz="622300">
            <a:lnSpc>
              <a:spcPct val="90000"/>
            </a:lnSpc>
            <a:spcBef>
              <a:spcPct val="0"/>
            </a:spcBef>
            <a:spcAft>
              <a:spcPct val="15000"/>
            </a:spcAft>
            <a:buChar char="••"/>
          </a:pPr>
          <a:r>
            <a:rPr lang="id-ID" sz="1400" kern="1200" dirty="0" smtClean="0">
              <a:latin typeface="Candara" panose="020E0502030303020204" pitchFamily="34" charset="0"/>
            </a:rPr>
            <a:t>Similarity Calculation</a:t>
          </a:r>
          <a:endParaRPr lang="en-US" sz="1400" kern="1200" dirty="0">
            <a:latin typeface="Candara" panose="020E0502030303020204" pitchFamily="34" charset="0"/>
          </a:endParaRPr>
        </a:p>
      </dsp:txBody>
      <dsp:txXfrm>
        <a:off x="226782" y="805308"/>
        <a:ext cx="1728521" cy="1096163"/>
      </dsp:txXfrm>
    </dsp:sp>
    <dsp:sp modelId="{6F888CCB-58FF-40D9-BBE5-FAD65AB56851}">
      <dsp:nvSpPr>
        <dsp:cNvPr id="0" name=""/>
        <dsp:cNvSpPr/>
      </dsp:nvSpPr>
      <dsp:spPr>
        <a:xfrm rot="21301279">
          <a:off x="1080572" y="1064348"/>
          <a:ext cx="2570609" cy="1873594"/>
        </a:xfrm>
        <a:prstGeom prst="leftCircularArrow">
          <a:avLst>
            <a:gd name="adj1" fmla="val 2583"/>
            <a:gd name="adj2" fmla="val 313608"/>
            <a:gd name="adj3" fmla="val 2089118"/>
            <a:gd name="adj4" fmla="val 9024489"/>
            <a:gd name="adj5" fmla="val 3013"/>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54EBC4-9E9E-407C-ABA5-A346EE4FE768}">
      <dsp:nvSpPr>
        <dsp:cNvPr id="0" name=""/>
        <dsp:cNvSpPr/>
      </dsp:nvSpPr>
      <dsp:spPr>
        <a:xfrm>
          <a:off x="591951" y="1935575"/>
          <a:ext cx="1597091" cy="635110"/>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id-ID" sz="1800" kern="1200" dirty="0" smtClean="0">
              <a:latin typeface="Candara" panose="020E0502030303020204" pitchFamily="34" charset="0"/>
            </a:rPr>
            <a:t>Fu : 2014</a:t>
          </a:r>
          <a:endParaRPr lang="en-US" sz="1800" kern="1200" dirty="0">
            <a:latin typeface="Candara" panose="020E0502030303020204" pitchFamily="34" charset="0"/>
          </a:endParaRPr>
        </a:p>
      </dsp:txBody>
      <dsp:txXfrm>
        <a:off x="610553" y="1954177"/>
        <a:ext cx="1559887" cy="597906"/>
      </dsp:txXfrm>
    </dsp:sp>
    <dsp:sp modelId="{AFF72EDD-F602-4357-A644-CDF87A5D8EF4}">
      <dsp:nvSpPr>
        <dsp:cNvPr id="0" name=""/>
        <dsp:cNvSpPr/>
      </dsp:nvSpPr>
      <dsp:spPr>
        <a:xfrm>
          <a:off x="2419468" y="771205"/>
          <a:ext cx="1796727" cy="1481924"/>
        </a:xfrm>
        <a:prstGeom prst="roundRect">
          <a:avLst>
            <a:gd name="adj" fmla="val 10000"/>
          </a:avLst>
        </a:prstGeom>
        <a:solidFill>
          <a:schemeClr val="lt1">
            <a:alpha val="90000"/>
            <a:hueOff val="0"/>
            <a:satOff val="0"/>
            <a:lumOff val="0"/>
            <a:alphaOff val="0"/>
          </a:schemeClr>
        </a:solidFill>
        <a:ln w="22225"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id-ID" sz="1400" kern="1200" dirty="0" smtClean="0">
              <a:latin typeface="Candara" panose="020E0502030303020204" pitchFamily="34" charset="0"/>
            </a:rPr>
            <a:t>Word Embedding</a:t>
          </a:r>
          <a:endParaRPr lang="en-US" sz="1400" kern="1200" dirty="0">
            <a:latin typeface="Candara" panose="020E0502030303020204" pitchFamily="34" charset="0"/>
          </a:endParaRPr>
        </a:p>
        <a:p>
          <a:pPr marL="114300" lvl="1" indent="-114300" algn="l" defTabSz="622300">
            <a:lnSpc>
              <a:spcPct val="90000"/>
            </a:lnSpc>
            <a:spcBef>
              <a:spcPct val="0"/>
            </a:spcBef>
            <a:spcAft>
              <a:spcPct val="15000"/>
            </a:spcAft>
            <a:buChar char="••"/>
          </a:pPr>
          <a:r>
            <a:rPr lang="id-ID" sz="1400" kern="1200" dirty="0" smtClean="0">
              <a:latin typeface="Candara" panose="020E0502030303020204" pitchFamily="34" charset="0"/>
            </a:rPr>
            <a:t>RNN Models (Elman, Jordan, LSTM)</a:t>
          </a:r>
          <a:endParaRPr lang="en-US" sz="1400" kern="1200" dirty="0">
            <a:latin typeface="Candara" panose="020E0502030303020204" pitchFamily="34" charset="0"/>
          </a:endParaRPr>
        </a:p>
      </dsp:txBody>
      <dsp:txXfrm>
        <a:off x="2453571" y="1122863"/>
        <a:ext cx="1728521" cy="1096163"/>
      </dsp:txXfrm>
    </dsp:sp>
    <dsp:sp modelId="{C23BE8AA-E44C-4A55-BF50-A31AD189B6B2}">
      <dsp:nvSpPr>
        <dsp:cNvPr id="0" name=""/>
        <dsp:cNvSpPr/>
      </dsp:nvSpPr>
      <dsp:spPr>
        <a:xfrm>
          <a:off x="2818741" y="453650"/>
          <a:ext cx="1597091" cy="635110"/>
        </a:xfrm>
        <a:prstGeom prst="roundRect">
          <a:avLst>
            <a:gd name="adj" fmla="val 10000"/>
          </a:avLst>
        </a:prstGeom>
        <a:solidFill>
          <a:schemeClr val="accent5">
            <a:hueOff val="-9933876"/>
            <a:satOff val="39811"/>
            <a:lumOff val="8628"/>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id-ID" sz="1800" kern="1200" dirty="0" smtClean="0">
              <a:latin typeface="Candara" panose="020E0502030303020204" pitchFamily="34" charset="0"/>
            </a:rPr>
            <a:t>Liu : 2015</a:t>
          </a:r>
          <a:endParaRPr lang="en-US" sz="1800" kern="1200" dirty="0">
            <a:latin typeface="Candara" panose="020E0502030303020204" pitchFamily="34" charset="0"/>
          </a:endParaRPr>
        </a:p>
      </dsp:txBody>
      <dsp:txXfrm>
        <a:off x="2837343" y="472252"/>
        <a:ext cx="1559887" cy="597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EAE8D-5410-4778-A6CF-B8CB9068B1CA}">
      <dsp:nvSpPr>
        <dsp:cNvPr id="0" name=""/>
        <dsp:cNvSpPr/>
      </dsp:nvSpPr>
      <dsp:spPr>
        <a:xfrm>
          <a:off x="2619513" y="1699185"/>
          <a:ext cx="2076782" cy="2076782"/>
        </a:xfrm>
        <a:prstGeom prst="gear9">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kern="1200" dirty="0" smtClean="0"/>
            <a:t>Short Text Classification</a:t>
          </a:r>
          <a:endParaRPr lang="id-ID" sz="1600" kern="1200" dirty="0"/>
        </a:p>
      </dsp:txBody>
      <dsp:txXfrm>
        <a:off x="3037039" y="2185661"/>
        <a:ext cx="1241730" cy="1067509"/>
      </dsp:txXfrm>
    </dsp:sp>
    <dsp:sp modelId="{DD1EE9ED-21C9-4AE1-B5B7-7B72491E9684}">
      <dsp:nvSpPr>
        <dsp:cNvPr id="0" name=""/>
        <dsp:cNvSpPr/>
      </dsp:nvSpPr>
      <dsp:spPr>
        <a:xfrm>
          <a:off x="1411203" y="1208309"/>
          <a:ext cx="1510387" cy="1510387"/>
        </a:xfrm>
        <a:prstGeom prst="gear6">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id-ID" sz="1200" kern="1200" dirty="0" smtClean="0"/>
            <a:t>Topic Learning</a:t>
          </a:r>
          <a:endParaRPr lang="id-ID" sz="1200" kern="1200" dirty="0"/>
        </a:p>
      </dsp:txBody>
      <dsp:txXfrm>
        <a:off x="1791447" y="1590852"/>
        <a:ext cx="749899" cy="745301"/>
      </dsp:txXfrm>
    </dsp:sp>
    <dsp:sp modelId="{345E2A01-191B-44CC-AEA2-9D4755FE5880}">
      <dsp:nvSpPr>
        <dsp:cNvPr id="0" name=""/>
        <dsp:cNvSpPr/>
      </dsp:nvSpPr>
      <dsp:spPr>
        <a:xfrm rot="20700000">
          <a:off x="2257174" y="166296"/>
          <a:ext cx="1479871" cy="1479871"/>
        </a:xfrm>
        <a:prstGeom prst="gear6">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id-ID" sz="1400" kern="1200" dirty="0" smtClean="0"/>
            <a:t>Pre Processing</a:t>
          </a:r>
          <a:endParaRPr lang="id-ID" sz="1400" kern="1200" dirty="0"/>
        </a:p>
      </dsp:txBody>
      <dsp:txXfrm rot="-20700000">
        <a:off x="2581753" y="490875"/>
        <a:ext cx="830712" cy="830712"/>
      </dsp:txXfrm>
    </dsp:sp>
    <dsp:sp modelId="{EDAFA7AA-54A6-4819-8061-DD8C75659A62}">
      <dsp:nvSpPr>
        <dsp:cNvPr id="0" name=""/>
        <dsp:cNvSpPr/>
      </dsp:nvSpPr>
      <dsp:spPr>
        <a:xfrm>
          <a:off x="2455287" y="1388374"/>
          <a:ext cx="2658281" cy="2658281"/>
        </a:xfrm>
        <a:prstGeom prst="circularArrow">
          <a:avLst>
            <a:gd name="adj1" fmla="val 4687"/>
            <a:gd name="adj2" fmla="val 299029"/>
            <a:gd name="adj3" fmla="val 2505427"/>
            <a:gd name="adj4" fmla="val 15884606"/>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DFB824-07E6-477C-AD0B-F18505702B84}">
      <dsp:nvSpPr>
        <dsp:cNvPr id="0" name=""/>
        <dsp:cNvSpPr/>
      </dsp:nvSpPr>
      <dsp:spPr>
        <a:xfrm>
          <a:off x="1143717" y="875913"/>
          <a:ext cx="1931407" cy="193140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13B0CF-1C4D-4708-817E-C9B9401DBF0C}">
      <dsp:nvSpPr>
        <dsp:cNvPr id="0" name=""/>
        <dsp:cNvSpPr/>
      </dsp:nvSpPr>
      <dsp:spPr>
        <a:xfrm>
          <a:off x="1914865" y="-156055"/>
          <a:ext cx="2082446" cy="208244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76108-F600-4123-85D2-85F45740686D}">
      <dsp:nvSpPr>
        <dsp:cNvPr id="0" name=""/>
        <dsp:cNvSpPr/>
      </dsp:nvSpPr>
      <dsp:spPr>
        <a:xfrm>
          <a:off x="4655468" y="1335447"/>
          <a:ext cx="1393279" cy="1393350"/>
        </a:xfrm>
        <a:prstGeom prst="ellipse">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5B0D52-6B6D-4952-84B1-AE3A2B7E763F}">
      <dsp:nvSpPr>
        <dsp:cNvPr id="0" name=""/>
        <dsp:cNvSpPr/>
      </dsp:nvSpPr>
      <dsp:spPr>
        <a:xfrm>
          <a:off x="4702070" y="1381900"/>
          <a:ext cx="1300672" cy="1300443"/>
        </a:xfrm>
        <a:prstGeom prst="ellipse">
          <a:avLst/>
        </a:prstGeom>
        <a:solidFill>
          <a:schemeClr val="lt1">
            <a:alpha val="90000"/>
            <a:hueOff val="0"/>
            <a:satOff val="0"/>
            <a:lumOff val="0"/>
            <a:alphaOff val="0"/>
          </a:schemeClr>
        </a:solidFill>
        <a:ln w="222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d-ID" sz="1800" kern="1200" dirty="0" smtClean="0"/>
            <a:t>F1-Score</a:t>
          </a:r>
          <a:endParaRPr lang="en-US" sz="1800" kern="1200" dirty="0"/>
        </a:p>
      </dsp:txBody>
      <dsp:txXfrm>
        <a:off x="4887881" y="1567712"/>
        <a:ext cx="929051" cy="928818"/>
      </dsp:txXfrm>
    </dsp:sp>
    <dsp:sp modelId="{8775E132-29F0-4AF8-9351-D523FF14468F}">
      <dsp:nvSpPr>
        <dsp:cNvPr id="0" name=""/>
        <dsp:cNvSpPr/>
      </dsp:nvSpPr>
      <dsp:spPr>
        <a:xfrm rot="2700000">
          <a:off x="3209601" y="1335349"/>
          <a:ext cx="1393301" cy="1393301"/>
        </a:xfrm>
        <a:prstGeom prst="teardrop">
          <a:avLst>
            <a:gd name="adj" fmla="val 100000"/>
          </a:avLst>
        </a:prstGeom>
        <a:solidFill>
          <a:schemeClr val="accent5">
            <a:hueOff val="-3311292"/>
            <a:satOff val="13270"/>
            <a:lumOff val="2876"/>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16320-5625-448E-AE79-F9E9A901A0B0}">
      <dsp:nvSpPr>
        <dsp:cNvPr id="0" name=""/>
        <dsp:cNvSpPr/>
      </dsp:nvSpPr>
      <dsp:spPr>
        <a:xfrm>
          <a:off x="3262189" y="1381900"/>
          <a:ext cx="1300672" cy="1300443"/>
        </a:xfrm>
        <a:prstGeom prst="ellipse">
          <a:avLst/>
        </a:prstGeom>
        <a:solidFill>
          <a:schemeClr val="lt1">
            <a:alpha val="90000"/>
            <a:hueOff val="0"/>
            <a:satOff val="0"/>
            <a:lumOff val="0"/>
            <a:alphaOff val="0"/>
          </a:schemeClr>
        </a:solidFill>
        <a:ln w="22225"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d-ID" sz="1800" kern="1200" dirty="0" smtClean="0"/>
            <a:t>Recall</a:t>
          </a:r>
          <a:endParaRPr lang="en-US" sz="1800" kern="1200" dirty="0"/>
        </a:p>
      </dsp:txBody>
      <dsp:txXfrm>
        <a:off x="3448000" y="1567712"/>
        <a:ext cx="929051" cy="928818"/>
      </dsp:txXfrm>
    </dsp:sp>
    <dsp:sp modelId="{A2E1DE24-F41C-4F50-8B5C-71CECCD8E109}">
      <dsp:nvSpPr>
        <dsp:cNvPr id="0" name=""/>
        <dsp:cNvSpPr/>
      </dsp:nvSpPr>
      <dsp:spPr>
        <a:xfrm rot="2700000">
          <a:off x="1775695" y="1335349"/>
          <a:ext cx="1393301" cy="1393301"/>
        </a:xfrm>
        <a:prstGeom prst="teardrop">
          <a:avLst>
            <a:gd name="adj" fmla="val 100000"/>
          </a:avLst>
        </a:prstGeom>
        <a:solidFill>
          <a:schemeClr val="accent5">
            <a:hueOff val="-6622584"/>
            <a:satOff val="26541"/>
            <a:lumOff val="5752"/>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59B4C-FD92-4B2A-B252-9DB7CE955061}">
      <dsp:nvSpPr>
        <dsp:cNvPr id="0" name=""/>
        <dsp:cNvSpPr/>
      </dsp:nvSpPr>
      <dsp:spPr>
        <a:xfrm>
          <a:off x="1822308" y="1381900"/>
          <a:ext cx="1300672" cy="1300443"/>
        </a:xfrm>
        <a:prstGeom prst="ellipse">
          <a:avLst/>
        </a:prstGeom>
        <a:solidFill>
          <a:schemeClr val="lt1">
            <a:alpha val="90000"/>
            <a:hueOff val="0"/>
            <a:satOff val="0"/>
            <a:lumOff val="0"/>
            <a:alphaOff val="0"/>
          </a:schemeClr>
        </a:solidFill>
        <a:ln w="22225"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d-ID" sz="1800" kern="1200" dirty="0" smtClean="0"/>
            <a:t>Precision</a:t>
          </a:r>
          <a:endParaRPr lang="en-US" sz="1800" kern="1200" dirty="0"/>
        </a:p>
      </dsp:txBody>
      <dsp:txXfrm>
        <a:off x="2008119" y="1567712"/>
        <a:ext cx="929051" cy="928818"/>
      </dsp:txXfrm>
    </dsp:sp>
    <dsp:sp modelId="{1DD0CA3C-2277-4E54-B150-E4FA5DC421CC}">
      <dsp:nvSpPr>
        <dsp:cNvPr id="0" name=""/>
        <dsp:cNvSpPr/>
      </dsp:nvSpPr>
      <dsp:spPr>
        <a:xfrm rot="2700000">
          <a:off x="335814" y="1335349"/>
          <a:ext cx="1393301" cy="1393301"/>
        </a:xfrm>
        <a:prstGeom prst="teardrop">
          <a:avLst>
            <a:gd name="adj" fmla="val 100000"/>
          </a:avLst>
        </a:prstGeom>
        <a:solidFill>
          <a:schemeClr val="accent5">
            <a:hueOff val="-9933876"/>
            <a:satOff val="39811"/>
            <a:lumOff val="8628"/>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13EC5-3653-41AE-9DD9-B4A5ADE4DF4A}">
      <dsp:nvSpPr>
        <dsp:cNvPr id="0" name=""/>
        <dsp:cNvSpPr/>
      </dsp:nvSpPr>
      <dsp:spPr>
        <a:xfrm>
          <a:off x="382427" y="1381900"/>
          <a:ext cx="1300672" cy="1300443"/>
        </a:xfrm>
        <a:prstGeom prst="ellipse">
          <a:avLst/>
        </a:prstGeom>
        <a:solidFill>
          <a:schemeClr val="lt1">
            <a:alpha val="90000"/>
            <a:hueOff val="0"/>
            <a:satOff val="0"/>
            <a:lumOff val="0"/>
            <a:alphaOff val="0"/>
          </a:schemeClr>
        </a:solidFill>
        <a:ln w="22225"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d-ID" sz="1800" kern="1200" dirty="0" smtClean="0"/>
            <a:t>Silhoutte Index</a:t>
          </a:r>
          <a:endParaRPr lang="en-US" sz="1800" kern="1200" dirty="0"/>
        </a:p>
      </dsp:txBody>
      <dsp:txXfrm>
        <a:off x="568238" y="1567712"/>
        <a:ext cx="929051" cy="9288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9798"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633588" y="1"/>
            <a:ext cx="4309798" cy="344091"/>
          </a:xfrm>
          <a:prstGeom prst="rect">
            <a:avLst/>
          </a:prstGeom>
        </p:spPr>
        <p:txBody>
          <a:bodyPr vert="horz" lIns="91440" tIns="45720" rIns="91440" bIns="45720" rtlCol="0"/>
          <a:lstStyle>
            <a:lvl1pPr algn="r">
              <a:defRPr sz="1200"/>
            </a:lvl1pPr>
          </a:lstStyle>
          <a:p>
            <a:fld id="{57510978-CBF0-496D-8528-1BFCA5F2239F}" type="datetimeFigureOut">
              <a:rPr lang="id-ID" smtClean="0"/>
              <a:t>09/10/2017</a:t>
            </a:fld>
            <a:endParaRPr lang="id-ID"/>
          </a:p>
        </p:txBody>
      </p:sp>
      <p:sp>
        <p:nvSpPr>
          <p:cNvPr id="4" name="Footer Placeholder 3"/>
          <p:cNvSpPr>
            <a:spLocks noGrp="1"/>
          </p:cNvSpPr>
          <p:nvPr>
            <p:ph type="ftr" sz="quarter" idx="2"/>
          </p:nvPr>
        </p:nvSpPr>
        <p:spPr>
          <a:xfrm>
            <a:off x="0" y="6513910"/>
            <a:ext cx="4309798"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633588" y="6513910"/>
            <a:ext cx="4309798" cy="344090"/>
          </a:xfrm>
          <a:prstGeom prst="rect">
            <a:avLst/>
          </a:prstGeom>
        </p:spPr>
        <p:txBody>
          <a:bodyPr vert="horz" lIns="91440" tIns="45720" rIns="91440" bIns="45720" rtlCol="0" anchor="b"/>
          <a:lstStyle>
            <a:lvl1pPr algn="r">
              <a:defRPr sz="1200"/>
            </a:lvl1pPr>
          </a:lstStyle>
          <a:p>
            <a:fld id="{AABC3A55-188B-4300-8078-14A11CE7B183}" type="slidenum">
              <a:rPr lang="id-ID" smtClean="0"/>
              <a:t>‹#›</a:t>
            </a:fld>
            <a:endParaRPr lang="id-ID"/>
          </a:p>
        </p:txBody>
      </p:sp>
    </p:spTree>
    <p:extLst>
      <p:ext uri="{BB962C8B-B14F-4D97-AF65-F5344CB8AC3E}">
        <p14:creationId xmlns:p14="http://schemas.microsoft.com/office/powerpoint/2010/main" val="915873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633588" y="0"/>
            <a:ext cx="4309798" cy="342900"/>
          </a:xfrm>
          <a:prstGeom prst="rect">
            <a:avLst/>
          </a:prstGeom>
        </p:spPr>
        <p:txBody>
          <a:bodyPr vert="horz" lIns="91440" tIns="45720" rIns="91440" bIns="45720" rtlCol="0"/>
          <a:lstStyle>
            <a:lvl1pPr algn="r">
              <a:defRPr sz="1200"/>
            </a:lvl1pPr>
          </a:lstStyle>
          <a:p>
            <a:fld id="{06DDA800-0718-4253-84B6-CEDD7B39920C}" type="datetimeFigureOut">
              <a:rPr lang="id-ID" smtClean="0"/>
              <a:t>09/10/2017</a:t>
            </a:fld>
            <a:endParaRPr lang="id-ID"/>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6513910"/>
            <a:ext cx="4309798" cy="3429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633588" y="6513910"/>
            <a:ext cx="4309798" cy="342900"/>
          </a:xfrm>
          <a:prstGeom prst="rect">
            <a:avLst/>
          </a:prstGeom>
        </p:spPr>
        <p:txBody>
          <a:bodyPr vert="horz" lIns="91440" tIns="45720" rIns="91440" bIns="45720" rtlCol="0" anchor="b"/>
          <a:lstStyle>
            <a:lvl1pPr algn="r">
              <a:defRPr sz="1200"/>
            </a:lvl1pPr>
          </a:lstStyle>
          <a:p>
            <a:fld id="{D8CB0313-B1D1-448C-96E3-394D2753422D}" type="slidenum">
              <a:rPr lang="id-ID" smtClean="0"/>
              <a:t>‹#›</a:t>
            </a:fld>
            <a:endParaRPr lang="id-ID"/>
          </a:p>
        </p:txBody>
      </p:sp>
    </p:spTree>
    <p:extLst>
      <p:ext uri="{BB962C8B-B14F-4D97-AF65-F5344CB8AC3E}">
        <p14:creationId xmlns:p14="http://schemas.microsoft.com/office/powerpoint/2010/main" val="50718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Paragraf 1-2</a:t>
            </a:r>
            <a:endParaRPr lang="id-ID" dirty="0"/>
          </a:p>
        </p:txBody>
      </p:sp>
      <p:sp>
        <p:nvSpPr>
          <p:cNvPr id="4" name="Slide Number Placeholder 3"/>
          <p:cNvSpPr>
            <a:spLocks noGrp="1"/>
          </p:cNvSpPr>
          <p:nvPr>
            <p:ph type="sldNum" sz="quarter" idx="10"/>
          </p:nvPr>
        </p:nvSpPr>
        <p:spPr/>
        <p:txBody>
          <a:bodyPr/>
          <a:lstStyle/>
          <a:p>
            <a:fld id="{D8CB0313-B1D1-448C-96E3-394D2753422D}" type="slidenum">
              <a:rPr lang="id-ID" smtClean="0"/>
              <a:t>2</a:t>
            </a:fld>
            <a:endParaRPr lang="id-ID"/>
          </a:p>
        </p:txBody>
      </p:sp>
    </p:spTree>
    <p:extLst>
      <p:ext uri="{BB962C8B-B14F-4D97-AF65-F5344CB8AC3E}">
        <p14:creationId xmlns:p14="http://schemas.microsoft.com/office/powerpoint/2010/main" val="125249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Paragraf 3-5</a:t>
            </a:r>
            <a:endParaRPr lang="id-ID" dirty="0"/>
          </a:p>
        </p:txBody>
      </p:sp>
      <p:sp>
        <p:nvSpPr>
          <p:cNvPr id="4" name="Slide Number Placeholder 3"/>
          <p:cNvSpPr>
            <a:spLocks noGrp="1"/>
          </p:cNvSpPr>
          <p:nvPr>
            <p:ph type="sldNum" sz="quarter" idx="10"/>
          </p:nvPr>
        </p:nvSpPr>
        <p:spPr/>
        <p:txBody>
          <a:bodyPr/>
          <a:lstStyle/>
          <a:p>
            <a:fld id="{D8CB0313-B1D1-448C-96E3-394D2753422D}" type="slidenum">
              <a:rPr lang="id-ID" smtClean="0"/>
              <a:t>3</a:t>
            </a:fld>
            <a:endParaRPr lang="id-ID"/>
          </a:p>
        </p:txBody>
      </p:sp>
    </p:spTree>
    <p:extLst>
      <p:ext uri="{BB962C8B-B14F-4D97-AF65-F5344CB8AC3E}">
        <p14:creationId xmlns:p14="http://schemas.microsoft.com/office/powerpoint/2010/main" val="323041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tabLst>
                <a:tab pos="360363" algn="l"/>
              </a:tabLst>
            </a:pPr>
            <a:endParaRPr lang="id-ID" sz="1200" dirty="0" smtClean="0">
              <a:solidFill>
                <a:schemeClr val="tx1"/>
              </a:solidFill>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D8CB0313-B1D1-448C-96E3-394D2753422D}" type="slidenum">
              <a:rPr lang="id-ID" smtClean="0"/>
              <a:t>4</a:t>
            </a:fld>
            <a:endParaRPr lang="id-ID"/>
          </a:p>
        </p:txBody>
      </p:sp>
    </p:spTree>
    <p:extLst>
      <p:ext uri="{BB962C8B-B14F-4D97-AF65-F5344CB8AC3E}">
        <p14:creationId xmlns:p14="http://schemas.microsoft.com/office/powerpoint/2010/main" val="1587894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8CB0313-B1D1-448C-96E3-394D2753422D}" type="slidenum">
              <a:rPr lang="id-ID" smtClean="0"/>
              <a:t>18</a:t>
            </a:fld>
            <a:endParaRPr lang="id-ID"/>
          </a:p>
        </p:txBody>
      </p:sp>
    </p:spTree>
    <p:extLst>
      <p:ext uri="{BB962C8B-B14F-4D97-AF65-F5344CB8AC3E}">
        <p14:creationId xmlns:p14="http://schemas.microsoft.com/office/powerpoint/2010/main" val="159473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E5DF4D-8AFE-4321-AD19-A43B88F2C710}" type="datetimeFigureOut">
              <a:rPr lang="id-ID" smtClean="0"/>
              <a:t>09/10/2017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ED61AD-5FC0-4C68-88EF-105D1DAB302D}" type="slidenum">
              <a:rPr lang="id-ID" smtClean="0"/>
              <a:t>‹#›</a:t>
            </a:fld>
            <a:endParaRPr lang="id-ID"/>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5DF4D-8AFE-4321-AD19-A43B88F2C710}" type="datetimeFigureOut">
              <a:rPr lang="id-ID" smtClean="0"/>
              <a:t>09/10/2017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ED61AD-5FC0-4C68-88EF-105D1DAB302D}" type="slidenum">
              <a:rPr lang="id-ID" smtClean="0"/>
              <a:t>‹#›</a:t>
            </a:fld>
            <a:endParaRPr lang="id-ID"/>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5DF4D-8AFE-4321-AD19-A43B88F2C710}" type="datetimeFigureOut">
              <a:rPr lang="id-ID" smtClean="0"/>
              <a:t>09/10/2017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ED61AD-5FC0-4C68-88EF-105D1DAB302D}" type="slidenum">
              <a:rPr lang="id-ID" smtClean="0"/>
              <a:t>‹#›</a:t>
            </a:fld>
            <a:endParaRPr lang="id-ID"/>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5DF4D-8AFE-4321-AD19-A43B88F2C710}" type="datetimeFigureOut">
              <a:rPr lang="id-ID" smtClean="0"/>
              <a:t>09/10/2017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ED61AD-5FC0-4C68-88EF-105D1DAB302D}" type="slidenum">
              <a:rPr lang="id-ID" smtClean="0"/>
              <a:t>‹#›</a:t>
            </a:fld>
            <a:endParaRPr lang="id-ID"/>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5DF4D-8AFE-4321-AD19-A43B88F2C710}" type="datetimeFigureOut">
              <a:rPr lang="id-ID" smtClean="0"/>
              <a:t>09/10/2017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ED61AD-5FC0-4C68-88EF-105D1DAB302D}" type="slidenum">
              <a:rPr lang="id-ID" smtClean="0"/>
              <a:t>‹#›</a:t>
            </a:fld>
            <a:endParaRPr lang="id-ID"/>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E5DF4D-8AFE-4321-AD19-A43B88F2C710}" type="datetimeFigureOut">
              <a:rPr lang="id-ID" smtClean="0"/>
              <a:t>09/10/2017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ED61AD-5FC0-4C68-88EF-105D1DAB302D}" type="slidenum">
              <a:rPr lang="id-ID" smtClean="0"/>
              <a:t>‹#›</a:t>
            </a:fld>
            <a:endParaRPr lang="id-ID"/>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E5DF4D-8AFE-4321-AD19-A43B88F2C710}" type="datetimeFigureOut">
              <a:rPr lang="id-ID" smtClean="0"/>
              <a:t>09/10/2017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DED61AD-5FC0-4C68-88EF-105D1DAB302D}" type="slidenum">
              <a:rPr lang="id-ID" smtClean="0"/>
              <a:t>‹#›</a:t>
            </a:fld>
            <a:endParaRPr lang="id-ID"/>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E5DF4D-8AFE-4321-AD19-A43B88F2C710}" type="datetimeFigureOut">
              <a:rPr lang="id-ID" smtClean="0"/>
              <a:t>09/10/2017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DED61AD-5FC0-4C68-88EF-105D1DAB302D}" type="slidenum">
              <a:rPr lang="id-ID" smtClean="0"/>
              <a:t>‹#›</a:t>
            </a:fld>
            <a:endParaRPr lang="id-ID"/>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DF4D-8AFE-4321-AD19-A43B88F2C710}" type="datetimeFigureOut">
              <a:rPr lang="id-ID" smtClean="0"/>
              <a:t>09/10/2017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DED61AD-5FC0-4C68-88EF-105D1DAB302D}" type="slidenum">
              <a:rPr lang="id-ID" smtClean="0"/>
              <a:t>‹#›</a:t>
            </a:fld>
            <a:endParaRPr lang="id-ID"/>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5DF4D-8AFE-4321-AD19-A43B88F2C710}" type="datetimeFigureOut">
              <a:rPr lang="id-ID" smtClean="0"/>
              <a:t>09/10/2017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ED61AD-5FC0-4C68-88EF-105D1DAB302D}" type="slidenum">
              <a:rPr lang="id-ID" smtClean="0"/>
              <a:t>‹#›</a:t>
            </a:fld>
            <a:endParaRPr lang="id-ID"/>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5DF4D-8AFE-4321-AD19-A43B88F2C710}" type="datetimeFigureOut">
              <a:rPr lang="id-ID" smtClean="0"/>
              <a:t>09/10/2017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ED61AD-5FC0-4C68-88EF-105D1DAB302D}" type="slidenum">
              <a:rPr lang="id-ID" smtClean="0"/>
              <a:t>‹#›</a:t>
            </a:fld>
            <a:endParaRPr lang="id-ID"/>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4E5DF4D-8AFE-4321-AD19-A43B88F2C710}" type="datetimeFigureOut">
              <a:rPr lang="id-ID" smtClean="0"/>
              <a:t>09/10/2017</a:t>
            </a:fld>
            <a:endParaRPr lang="id-ID"/>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id-ID"/>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DED61AD-5FC0-4C68-88EF-105D1DAB302D}" type="slidenum">
              <a:rPr lang="id-ID" smtClean="0"/>
              <a:t>‹#›</a:t>
            </a:fld>
            <a:endParaRPr lang="id-ID"/>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5536" y="627534"/>
            <a:ext cx="7879276" cy="238578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id-ID" sz="3200" b="1" dirty="0">
                <a:solidFill>
                  <a:schemeClr val="tx2"/>
                </a:solidFill>
                <a:latin typeface="Candara" panose="020E0502030303020204" pitchFamily="34" charset="0"/>
              </a:rPr>
              <a:t>Metode Embedding LSTM Berbasis Similarity Cluster LDA untuk Klasifikasi Perubahan Perangkat Lunak pada </a:t>
            </a:r>
          </a:p>
          <a:p>
            <a:pPr algn="r"/>
            <a:r>
              <a:rPr lang="id-ID" sz="3200" b="1" dirty="0">
                <a:solidFill>
                  <a:schemeClr val="tx2"/>
                </a:solidFill>
                <a:latin typeface="Candara" panose="020E0502030303020204" pitchFamily="34" charset="0"/>
              </a:rPr>
              <a:t>Mobile App Review</a:t>
            </a:r>
          </a:p>
        </p:txBody>
      </p:sp>
      <p:sp>
        <p:nvSpPr>
          <p:cNvPr id="5" name="Subtitle 2"/>
          <p:cNvSpPr txBox="1">
            <a:spLocks/>
          </p:cNvSpPr>
          <p:nvPr/>
        </p:nvSpPr>
        <p:spPr>
          <a:xfrm>
            <a:off x="755576" y="3157337"/>
            <a:ext cx="4477207" cy="1585381"/>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gn="r">
              <a:buNone/>
            </a:pPr>
            <a:r>
              <a:rPr lang="en-US" sz="1600" b="1" dirty="0" err="1" smtClean="0">
                <a:latin typeface="Candara" panose="020E0502030303020204" pitchFamily="34" charset="0"/>
                <a:cs typeface="Courier New" pitchFamily="49" charset="0"/>
              </a:rPr>
              <a:t>Dosen</a:t>
            </a:r>
            <a:r>
              <a:rPr lang="en-US" sz="1600" b="1" dirty="0" smtClean="0">
                <a:latin typeface="Candara" panose="020E0502030303020204" pitchFamily="34" charset="0"/>
                <a:cs typeface="Courier New" pitchFamily="49" charset="0"/>
              </a:rPr>
              <a:t> </a:t>
            </a:r>
            <a:r>
              <a:rPr lang="en-US" sz="1600" b="1" dirty="0" err="1" smtClean="0">
                <a:latin typeface="Candara" panose="020E0502030303020204" pitchFamily="34" charset="0"/>
                <a:cs typeface="Courier New" pitchFamily="49" charset="0"/>
              </a:rPr>
              <a:t>Pembimbing</a:t>
            </a:r>
            <a:r>
              <a:rPr lang="en-US" sz="1600" b="1" dirty="0" smtClean="0">
                <a:latin typeface="Candara" panose="020E0502030303020204" pitchFamily="34" charset="0"/>
                <a:cs typeface="Courier New" pitchFamily="49" charset="0"/>
              </a:rPr>
              <a:t> :</a:t>
            </a:r>
          </a:p>
          <a:p>
            <a:pPr marL="0" indent="0" algn="r">
              <a:lnSpc>
                <a:spcPct val="150000"/>
              </a:lnSpc>
              <a:spcAft>
                <a:spcPts val="0"/>
              </a:spcAft>
              <a:buNone/>
            </a:pPr>
            <a:r>
              <a:rPr lang="id-ID" sz="1600" dirty="0">
                <a:latin typeface="Candara" panose="020E0502030303020204" pitchFamily="34" charset="0"/>
                <a:ea typeface="Times New Roman" panose="02020603050405020304" pitchFamily="18" charset="0"/>
              </a:rPr>
              <a:t>Daniel Oranova Siahaan, S.Kom, M.Sc, </a:t>
            </a:r>
            <a:r>
              <a:rPr lang="id-ID" sz="1600" dirty="0" smtClean="0">
                <a:latin typeface="Candara" panose="020E0502030303020204" pitchFamily="34" charset="0"/>
                <a:ea typeface="Times New Roman" panose="02020603050405020304" pitchFamily="18" charset="0"/>
              </a:rPr>
              <a:t>PD.Eng.</a:t>
            </a:r>
          </a:p>
          <a:p>
            <a:pPr marL="0" indent="0" algn="r">
              <a:lnSpc>
                <a:spcPct val="150000"/>
              </a:lnSpc>
              <a:spcAft>
                <a:spcPts val="0"/>
              </a:spcAft>
              <a:buNone/>
            </a:pPr>
            <a:r>
              <a:rPr lang="id-ID" sz="1600" dirty="0" smtClean="0">
                <a:latin typeface="Candara" panose="020E0502030303020204" pitchFamily="34" charset="0"/>
                <a:ea typeface="Times New Roman" panose="02020603050405020304" pitchFamily="18" charset="0"/>
              </a:rPr>
              <a:t>Dr</a:t>
            </a:r>
            <a:r>
              <a:rPr lang="id-ID" sz="1600" dirty="0">
                <a:latin typeface="Candara" panose="020E0502030303020204" pitchFamily="34" charset="0"/>
                <a:ea typeface="Times New Roman" panose="02020603050405020304" pitchFamily="18" charset="0"/>
              </a:rPr>
              <a:t>. Chastine Fatichah, S.Kom, M.Kom.</a:t>
            </a:r>
          </a:p>
        </p:txBody>
      </p:sp>
      <p:sp>
        <p:nvSpPr>
          <p:cNvPr id="6" name="Rectangle 5"/>
          <p:cNvSpPr/>
          <p:nvPr/>
        </p:nvSpPr>
        <p:spPr>
          <a:xfrm>
            <a:off x="5303651" y="3434641"/>
            <a:ext cx="3547225" cy="830997"/>
          </a:xfrm>
          <a:prstGeom prst="rect">
            <a:avLst/>
          </a:prstGeom>
        </p:spPr>
        <p:txBody>
          <a:bodyPr wrap="square">
            <a:spAutoFit/>
          </a:bodyPr>
          <a:lstStyle/>
          <a:p>
            <a:r>
              <a:rPr lang="id-ID" sz="2400" dirty="0" smtClean="0">
                <a:solidFill>
                  <a:schemeClr val="tx2"/>
                </a:solidFill>
                <a:latin typeface="Candara" panose="020E0502030303020204" pitchFamily="34" charset="0"/>
                <a:cs typeface="Courier New" pitchFamily="49" charset="0"/>
              </a:rPr>
              <a:t>Alifia Puspaningrum</a:t>
            </a:r>
            <a:endParaRPr lang="en-US" sz="2400" dirty="0" smtClean="0">
              <a:solidFill>
                <a:schemeClr val="tx2"/>
              </a:solidFill>
              <a:latin typeface="Candara" panose="020E0502030303020204" pitchFamily="34" charset="0"/>
              <a:cs typeface="Courier New" pitchFamily="49" charset="0"/>
            </a:endParaRPr>
          </a:p>
          <a:p>
            <a:r>
              <a:rPr lang="en-US" sz="2400" dirty="0" smtClean="0">
                <a:solidFill>
                  <a:schemeClr val="tx2"/>
                </a:solidFill>
                <a:latin typeface="Candara" panose="020E0502030303020204" pitchFamily="34" charset="0"/>
                <a:cs typeface="Courier New" pitchFamily="49" charset="0"/>
              </a:rPr>
              <a:t>511</a:t>
            </a:r>
            <a:r>
              <a:rPr lang="id-ID" sz="2400" dirty="0" smtClean="0">
                <a:solidFill>
                  <a:schemeClr val="tx2"/>
                </a:solidFill>
                <a:latin typeface="Candara" panose="020E0502030303020204" pitchFamily="34" charset="0"/>
                <a:cs typeface="Courier New" pitchFamily="49" charset="0"/>
              </a:rPr>
              <a:t>6</a:t>
            </a:r>
            <a:r>
              <a:rPr lang="id-ID" sz="2400" dirty="0">
                <a:solidFill>
                  <a:schemeClr val="tx2"/>
                </a:solidFill>
                <a:latin typeface="Candara" panose="020E0502030303020204" pitchFamily="34" charset="0"/>
                <a:cs typeface="Courier New" pitchFamily="49" charset="0"/>
              </a:rPr>
              <a:t>2</a:t>
            </a:r>
            <a:r>
              <a:rPr lang="en-US" sz="2400" dirty="0" smtClean="0">
                <a:solidFill>
                  <a:schemeClr val="tx2"/>
                </a:solidFill>
                <a:latin typeface="Candara" panose="020E0502030303020204" pitchFamily="34" charset="0"/>
                <a:cs typeface="Courier New" pitchFamily="49" charset="0"/>
              </a:rPr>
              <a:t>0</a:t>
            </a:r>
            <a:r>
              <a:rPr lang="id-ID" sz="2400" dirty="0" smtClean="0">
                <a:solidFill>
                  <a:schemeClr val="tx2"/>
                </a:solidFill>
                <a:latin typeface="Candara" panose="020E0502030303020204" pitchFamily="34" charset="0"/>
                <a:cs typeface="Courier New" pitchFamily="49" charset="0"/>
              </a:rPr>
              <a:t>1</a:t>
            </a:r>
            <a:r>
              <a:rPr lang="en-US" sz="2400" dirty="0" smtClean="0">
                <a:solidFill>
                  <a:schemeClr val="tx2"/>
                </a:solidFill>
                <a:latin typeface="Candara" panose="020E0502030303020204" pitchFamily="34" charset="0"/>
                <a:cs typeface="Courier New" pitchFamily="49" charset="0"/>
              </a:rPr>
              <a:t>0</a:t>
            </a:r>
            <a:r>
              <a:rPr lang="id-ID" sz="2400" dirty="0" smtClean="0">
                <a:solidFill>
                  <a:schemeClr val="tx2"/>
                </a:solidFill>
                <a:latin typeface="Candara" panose="020E0502030303020204" pitchFamily="34" charset="0"/>
                <a:cs typeface="Courier New" pitchFamily="49" charset="0"/>
              </a:rPr>
              <a:t>40</a:t>
            </a:r>
            <a:endParaRPr lang="id-ID" sz="2400" dirty="0">
              <a:solidFill>
                <a:schemeClr val="tx2"/>
              </a:solidFill>
              <a:latin typeface="Candara" panose="020E0502030303020204" pitchFamily="34" charset="0"/>
              <a:cs typeface="Courier New" pitchFamily="49" charset="0"/>
            </a:endParaRPr>
          </a:p>
        </p:txBody>
      </p:sp>
      <p:pic>
        <p:nvPicPr>
          <p:cNvPr id="7" name="Picture 2" descr="Image result for institut teknologi sepuluh nope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90" y="-92545"/>
            <a:ext cx="1558190"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95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11560" y="2499742"/>
            <a:ext cx="3600400" cy="12961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dirty="0" smtClean="0">
              <a:solidFill>
                <a:schemeClr val="tx2"/>
              </a:solidFill>
              <a:latin typeface="Candara" panose="020E0502030303020204" pitchFamily="34" charset="0"/>
            </a:endParaRPr>
          </a:p>
          <a:p>
            <a:pPr algn="ctr"/>
            <a:r>
              <a:rPr lang="id-ID" sz="1400" dirty="0" smtClean="0">
                <a:solidFill>
                  <a:schemeClr val="tx2"/>
                </a:solidFill>
                <a:latin typeface="Candara" panose="020E0502030303020204" pitchFamily="34" charset="0"/>
              </a:rPr>
              <a:t>Untuk Klasifikasi Perubahan Proses Perangkat Lunak pada Mobile App Review</a:t>
            </a:r>
            <a:endParaRPr lang="id-ID" sz="1400" dirty="0">
              <a:solidFill>
                <a:schemeClr val="tx2"/>
              </a:solidFill>
            </a:endParaRPr>
          </a:p>
        </p:txBody>
      </p:sp>
      <p:sp>
        <p:nvSpPr>
          <p:cNvPr id="4" name="Rounded Rectangle 3"/>
          <p:cNvSpPr/>
          <p:nvPr/>
        </p:nvSpPr>
        <p:spPr>
          <a:xfrm>
            <a:off x="611560" y="1851670"/>
            <a:ext cx="3600400" cy="93429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solidFill>
                  <a:schemeClr val="bg1"/>
                </a:solidFill>
                <a:latin typeface="Candara" panose="020E0502030303020204" pitchFamily="34" charset="0"/>
              </a:rPr>
              <a:t>Metode Klasifikasi Embedding LSTM</a:t>
            </a:r>
          </a:p>
          <a:p>
            <a:pPr algn="ctr"/>
            <a:r>
              <a:rPr lang="id-ID" sz="1400" dirty="0" smtClean="0">
                <a:solidFill>
                  <a:schemeClr val="bg1"/>
                </a:solidFill>
                <a:latin typeface="Candara" panose="020E0502030303020204" pitchFamily="34" charset="0"/>
              </a:rPr>
              <a:t>Berbasis Similarity Cluster LDA</a:t>
            </a:r>
            <a:endParaRPr lang="id-ID" sz="1400" dirty="0">
              <a:solidFill>
                <a:schemeClr val="bg1"/>
              </a:solidFill>
            </a:endParaRPr>
          </a:p>
        </p:txBody>
      </p:sp>
      <p:pic>
        <p:nvPicPr>
          <p:cNvPr id="7"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71600" y="339502"/>
            <a:ext cx="6480720" cy="61724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200" dirty="0" smtClean="0">
                <a:solidFill>
                  <a:schemeClr val="tx2"/>
                </a:solidFill>
              </a:rPr>
              <a:t>Metode yang Diusulkan</a:t>
            </a:r>
            <a:endParaRPr lang="en-US" sz="3200" dirty="0">
              <a:solidFill>
                <a:schemeClr val="tx2"/>
              </a:solidFill>
            </a:endParaRPr>
          </a:p>
        </p:txBody>
      </p:sp>
      <p:graphicFrame>
        <p:nvGraphicFramePr>
          <p:cNvPr id="9" name="Diagram 8"/>
          <p:cNvGraphicFramePr/>
          <p:nvPr>
            <p:extLst>
              <p:ext uri="{D42A27DB-BD31-4B8C-83A1-F6EECF244321}">
                <p14:modId xmlns:p14="http://schemas.microsoft.com/office/powerpoint/2010/main" val="441147170"/>
              </p:ext>
            </p:extLst>
          </p:nvPr>
        </p:nvGraphicFramePr>
        <p:xfrm>
          <a:off x="3707904" y="843558"/>
          <a:ext cx="5616624" cy="3775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14056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graphicEl>
                                              <a:dgm id="{046EAE8D-5410-4778-A6CF-B8CB9068B1CA}"/>
                                            </p:graphicEl>
                                          </p:spTgt>
                                        </p:tgtEl>
                                        <p:attrNameLst>
                                          <p:attrName>style.visibility</p:attrName>
                                        </p:attrNameLst>
                                      </p:cBhvr>
                                      <p:to>
                                        <p:strVal val="visible"/>
                                      </p:to>
                                    </p:set>
                                    <p:animEffect transition="in" filter="fade">
                                      <p:cBhvr>
                                        <p:cTn id="15" dur="500"/>
                                        <p:tgtEl>
                                          <p:spTgt spid="9">
                                            <p:graphicEl>
                                              <a:dgm id="{046EAE8D-5410-4778-A6CF-B8CB9068B1CA}"/>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graphicEl>
                                              <a:dgm id="{EDAFA7AA-54A6-4819-8061-DD8C75659A62}"/>
                                            </p:graphicEl>
                                          </p:spTgt>
                                        </p:tgtEl>
                                        <p:attrNameLst>
                                          <p:attrName>style.visibility</p:attrName>
                                        </p:attrNameLst>
                                      </p:cBhvr>
                                      <p:to>
                                        <p:strVal val="visible"/>
                                      </p:to>
                                    </p:set>
                                    <p:animEffect transition="in" filter="fade">
                                      <p:cBhvr>
                                        <p:cTn id="19" dur="500"/>
                                        <p:tgtEl>
                                          <p:spTgt spid="9">
                                            <p:graphicEl>
                                              <a:dgm id="{EDAFA7AA-54A6-4819-8061-DD8C75659A62}"/>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graphicEl>
                                              <a:dgm id="{DD1EE9ED-21C9-4AE1-B5B7-7B72491E9684}"/>
                                            </p:graphicEl>
                                          </p:spTgt>
                                        </p:tgtEl>
                                        <p:attrNameLst>
                                          <p:attrName>style.visibility</p:attrName>
                                        </p:attrNameLst>
                                      </p:cBhvr>
                                      <p:to>
                                        <p:strVal val="visible"/>
                                      </p:to>
                                    </p:set>
                                    <p:animEffect transition="in" filter="fade">
                                      <p:cBhvr>
                                        <p:cTn id="23" dur="500"/>
                                        <p:tgtEl>
                                          <p:spTgt spid="9">
                                            <p:graphicEl>
                                              <a:dgm id="{DD1EE9ED-21C9-4AE1-B5B7-7B72491E9684}"/>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graphicEl>
                                              <a:dgm id="{56DFB824-07E6-477C-AD0B-F18505702B84}"/>
                                            </p:graphicEl>
                                          </p:spTgt>
                                        </p:tgtEl>
                                        <p:attrNameLst>
                                          <p:attrName>style.visibility</p:attrName>
                                        </p:attrNameLst>
                                      </p:cBhvr>
                                      <p:to>
                                        <p:strVal val="visible"/>
                                      </p:to>
                                    </p:set>
                                    <p:animEffect transition="in" filter="fade">
                                      <p:cBhvr>
                                        <p:cTn id="27" dur="500"/>
                                        <p:tgtEl>
                                          <p:spTgt spid="9">
                                            <p:graphicEl>
                                              <a:dgm id="{56DFB824-07E6-477C-AD0B-F18505702B8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graphicEl>
                                              <a:dgm id="{345E2A01-191B-44CC-AEA2-9D4755FE5880}"/>
                                            </p:graphicEl>
                                          </p:spTgt>
                                        </p:tgtEl>
                                        <p:attrNameLst>
                                          <p:attrName>style.visibility</p:attrName>
                                        </p:attrNameLst>
                                      </p:cBhvr>
                                      <p:to>
                                        <p:strVal val="visible"/>
                                      </p:to>
                                    </p:set>
                                    <p:animEffect transition="in" filter="fade">
                                      <p:cBhvr>
                                        <p:cTn id="31" dur="500"/>
                                        <p:tgtEl>
                                          <p:spTgt spid="9">
                                            <p:graphicEl>
                                              <a:dgm id="{345E2A01-191B-44CC-AEA2-9D4755FE5880}"/>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graphicEl>
                                              <a:dgm id="{2313B0CF-1C4D-4708-817E-C9B9401DBF0C}"/>
                                            </p:graphicEl>
                                          </p:spTgt>
                                        </p:tgtEl>
                                        <p:attrNameLst>
                                          <p:attrName>style.visibility</p:attrName>
                                        </p:attrNameLst>
                                      </p:cBhvr>
                                      <p:to>
                                        <p:strVal val="visible"/>
                                      </p:to>
                                    </p:set>
                                    <p:animEffect transition="in" filter="fade">
                                      <p:cBhvr>
                                        <p:cTn id="35" dur="500"/>
                                        <p:tgtEl>
                                          <p:spTgt spid="9">
                                            <p:graphicEl>
                                              <a:dgm id="{2313B0CF-1C4D-4708-817E-C9B9401DBF0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Graphic spid="9"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stretch>
            <a:fillRect/>
          </a:stretch>
        </p:blipFill>
        <p:spPr>
          <a:xfrm>
            <a:off x="971600" y="123478"/>
            <a:ext cx="7344816" cy="4876006"/>
          </a:xfrm>
          <a:prstGeom prst="rect">
            <a:avLst/>
          </a:prstGeom>
          <a:ln>
            <a:solidFill>
              <a:schemeClr val="tx1"/>
            </a:solidFill>
          </a:ln>
        </p:spPr>
      </p:pic>
    </p:spTree>
    <p:extLst>
      <p:ext uri="{BB962C8B-B14F-4D97-AF65-F5344CB8AC3E}">
        <p14:creationId xmlns:p14="http://schemas.microsoft.com/office/powerpoint/2010/main" val="23485746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2"/>
          <a:stretch>
            <a:fillRect/>
          </a:stretch>
        </p:blipFill>
        <p:spPr>
          <a:xfrm>
            <a:off x="2123727" y="1217494"/>
            <a:ext cx="4824536" cy="1786304"/>
          </a:xfrm>
          <a:prstGeom prst="rect">
            <a:avLst/>
          </a:prstGeom>
        </p:spPr>
      </p:pic>
      <p:sp>
        <p:nvSpPr>
          <p:cNvPr id="15" name="Title 1"/>
          <p:cNvSpPr>
            <a:spLocks noGrp="1"/>
          </p:cNvSpPr>
          <p:nvPr>
            <p:ph type="title"/>
          </p:nvPr>
        </p:nvSpPr>
        <p:spPr>
          <a:xfrm>
            <a:off x="3239851" y="445056"/>
            <a:ext cx="2592288" cy="641909"/>
          </a:xfrm>
        </p:spPr>
        <p:txBody>
          <a:bodyPr>
            <a:normAutofit/>
          </a:bodyPr>
          <a:lstStyle/>
          <a:p>
            <a:r>
              <a:rPr lang="id-ID" sz="2400" b="1" u="sng" dirty="0" smtClean="0">
                <a:solidFill>
                  <a:schemeClr val="tx2">
                    <a:lumMod val="75000"/>
                  </a:schemeClr>
                </a:solidFill>
                <a:latin typeface="Candara" panose="020E0502030303020204" pitchFamily="34" charset="0"/>
              </a:rPr>
              <a:t>PRE PROCESSING</a:t>
            </a:r>
            <a:endParaRPr lang="id-ID" sz="2400" b="1" u="sng" dirty="0">
              <a:solidFill>
                <a:schemeClr val="tx2">
                  <a:lumMod val="75000"/>
                </a:schemeClr>
              </a:solidFill>
              <a:latin typeface="Candara" panose="020E0502030303020204" pitchFamily="34" charset="0"/>
            </a:endParaRPr>
          </a:p>
        </p:txBody>
      </p:sp>
      <p:pic>
        <p:nvPicPr>
          <p:cNvPr id="16" name="Picture 2" descr="Image result for institut teknologi sepuluh nopember"/>
          <p:cNvPicPr>
            <a:picLocks noChangeAspect="1" noChangeArrowheads="1"/>
          </p:cNvPicPr>
          <p:nvPr/>
        </p:nvPicPr>
        <p:blipFill rotWithShape="1">
          <a:blip r:embed="rId3">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p:nvPr/>
        </p:nvPicPr>
        <p:blipFill>
          <a:blip r:embed="rId4"/>
          <a:stretch>
            <a:fillRect/>
          </a:stretch>
        </p:blipFill>
        <p:spPr>
          <a:xfrm>
            <a:off x="2015998" y="3075806"/>
            <a:ext cx="5039995" cy="1589405"/>
          </a:xfrm>
          <a:prstGeom prst="rect">
            <a:avLst/>
          </a:prstGeom>
        </p:spPr>
      </p:pic>
    </p:spTree>
    <p:extLst>
      <p:ext uri="{BB962C8B-B14F-4D97-AF65-F5344CB8AC3E}">
        <p14:creationId xmlns:p14="http://schemas.microsoft.com/office/powerpoint/2010/main" val="794664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PRE PROCESSING</a:t>
            </a:r>
            <a:endParaRPr lang="id-ID" sz="2400" b="1" u="sng" dirty="0">
              <a:solidFill>
                <a:schemeClr val="tx2">
                  <a:lumMod val="75000"/>
                </a:schemeClr>
              </a:solidFill>
              <a:latin typeface="Candara" panose="020E0502030303020204" pitchFamily="34" charset="0"/>
            </a:endParaRPr>
          </a:p>
        </p:txBody>
      </p:sp>
      <p:sp>
        <p:nvSpPr>
          <p:cNvPr id="15" name="Rectangle 14"/>
          <p:cNvSpPr/>
          <p:nvPr/>
        </p:nvSpPr>
        <p:spPr>
          <a:xfrm>
            <a:off x="2771800" y="1411942"/>
            <a:ext cx="5904656"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nSpc>
                <a:spcPct val="150000"/>
              </a:lnSpc>
            </a:pPr>
            <a:r>
              <a:rPr lang="id-ID" sz="1400" dirty="0">
                <a:solidFill>
                  <a:schemeClr val="tx2"/>
                </a:solidFill>
                <a:latin typeface="Candara" panose="020E0502030303020204" pitchFamily="34" charset="0"/>
              </a:rPr>
              <a:t>Berfungsi untuk </a:t>
            </a:r>
            <a:r>
              <a:rPr lang="id-ID" sz="1400" dirty="0" smtClean="0">
                <a:solidFill>
                  <a:schemeClr val="tx2"/>
                </a:solidFill>
                <a:latin typeface="Candara" panose="020E0502030303020204" pitchFamily="34" charset="0"/>
              </a:rPr>
              <a:t>memecah </a:t>
            </a:r>
            <a:r>
              <a:rPr lang="id-ID" sz="1400" dirty="0">
                <a:solidFill>
                  <a:schemeClr val="tx2"/>
                </a:solidFill>
                <a:latin typeface="Candara" panose="020E0502030303020204" pitchFamily="34" charset="0"/>
              </a:rPr>
              <a:t>teks menjadi unit terkecil dalam permrosesan bahasa atau dikenal dengan token atau potongan </a:t>
            </a:r>
            <a:r>
              <a:rPr lang="id-ID" sz="1400" dirty="0" smtClean="0">
                <a:solidFill>
                  <a:schemeClr val="tx2"/>
                </a:solidFill>
                <a:latin typeface="Candara" panose="020E0502030303020204" pitchFamily="34" charset="0"/>
              </a:rPr>
              <a:t>kata.</a:t>
            </a:r>
            <a:endParaRPr lang="id-ID" sz="1400" dirty="0">
              <a:solidFill>
                <a:schemeClr val="tx2"/>
              </a:solidFill>
              <a:latin typeface="Candara" panose="020E0502030303020204" pitchFamily="34" charset="0"/>
            </a:endParaRPr>
          </a:p>
        </p:txBody>
      </p:sp>
      <p:grpSp>
        <p:nvGrpSpPr>
          <p:cNvPr id="2" name="Group 1"/>
          <p:cNvGrpSpPr/>
          <p:nvPr/>
        </p:nvGrpSpPr>
        <p:grpSpPr>
          <a:xfrm>
            <a:off x="480537" y="1411942"/>
            <a:ext cx="1943397" cy="2820519"/>
            <a:chOff x="756395" y="1411942"/>
            <a:chExt cx="2622177" cy="2820519"/>
          </a:xfrm>
        </p:grpSpPr>
        <p:sp>
          <p:nvSpPr>
            <p:cNvPr id="7" name="Rounded Rectangle 6"/>
            <p:cNvSpPr/>
            <p:nvPr/>
          </p:nvSpPr>
          <p:spPr>
            <a:xfrm>
              <a:off x="756395" y="1411942"/>
              <a:ext cx="262217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Tokenization</a:t>
              </a:r>
              <a:endParaRPr lang="id-ID" sz="1350" dirty="0">
                <a:solidFill>
                  <a:schemeClr val="tx2"/>
                </a:solidFill>
              </a:endParaRPr>
            </a:p>
          </p:txBody>
        </p:sp>
        <p:sp>
          <p:nvSpPr>
            <p:cNvPr id="8" name="Rounded Rectangle 7"/>
            <p:cNvSpPr/>
            <p:nvPr/>
          </p:nvSpPr>
          <p:spPr>
            <a:xfrm>
              <a:off x="756395" y="1899398"/>
              <a:ext cx="262217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Stemming</a:t>
              </a:r>
              <a:endParaRPr lang="id-ID" sz="1350" dirty="0">
                <a:solidFill>
                  <a:schemeClr val="bg1"/>
                </a:solidFill>
              </a:endParaRPr>
            </a:p>
          </p:txBody>
        </p:sp>
        <p:sp>
          <p:nvSpPr>
            <p:cNvPr id="9" name="Rounded Rectangle 8"/>
            <p:cNvSpPr/>
            <p:nvPr/>
          </p:nvSpPr>
          <p:spPr>
            <a:xfrm>
              <a:off x="756395" y="2376769"/>
              <a:ext cx="262217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Stopwords Removal</a:t>
              </a:r>
              <a:endParaRPr lang="id-ID" sz="1350" dirty="0">
                <a:solidFill>
                  <a:schemeClr val="bg1"/>
                </a:solidFill>
              </a:endParaRPr>
            </a:p>
          </p:txBody>
        </p:sp>
        <p:sp>
          <p:nvSpPr>
            <p:cNvPr id="11" name="Rounded Rectangle 10"/>
            <p:cNvSpPr/>
            <p:nvPr/>
          </p:nvSpPr>
          <p:spPr>
            <a:xfrm>
              <a:off x="756395" y="2863696"/>
              <a:ext cx="262217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Convert into lowercase</a:t>
              </a:r>
              <a:endParaRPr lang="id-ID" sz="1350" dirty="0">
                <a:solidFill>
                  <a:schemeClr val="bg1"/>
                </a:solidFill>
              </a:endParaRPr>
            </a:p>
          </p:txBody>
        </p:sp>
        <p:sp>
          <p:nvSpPr>
            <p:cNvPr id="10" name="Rounded Rectangle 9"/>
            <p:cNvSpPr/>
            <p:nvPr/>
          </p:nvSpPr>
          <p:spPr>
            <a:xfrm>
              <a:off x="756395" y="3342122"/>
              <a:ext cx="262217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Remove Punctuation</a:t>
              </a:r>
              <a:endParaRPr lang="id-ID" sz="1350" dirty="0">
                <a:solidFill>
                  <a:schemeClr val="bg1"/>
                </a:solidFill>
              </a:endParaRPr>
            </a:p>
          </p:txBody>
        </p:sp>
        <p:sp>
          <p:nvSpPr>
            <p:cNvPr id="12" name="Rounded Rectangle 11"/>
            <p:cNvSpPr/>
            <p:nvPr/>
          </p:nvSpPr>
          <p:spPr>
            <a:xfrm>
              <a:off x="756395" y="3829049"/>
              <a:ext cx="262217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Spelling Correction</a:t>
              </a:r>
              <a:endParaRPr lang="id-ID" sz="1350" dirty="0">
                <a:solidFill>
                  <a:schemeClr val="bg1"/>
                </a:solidFill>
              </a:endParaRPr>
            </a:p>
          </p:txBody>
        </p:sp>
      </p:grpSp>
      <p:pic>
        <p:nvPicPr>
          <p:cNvPr id="13"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3447653" y="2604135"/>
            <a:ext cx="4552950" cy="1219200"/>
          </a:xfrm>
          <a:prstGeom prst="rect">
            <a:avLst/>
          </a:prstGeom>
          <a:ln>
            <a:solidFill>
              <a:schemeClr val="accent1"/>
            </a:solidFill>
          </a:ln>
        </p:spPr>
      </p:pic>
    </p:spTree>
    <p:extLst>
      <p:ext uri="{BB962C8B-B14F-4D97-AF65-F5344CB8AC3E}">
        <p14:creationId xmlns:p14="http://schemas.microsoft.com/office/powerpoint/2010/main" val="3258876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PRE PROCESSING</a:t>
            </a:r>
            <a:endParaRPr lang="id-ID" sz="2400" b="1" u="sng" dirty="0">
              <a:solidFill>
                <a:schemeClr val="tx2">
                  <a:lumMod val="75000"/>
                </a:schemeClr>
              </a:solidFill>
              <a:latin typeface="Candara" panose="020E0502030303020204" pitchFamily="34" charset="0"/>
            </a:endParaRPr>
          </a:p>
        </p:txBody>
      </p:sp>
      <p:pic>
        <p:nvPicPr>
          <p:cNvPr id="12"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771800" y="1411942"/>
            <a:ext cx="5904656"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nSpc>
                <a:spcPct val="150000"/>
              </a:lnSpc>
            </a:pPr>
            <a:r>
              <a:rPr lang="id-ID" sz="1400" dirty="0">
                <a:solidFill>
                  <a:schemeClr val="tx2"/>
                </a:solidFill>
                <a:latin typeface="Candara" panose="020E0502030303020204" pitchFamily="34" charset="0"/>
              </a:rPr>
              <a:t>Berfungsi untuk </a:t>
            </a:r>
            <a:r>
              <a:rPr lang="id-ID" sz="1400" dirty="0" smtClean="0">
                <a:solidFill>
                  <a:schemeClr val="tx2"/>
                </a:solidFill>
                <a:latin typeface="Candara" panose="020E0502030303020204" pitchFamily="34" charset="0"/>
              </a:rPr>
              <a:t>menjadikan kata di dokumen </a:t>
            </a:r>
            <a:r>
              <a:rPr lang="id-ID" sz="1400" dirty="0">
                <a:solidFill>
                  <a:schemeClr val="tx2"/>
                </a:solidFill>
                <a:latin typeface="Candara" panose="020E0502030303020204" pitchFamily="34" charset="0"/>
              </a:rPr>
              <a:t>menjadi </a:t>
            </a:r>
            <a:r>
              <a:rPr lang="id-ID" sz="1400" dirty="0" smtClean="0">
                <a:solidFill>
                  <a:schemeClr val="tx2"/>
                </a:solidFill>
                <a:latin typeface="Candara" panose="020E0502030303020204" pitchFamily="34" charset="0"/>
              </a:rPr>
              <a:t>bentuk kata </a:t>
            </a:r>
            <a:r>
              <a:rPr lang="id-ID" sz="1400" dirty="0">
                <a:solidFill>
                  <a:schemeClr val="tx2"/>
                </a:solidFill>
                <a:latin typeface="Candara" panose="020E0502030303020204" pitchFamily="34" charset="0"/>
              </a:rPr>
              <a:t>dasar</a:t>
            </a:r>
          </a:p>
        </p:txBody>
      </p:sp>
      <p:sp>
        <p:nvSpPr>
          <p:cNvPr id="15" name="Rounded Rectangle 14"/>
          <p:cNvSpPr/>
          <p:nvPr/>
        </p:nvSpPr>
        <p:spPr>
          <a:xfrm>
            <a:off x="480537"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Tokenization</a:t>
            </a:r>
            <a:endParaRPr lang="id-ID" sz="1350" dirty="0">
              <a:solidFill>
                <a:schemeClr val="bg1"/>
              </a:solidFill>
            </a:endParaRPr>
          </a:p>
        </p:txBody>
      </p:sp>
      <p:sp>
        <p:nvSpPr>
          <p:cNvPr id="16" name="Rounded Rectangle 15"/>
          <p:cNvSpPr/>
          <p:nvPr/>
        </p:nvSpPr>
        <p:spPr>
          <a:xfrm>
            <a:off x="480537" y="1899398"/>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Stemming</a:t>
            </a:r>
            <a:endParaRPr lang="id-ID" sz="1350" dirty="0">
              <a:solidFill>
                <a:schemeClr val="tx2"/>
              </a:solidFill>
            </a:endParaRPr>
          </a:p>
        </p:txBody>
      </p:sp>
      <p:sp>
        <p:nvSpPr>
          <p:cNvPr id="17" name="Rounded Rectangle 16"/>
          <p:cNvSpPr/>
          <p:nvPr/>
        </p:nvSpPr>
        <p:spPr>
          <a:xfrm>
            <a:off x="480537" y="237676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Stopwords Removal</a:t>
            </a:r>
            <a:endParaRPr lang="id-ID" sz="1350" dirty="0">
              <a:solidFill>
                <a:schemeClr val="bg1"/>
              </a:solidFill>
            </a:endParaRPr>
          </a:p>
        </p:txBody>
      </p:sp>
      <p:sp>
        <p:nvSpPr>
          <p:cNvPr id="18" name="Rounded Rectangle 17"/>
          <p:cNvSpPr/>
          <p:nvPr/>
        </p:nvSpPr>
        <p:spPr>
          <a:xfrm>
            <a:off x="480537" y="2863696"/>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Convert into lowercase</a:t>
            </a:r>
            <a:endParaRPr lang="id-ID" sz="1350" dirty="0">
              <a:solidFill>
                <a:schemeClr val="bg1"/>
              </a:solidFill>
            </a:endParaRPr>
          </a:p>
        </p:txBody>
      </p:sp>
      <p:sp>
        <p:nvSpPr>
          <p:cNvPr id="19" name="Rounded Rectangle 18"/>
          <p:cNvSpPr/>
          <p:nvPr/>
        </p:nvSpPr>
        <p:spPr>
          <a:xfrm>
            <a:off x="480537" y="334212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Remove Punctuation</a:t>
            </a:r>
            <a:endParaRPr lang="id-ID" sz="1350" dirty="0">
              <a:solidFill>
                <a:schemeClr val="bg1"/>
              </a:solidFill>
            </a:endParaRPr>
          </a:p>
        </p:txBody>
      </p:sp>
      <p:sp>
        <p:nvSpPr>
          <p:cNvPr id="20" name="Rounded Rectangle 19"/>
          <p:cNvSpPr/>
          <p:nvPr/>
        </p:nvSpPr>
        <p:spPr>
          <a:xfrm>
            <a:off x="480537" y="382904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Spelling Correction</a:t>
            </a:r>
            <a:endParaRPr lang="id-ID" sz="1350" dirty="0">
              <a:solidFill>
                <a:schemeClr val="bg1"/>
              </a:solidFill>
            </a:endParaRPr>
          </a:p>
        </p:txBody>
      </p:sp>
      <p:pic>
        <p:nvPicPr>
          <p:cNvPr id="21" name="Picture 20"/>
          <p:cNvPicPr>
            <a:picLocks noChangeAspect="1"/>
          </p:cNvPicPr>
          <p:nvPr/>
        </p:nvPicPr>
        <p:blipFill>
          <a:blip r:embed="rId3"/>
          <a:stretch>
            <a:fillRect/>
          </a:stretch>
        </p:blipFill>
        <p:spPr>
          <a:xfrm>
            <a:off x="3500040" y="2543174"/>
            <a:ext cx="4448175" cy="1285875"/>
          </a:xfrm>
          <a:prstGeom prst="rect">
            <a:avLst/>
          </a:prstGeom>
          <a:ln>
            <a:solidFill>
              <a:schemeClr val="accent1"/>
            </a:solidFill>
          </a:ln>
        </p:spPr>
      </p:pic>
    </p:spTree>
    <p:extLst>
      <p:ext uri="{BB962C8B-B14F-4D97-AF65-F5344CB8AC3E}">
        <p14:creationId xmlns:p14="http://schemas.microsoft.com/office/powerpoint/2010/main" val="25381086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PRE PROCESSING</a:t>
            </a:r>
            <a:endParaRPr lang="id-ID" sz="2400" b="1" u="sng" dirty="0">
              <a:solidFill>
                <a:schemeClr val="tx2">
                  <a:lumMod val="75000"/>
                </a:schemeClr>
              </a:solidFill>
              <a:latin typeface="Candara" panose="020E0502030303020204" pitchFamily="34" charset="0"/>
            </a:endParaRPr>
          </a:p>
        </p:txBody>
      </p:sp>
      <p:pic>
        <p:nvPicPr>
          <p:cNvPr id="12"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771800" y="1411942"/>
            <a:ext cx="5904656"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nSpc>
                <a:spcPct val="150000"/>
              </a:lnSpc>
            </a:pPr>
            <a:r>
              <a:rPr lang="id-ID" sz="1400" dirty="0">
                <a:solidFill>
                  <a:schemeClr val="tx2"/>
                </a:solidFill>
                <a:latin typeface="Candara" panose="020E0502030303020204" pitchFamily="34" charset="0"/>
              </a:rPr>
              <a:t>Berfungsi untuk </a:t>
            </a:r>
            <a:r>
              <a:rPr lang="id-ID" sz="1400" dirty="0" smtClean="0">
                <a:solidFill>
                  <a:schemeClr val="tx2"/>
                </a:solidFill>
                <a:latin typeface="Candara" panose="020E0502030303020204" pitchFamily="34" charset="0"/>
              </a:rPr>
              <a:t>menghapus </a:t>
            </a:r>
            <a:r>
              <a:rPr lang="id-ID" sz="1400" dirty="0">
                <a:solidFill>
                  <a:schemeClr val="tx2"/>
                </a:solidFill>
                <a:latin typeface="Candara" panose="020E0502030303020204" pitchFamily="34" charset="0"/>
              </a:rPr>
              <a:t>kata henti dalam bahasa inggris</a:t>
            </a:r>
          </a:p>
        </p:txBody>
      </p:sp>
      <p:sp>
        <p:nvSpPr>
          <p:cNvPr id="15" name="Rounded Rectangle 14"/>
          <p:cNvSpPr/>
          <p:nvPr/>
        </p:nvSpPr>
        <p:spPr>
          <a:xfrm>
            <a:off x="480537"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Tokenization</a:t>
            </a:r>
            <a:endParaRPr lang="id-ID" sz="1350" dirty="0">
              <a:solidFill>
                <a:schemeClr val="bg1"/>
              </a:solidFill>
            </a:endParaRPr>
          </a:p>
        </p:txBody>
      </p:sp>
      <p:sp>
        <p:nvSpPr>
          <p:cNvPr id="16" name="Rounded Rectangle 15"/>
          <p:cNvSpPr/>
          <p:nvPr/>
        </p:nvSpPr>
        <p:spPr>
          <a:xfrm>
            <a:off x="480537" y="1899398"/>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Stemming</a:t>
            </a:r>
            <a:endParaRPr lang="id-ID" sz="1350" dirty="0">
              <a:solidFill>
                <a:schemeClr val="bg1"/>
              </a:solidFill>
            </a:endParaRPr>
          </a:p>
        </p:txBody>
      </p:sp>
      <p:sp>
        <p:nvSpPr>
          <p:cNvPr id="17" name="Rounded Rectangle 16"/>
          <p:cNvSpPr/>
          <p:nvPr/>
        </p:nvSpPr>
        <p:spPr>
          <a:xfrm>
            <a:off x="480537" y="2376769"/>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Stopwords Removal</a:t>
            </a:r>
            <a:endParaRPr lang="id-ID" sz="1350" dirty="0">
              <a:solidFill>
                <a:schemeClr val="tx2"/>
              </a:solidFill>
            </a:endParaRPr>
          </a:p>
        </p:txBody>
      </p:sp>
      <p:sp>
        <p:nvSpPr>
          <p:cNvPr id="18" name="Rounded Rectangle 17"/>
          <p:cNvSpPr/>
          <p:nvPr/>
        </p:nvSpPr>
        <p:spPr>
          <a:xfrm>
            <a:off x="480537" y="2863696"/>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Convert into lowercase</a:t>
            </a:r>
            <a:endParaRPr lang="id-ID" sz="1350" dirty="0">
              <a:solidFill>
                <a:schemeClr val="bg1"/>
              </a:solidFill>
            </a:endParaRPr>
          </a:p>
        </p:txBody>
      </p:sp>
      <p:sp>
        <p:nvSpPr>
          <p:cNvPr id="19" name="Rounded Rectangle 18"/>
          <p:cNvSpPr/>
          <p:nvPr/>
        </p:nvSpPr>
        <p:spPr>
          <a:xfrm>
            <a:off x="480537" y="334212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Remove Punctuation</a:t>
            </a:r>
            <a:endParaRPr lang="id-ID" sz="1350" dirty="0">
              <a:solidFill>
                <a:schemeClr val="bg1"/>
              </a:solidFill>
            </a:endParaRPr>
          </a:p>
        </p:txBody>
      </p:sp>
      <p:sp>
        <p:nvSpPr>
          <p:cNvPr id="20" name="Rounded Rectangle 19"/>
          <p:cNvSpPr/>
          <p:nvPr/>
        </p:nvSpPr>
        <p:spPr>
          <a:xfrm>
            <a:off x="480537" y="382904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Spelling Correction</a:t>
            </a:r>
            <a:endParaRPr lang="id-ID" sz="1350" dirty="0">
              <a:solidFill>
                <a:schemeClr val="bg1"/>
              </a:solidFill>
            </a:endParaRPr>
          </a:p>
        </p:txBody>
      </p:sp>
      <p:pic>
        <p:nvPicPr>
          <p:cNvPr id="21" name="Picture 20"/>
          <p:cNvPicPr>
            <a:picLocks noChangeAspect="1"/>
          </p:cNvPicPr>
          <p:nvPr/>
        </p:nvPicPr>
        <p:blipFill>
          <a:blip r:embed="rId3"/>
          <a:stretch>
            <a:fillRect/>
          </a:stretch>
        </p:blipFill>
        <p:spPr>
          <a:xfrm>
            <a:off x="3457178" y="2578475"/>
            <a:ext cx="4533900" cy="990600"/>
          </a:xfrm>
          <a:prstGeom prst="rect">
            <a:avLst/>
          </a:prstGeom>
          <a:ln>
            <a:solidFill>
              <a:schemeClr val="accent1"/>
            </a:solidFill>
          </a:ln>
        </p:spPr>
      </p:pic>
    </p:spTree>
    <p:extLst>
      <p:ext uri="{BB962C8B-B14F-4D97-AF65-F5344CB8AC3E}">
        <p14:creationId xmlns:p14="http://schemas.microsoft.com/office/powerpoint/2010/main" val="228679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PRE PROCESSING</a:t>
            </a:r>
            <a:endParaRPr lang="id-ID" sz="2400" b="1" u="sng" dirty="0">
              <a:solidFill>
                <a:schemeClr val="tx2">
                  <a:lumMod val="75000"/>
                </a:schemeClr>
              </a:solidFill>
              <a:latin typeface="Candara" panose="020E0502030303020204" pitchFamily="34" charset="0"/>
            </a:endParaRPr>
          </a:p>
        </p:txBody>
      </p:sp>
      <p:pic>
        <p:nvPicPr>
          <p:cNvPr id="12"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771800" y="1411942"/>
            <a:ext cx="5904656"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nSpc>
                <a:spcPct val="150000"/>
              </a:lnSpc>
            </a:pPr>
            <a:r>
              <a:rPr lang="id-ID" sz="1400" dirty="0">
                <a:solidFill>
                  <a:schemeClr val="tx2"/>
                </a:solidFill>
                <a:latin typeface="Candara" panose="020E0502030303020204" pitchFamily="34" charset="0"/>
              </a:rPr>
              <a:t>Berfungsi untuk </a:t>
            </a:r>
            <a:r>
              <a:rPr lang="id-ID" sz="1400" dirty="0" smtClean="0">
                <a:solidFill>
                  <a:schemeClr val="tx2"/>
                </a:solidFill>
                <a:latin typeface="Candara" panose="020E0502030303020204" pitchFamily="34" charset="0"/>
              </a:rPr>
              <a:t>mengubah </a:t>
            </a:r>
            <a:r>
              <a:rPr lang="id-ID" sz="1400" dirty="0">
                <a:solidFill>
                  <a:schemeClr val="tx2"/>
                </a:solidFill>
                <a:latin typeface="Candara" panose="020E0502030303020204" pitchFamily="34" charset="0"/>
              </a:rPr>
              <a:t>huruf pada teks review ke dalam bentuk huruf kecil</a:t>
            </a:r>
          </a:p>
        </p:txBody>
      </p:sp>
      <p:sp>
        <p:nvSpPr>
          <p:cNvPr id="15" name="Rounded Rectangle 14"/>
          <p:cNvSpPr/>
          <p:nvPr/>
        </p:nvSpPr>
        <p:spPr>
          <a:xfrm>
            <a:off x="480537"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Tokenization</a:t>
            </a:r>
            <a:endParaRPr lang="id-ID" sz="1350" dirty="0">
              <a:solidFill>
                <a:schemeClr val="bg1"/>
              </a:solidFill>
            </a:endParaRPr>
          </a:p>
        </p:txBody>
      </p:sp>
      <p:sp>
        <p:nvSpPr>
          <p:cNvPr id="16" name="Rounded Rectangle 15"/>
          <p:cNvSpPr/>
          <p:nvPr/>
        </p:nvSpPr>
        <p:spPr>
          <a:xfrm>
            <a:off x="480537" y="1899398"/>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Stemming</a:t>
            </a:r>
            <a:endParaRPr lang="id-ID" sz="1350" dirty="0">
              <a:solidFill>
                <a:schemeClr val="bg1"/>
              </a:solidFill>
            </a:endParaRPr>
          </a:p>
        </p:txBody>
      </p:sp>
      <p:sp>
        <p:nvSpPr>
          <p:cNvPr id="17" name="Rounded Rectangle 16"/>
          <p:cNvSpPr/>
          <p:nvPr/>
        </p:nvSpPr>
        <p:spPr>
          <a:xfrm>
            <a:off x="480537" y="237676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Stopwords Removal</a:t>
            </a:r>
            <a:endParaRPr lang="id-ID" sz="1350" dirty="0">
              <a:solidFill>
                <a:schemeClr val="bg1"/>
              </a:solidFill>
            </a:endParaRPr>
          </a:p>
        </p:txBody>
      </p:sp>
      <p:sp>
        <p:nvSpPr>
          <p:cNvPr id="18" name="Rounded Rectangle 17"/>
          <p:cNvSpPr/>
          <p:nvPr/>
        </p:nvSpPr>
        <p:spPr>
          <a:xfrm>
            <a:off x="480537" y="2863696"/>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Convert into lowercase</a:t>
            </a:r>
            <a:endParaRPr lang="id-ID" sz="1350" dirty="0">
              <a:solidFill>
                <a:schemeClr val="tx2"/>
              </a:solidFill>
            </a:endParaRPr>
          </a:p>
        </p:txBody>
      </p:sp>
      <p:sp>
        <p:nvSpPr>
          <p:cNvPr id="19" name="Rounded Rectangle 18"/>
          <p:cNvSpPr/>
          <p:nvPr/>
        </p:nvSpPr>
        <p:spPr>
          <a:xfrm>
            <a:off x="480537" y="334212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Remove Punctuation</a:t>
            </a:r>
            <a:endParaRPr lang="id-ID" sz="1350" dirty="0">
              <a:solidFill>
                <a:schemeClr val="bg1"/>
              </a:solidFill>
            </a:endParaRPr>
          </a:p>
        </p:txBody>
      </p:sp>
      <p:sp>
        <p:nvSpPr>
          <p:cNvPr id="20" name="Rounded Rectangle 19"/>
          <p:cNvSpPr/>
          <p:nvPr/>
        </p:nvSpPr>
        <p:spPr>
          <a:xfrm>
            <a:off x="480537" y="382904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Spelling Correction</a:t>
            </a:r>
            <a:endParaRPr lang="id-ID" sz="1350" dirty="0">
              <a:solidFill>
                <a:schemeClr val="bg1"/>
              </a:solidFill>
            </a:endParaRPr>
          </a:p>
        </p:txBody>
      </p:sp>
      <p:pic>
        <p:nvPicPr>
          <p:cNvPr id="21" name="Picture 20"/>
          <p:cNvPicPr>
            <a:picLocks noChangeAspect="1"/>
          </p:cNvPicPr>
          <p:nvPr/>
        </p:nvPicPr>
        <p:blipFill>
          <a:blip r:embed="rId3"/>
          <a:stretch>
            <a:fillRect/>
          </a:stretch>
        </p:blipFill>
        <p:spPr>
          <a:xfrm>
            <a:off x="3461940" y="2571750"/>
            <a:ext cx="4524375" cy="1200150"/>
          </a:xfrm>
          <a:prstGeom prst="rect">
            <a:avLst/>
          </a:prstGeom>
          <a:ln>
            <a:solidFill>
              <a:schemeClr val="accent1"/>
            </a:solidFill>
          </a:ln>
        </p:spPr>
      </p:pic>
    </p:spTree>
    <p:extLst>
      <p:ext uri="{BB962C8B-B14F-4D97-AF65-F5344CB8AC3E}">
        <p14:creationId xmlns:p14="http://schemas.microsoft.com/office/powerpoint/2010/main" val="33725913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PRE PROCESSING</a:t>
            </a:r>
            <a:endParaRPr lang="id-ID" sz="2400" b="1" u="sng" dirty="0">
              <a:solidFill>
                <a:schemeClr val="tx2">
                  <a:lumMod val="75000"/>
                </a:schemeClr>
              </a:solidFill>
              <a:latin typeface="Candara" panose="020E0502030303020204" pitchFamily="34" charset="0"/>
            </a:endParaRPr>
          </a:p>
        </p:txBody>
      </p:sp>
      <p:pic>
        <p:nvPicPr>
          <p:cNvPr id="12"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771800" y="1411942"/>
            <a:ext cx="5904656"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nSpc>
                <a:spcPct val="150000"/>
              </a:lnSpc>
            </a:pPr>
            <a:r>
              <a:rPr lang="id-ID" sz="1400" dirty="0">
                <a:solidFill>
                  <a:schemeClr val="tx2"/>
                </a:solidFill>
                <a:latin typeface="Candara" panose="020E0502030303020204" pitchFamily="34" charset="0"/>
              </a:rPr>
              <a:t>Berfungsi untuk </a:t>
            </a:r>
            <a:r>
              <a:rPr lang="id-ID" sz="1400" dirty="0" smtClean="0">
                <a:solidFill>
                  <a:schemeClr val="tx2"/>
                </a:solidFill>
                <a:latin typeface="Candara" panose="020E0502030303020204" pitchFamily="34" charset="0"/>
              </a:rPr>
              <a:t>menghapus </a:t>
            </a:r>
            <a:r>
              <a:rPr lang="id-ID" sz="1400" dirty="0">
                <a:solidFill>
                  <a:schemeClr val="tx2"/>
                </a:solidFill>
                <a:latin typeface="Candara" panose="020E0502030303020204" pitchFamily="34" charset="0"/>
              </a:rPr>
              <a:t>tanda baca pada teks review</a:t>
            </a:r>
          </a:p>
        </p:txBody>
      </p:sp>
      <p:sp>
        <p:nvSpPr>
          <p:cNvPr id="15" name="Rounded Rectangle 14"/>
          <p:cNvSpPr/>
          <p:nvPr/>
        </p:nvSpPr>
        <p:spPr>
          <a:xfrm>
            <a:off x="480537"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Tokenization</a:t>
            </a:r>
            <a:endParaRPr lang="id-ID" sz="1350" dirty="0">
              <a:solidFill>
                <a:schemeClr val="bg1"/>
              </a:solidFill>
            </a:endParaRPr>
          </a:p>
        </p:txBody>
      </p:sp>
      <p:sp>
        <p:nvSpPr>
          <p:cNvPr id="16" name="Rounded Rectangle 15"/>
          <p:cNvSpPr/>
          <p:nvPr/>
        </p:nvSpPr>
        <p:spPr>
          <a:xfrm>
            <a:off x="480537" y="1899398"/>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Stemming</a:t>
            </a:r>
            <a:endParaRPr lang="id-ID" sz="1350" dirty="0">
              <a:solidFill>
                <a:schemeClr val="bg1"/>
              </a:solidFill>
            </a:endParaRPr>
          </a:p>
        </p:txBody>
      </p:sp>
      <p:sp>
        <p:nvSpPr>
          <p:cNvPr id="17" name="Rounded Rectangle 16"/>
          <p:cNvSpPr/>
          <p:nvPr/>
        </p:nvSpPr>
        <p:spPr>
          <a:xfrm>
            <a:off x="480537" y="237676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Stopwords Removal</a:t>
            </a:r>
            <a:endParaRPr lang="id-ID" sz="1350" dirty="0">
              <a:solidFill>
                <a:schemeClr val="bg1"/>
              </a:solidFill>
            </a:endParaRPr>
          </a:p>
        </p:txBody>
      </p:sp>
      <p:sp>
        <p:nvSpPr>
          <p:cNvPr id="18" name="Rounded Rectangle 17"/>
          <p:cNvSpPr/>
          <p:nvPr/>
        </p:nvSpPr>
        <p:spPr>
          <a:xfrm>
            <a:off x="480537" y="2863696"/>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Convert into lowercase</a:t>
            </a:r>
            <a:endParaRPr lang="id-ID" sz="1350" dirty="0">
              <a:solidFill>
                <a:schemeClr val="bg1"/>
              </a:solidFill>
            </a:endParaRPr>
          </a:p>
        </p:txBody>
      </p:sp>
      <p:sp>
        <p:nvSpPr>
          <p:cNvPr id="19" name="Rounded Rectangle 18"/>
          <p:cNvSpPr/>
          <p:nvPr/>
        </p:nvSpPr>
        <p:spPr>
          <a:xfrm>
            <a:off x="480537" y="3342122"/>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Remove Punctuation</a:t>
            </a:r>
            <a:endParaRPr lang="id-ID" sz="1350" dirty="0">
              <a:solidFill>
                <a:schemeClr val="tx2"/>
              </a:solidFill>
            </a:endParaRPr>
          </a:p>
        </p:txBody>
      </p:sp>
      <p:sp>
        <p:nvSpPr>
          <p:cNvPr id="20" name="Rounded Rectangle 19"/>
          <p:cNvSpPr/>
          <p:nvPr/>
        </p:nvSpPr>
        <p:spPr>
          <a:xfrm>
            <a:off x="480537" y="382904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Spelling Correction</a:t>
            </a:r>
            <a:endParaRPr lang="id-ID" sz="1350" dirty="0">
              <a:solidFill>
                <a:schemeClr val="bg1"/>
              </a:solidFill>
            </a:endParaRPr>
          </a:p>
        </p:txBody>
      </p:sp>
      <p:pic>
        <p:nvPicPr>
          <p:cNvPr id="21" name="Picture 20"/>
          <p:cNvPicPr>
            <a:picLocks noChangeAspect="1"/>
          </p:cNvPicPr>
          <p:nvPr/>
        </p:nvPicPr>
        <p:blipFill>
          <a:blip r:embed="rId3"/>
          <a:stretch>
            <a:fillRect/>
          </a:stretch>
        </p:blipFill>
        <p:spPr>
          <a:xfrm>
            <a:off x="4238228" y="2578475"/>
            <a:ext cx="2971800" cy="714375"/>
          </a:xfrm>
          <a:prstGeom prst="rect">
            <a:avLst/>
          </a:prstGeom>
          <a:ln>
            <a:solidFill>
              <a:schemeClr val="accent1"/>
            </a:solidFill>
          </a:ln>
        </p:spPr>
      </p:pic>
    </p:spTree>
    <p:extLst>
      <p:ext uri="{BB962C8B-B14F-4D97-AF65-F5344CB8AC3E}">
        <p14:creationId xmlns:p14="http://schemas.microsoft.com/office/powerpoint/2010/main" val="24418250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PRE PROCESSING</a:t>
            </a:r>
            <a:endParaRPr lang="id-ID" sz="2400" b="1" u="sng" dirty="0">
              <a:solidFill>
                <a:schemeClr val="tx2">
                  <a:lumMod val="75000"/>
                </a:schemeClr>
              </a:solidFill>
              <a:latin typeface="Candara" panose="020E0502030303020204" pitchFamily="34" charset="0"/>
            </a:endParaRPr>
          </a:p>
        </p:txBody>
      </p:sp>
      <p:pic>
        <p:nvPicPr>
          <p:cNvPr id="12" name="Picture 2" descr="Image result for institut teknologi sepuluh nopember"/>
          <p:cNvPicPr>
            <a:picLocks noChangeAspect="1" noChangeArrowheads="1"/>
          </p:cNvPicPr>
          <p:nvPr/>
        </p:nvPicPr>
        <p:blipFill rotWithShape="1">
          <a:blip r:embed="rId3">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771800" y="1411942"/>
            <a:ext cx="5904656"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nSpc>
                <a:spcPct val="150000"/>
              </a:lnSpc>
            </a:pPr>
            <a:r>
              <a:rPr lang="id-ID" sz="1400" dirty="0" smtClean="0">
                <a:solidFill>
                  <a:schemeClr val="tx2"/>
                </a:solidFill>
                <a:latin typeface="Candara" panose="020E0502030303020204" pitchFamily="34" charset="0"/>
              </a:rPr>
              <a:t>Berfungsi untuk menyempurnakan </a:t>
            </a:r>
            <a:r>
              <a:rPr lang="id-ID" sz="1400" dirty="0">
                <a:solidFill>
                  <a:schemeClr val="tx2"/>
                </a:solidFill>
                <a:latin typeface="Candara" panose="020E0502030303020204" pitchFamily="34" charset="0"/>
              </a:rPr>
              <a:t>kalimat yang memiliki kesalahan dalam penulisan</a:t>
            </a:r>
          </a:p>
        </p:txBody>
      </p:sp>
      <p:sp>
        <p:nvSpPr>
          <p:cNvPr id="15" name="Rounded Rectangle 14"/>
          <p:cNvSpPr/>
          <p:nvPr/>
        </p:nvSpPr>
        <p:spPr>
          <a:xfrm>
            <a:off x="480537"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Tokenization</a:t>
            </a:r>
            <a:endParaRPr lang="id-ID" sz="1350" dirty="0">
              <a:solidFill>
                <a:schemeClr val="bg1"/>
              </a:solidFill>
            </a:endParaRPr>
          </a:p>
        </p:txBody>
      </p:sp>
      <p:sp>
        <p:nvSpPr>
          <p:cNvPr id="16" name="Rounded Rectangle 15"/>
          <p:cNvSpPr/>
          <p:nvPr/>
        </p:nvSpPr>
        <p:spPr>
          <a:xfrm>
            <a:off x="480537" y="1899398"/>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Stemming</a:t>
            </a:r>
            <a:endParaRPr lang="id-ID" sz="1350" dirty="0">
              <a:solidFill>
                <a:schemeClr val="bg1"/>
              </a:solidFill>
            </a:endParaRPr>
          </a:p>
        </p:txBody>
      </p:sp>
      <p:sp>
        <p:nvSpPr>
          <p:cNvPr id="17" name="Rounded Rectangle 16"/>
          <p:cNvSpPr/>
          <p:nvPr/>
        </p:nvSpPr>
        <p:spPr>
          <a:xfrm>
            <a:off x="480537" y="237676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Stopwords Removal</a:t>
            </a:r>
            <a:endParaRPr lang="id-ID" sz="1350" dirty="0">
              <a:solidFill>
                <a:schemeClr val="bg1"/>
              </a:solidFill>
            </a:endParaRPr>
          </a:p>
        </p:txBody>
      </p:sp>
      <p:sp>
        <p:nvSpPr>
          <p:cNvPr id="18" name="Rounded Rectangle 17"/>
          <p:cNvSpPr/>
          <p:nvPr/>
        </p:nvSpPr>
        <p:spPr>
          <a:xfrm>
            <a:off x="480537" y="2863696"/>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Convert into lowercase</a:t>
            </a:r>
            <a:endParaRPr lang="id-ID" sz="1350" dirty="0">
              <a:solidFill>
                <a:schemeClr val="bg1"/>
              </a:solidFill>
            </a:endParaRPr>
          </a:p>
        </p:txBody>
      </p:sp>
      <p:sp>
        <p:nvSpPr>
          <p:cNvPr id="19" name="Rounded Rectangle 18"/>
          <p:cNvSpPr/>
          <p:nvPr/>
        </p:nvSpPr>
        <p:spPr>
          <a:xfrm>
            <a:off x="480537" y="334212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Remove Punctuation</a:t>
            </a:r>
            <a:endParaRPr lang="id-ID" sz="1350" dirty="0">
              <a:solidFill>
                <a:schemeClr val="bg1"/>
              </a:solidFill>
            </a:endParaRPr>
          </a:p>
        </p:txBody>
      </p:sp>
      <p:sp>
        <p:nvSpPr>
          <p:cNvPr id="20" name="Rounded Rectangle 19"/>
          <p:cNvSpPr/>
          <p:nvPr/>
        </p:nvSpPr>
        <p:spPr>
          <a:xfrm>
            <a:off x="480537" y="3829049"/>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Spelling Correction</a:t>
            </a:r>
            <a:endParaRPr lang="id-ID" sz="1350" dirty="0">
              <a:solidFill>
                <a:schemeClr val="tx2"/>
              </a:solidFill>
            </a:endParaRPr>
          </a:p>
        </p:txBody>
      </p:sp>
      <p:pic>
        <p:nvPicPr>
          <p:cNvPr id="21" name="Picture 20"/>
          <p:cNvPicPr>
            <a:picLocks noChangeAspect="1"/>
          </p:cNvPicPr>
          <p:nvPr/>
        </p:nvPicPr>
        <p:blipFill>
          <a:blip r:embed="rId4"/>
          <a:stretch>
            <a:fillRect/>
          </a:stretch>
        </p:blipFill>
        <p:spPr>
          <a:xfrm>
            <a:off x="3461940" y="2554473"/>
            <a:ext cx="4524375" cy="1219200"/>
          </a:xfrm>
          <a:prstGeom prst="rect">
            <a:avLst/>
          </a:prstGeom>
          <a:ln>
            <a:solidFill>
              <a:schemeClr val="accent1"/>
            </a:solidFill>
          </a:ln>
        </p:spPr>
      </p:pic>
    </p:spTree>
    <p:extLst>
      <p:ext uri="{BB962C8B-B14F-4D97-AF65-F5344CB8AC3E}">
        <p14:creationId xmlns:p14="http://schemas.microsoft.com/office/powerpoint/2010/main" val="731080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051720" y="1131590"/>
            <a:ext cx="5039995" cy="2242185"/>
          </a:xfrm>
          <a:prstGeom prst="rect">
            <a:avLst/>
          </a:prstGeom>
          <a:ln>
            <a:solidFill>
              <a:schemeClr val="tx1"/>
            </a:solidFill>
          </a:ln>
        </p:spPr>
      </p:pic>
      <p:sp>
        <p:nvSpPr>
          <p:cNvPr id="6" name="Title 1"/>
          <p:cNvSpPr>
            <a:spLocks noGrp="1"/>
          </p:cNvSpPr>
          <p:nvPr>
            <p:ph type="title"/>
          </p:nvPr>
        </p:nvSpPr>
        <p:spPr>
          <a:xfrm>
            <a:off x="3203848" y="329264"/>
            <a:ext cx="3528393" cy="641909"/>
          </a:xfrm>
        </p:spPr>
        <p:txBody>
          <a:bodyPr>
            <a:noAutofit/>
          </a:bodyPr>
          <a:lstStyle/>
          <a:p>
            <a:r>
              <a:rPr lang="id-ID" sz="2400" b="1" u="sng" dirty="0" smtClean="0">
                <a:solidFill>
                  <a:schemeClr val="tx2">
                    <a:lumMod val="75000"/>
                  </a:schemeClr>
                </a:solidFill>
                <a:latin typeface="Candara" panose="020E0502030303020204" pitchFamily="34" charset="0"/>
              </a:rPr>
              <a:t>TOPIC LEARNING</a:t>
            </a:r>
            <a:endParaRPr lang="id-ID" sz="2400" b="1" u="sng" dirty="0">
              <a:solidFill>
                <a:schemeClr val="tx2">
                  <a:lumMod val="75000"/>
                </a:schemeClr>
              </a:solidFill>
              <a:latin typeface="Candara" panose="020E0502030303020204" pitchFamily="34" charset="0"/>
            </a:endParaRPr>
          </a:p>
        </p:txBody>
      </p:sp>
      <p:pic>
        <p:nvPicPr>
          <p:cNvPr id="7" name="Picture 2" descr="Image result for institut teknologi sepuluh nopember"/>
          <p:cNvPicPr>
            <a:picLocks noChangeAspect="1" noChangeArrowheads="1"/>
          </p:cNvPicPr>
          <p:nvPr/>
        </p:nvPicPr>
        <p:blipFill rotWithShape="1">
          <a:blip r:embed="rId3">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1979429" y="3507854"/>
            <a:ext cx="5184576" cy="1482831"/>
          </a:xfrm>
          <a:prstGeom prst="rect">
            <a:avLst/>
          </a:prstGeom>
        </p:spPr>
      </p:pic>
    </p:spTree>
    <p:extLst>
      <p:ext uri="{BB962C8B-B14F-4D97-AF65-F5344CB8AC3E}">
        <p14:creationId xmlns:p14="http://schemas.microsoft.com/office/powerpoint/2010/main" val="11519828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4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Horizontal)">
                                      <p:cBhvr>
                                        <p:cTn id="13" dur="500"/>
                                        <p:tgtEl>
                                          <p:spTgt spid="5"/>
                                        </p:tgtEl>
                                      </p:cBhvr>
                                    </p:animEffect>
                                  </p:childTnLst>
                                </p:cTn>
                              </p:par>
                            </p:childTnLst>
                          </p:cTn>
                        </p:par>
                        <p:par>
                          <p:cTn id="14" fill="hold">
                            <p:stCondLst>
                              <p:cond delay="1500"/>
                            </p:stCondLst>
                            <p:childTnLst>
                              <p:par>
                                <p:cTn id="15" presetID="16" presetClass="entr" presetSubtype="37"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87974"/>
            <a:ext cx="6781800" cy="288032"/>
          </a:xfrm>
        </p:spPr>
        <p:txBody>
          <a:bodyPr>
            <a:normAutofit/>
          </a:bodyPr>
          <a:lstStyle/>
          <a:p>
            <a:r>
              <a:rPr lang="id-ID" sz="1000" dirty="0"/>
              <a:t>https://www.greymatterindia.com/blog/wp-content/uploads/2015/04/GMI-2.jpg</a:t>
            </a:r>
          </a:p>
        </p:txBody>
      </p:sp>
      <p:sp>
        <p:nvSpPr>
          <p:cNvPr id="3" name="Content Placeholder 2"/>
          <p:cNvSpPr>
            <a:spLocks noGrp="1"/>
          </p:cNvSpPr>
          <p:nvPr>
            <p:ph idx="1"/>
          </p:nvPr>
        </p:nvSpPr>
        <p:spPr/>
        <p:txBody>
          <a:bodyPr/>
          <a:lstStyle/>
          <a:p>
            <a:endParaRPr lang="id-ID"/>
          </a:p>
        </p:txBody>
      </p:sp>
      <p:pic>
        <p:nvPicPr>
          <p:cNvPr id="3074" name="Picture 2" descr="estimated-mobile-app-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39314"/>
            <a:ext cx="6811018" cy="42348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institut teknologi sepuluh nopember"/>
          <p:cNvPicPr>
            <a:picLocks noChangeAspect="1" noChangeArrowheads="1"/>
          </p:cNvPicPr>
          <p:nvPr/>
        </p:nvPicPr>
        <p:blipFill rotWithShape="1">
          <a:blip r:embed="rId4">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31322"/>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TOPIC LEARNING</a:t>
            </a:r>
            <a:endParaRPr lang="id-ID" sz="2400" b="1" u="sng" dirty="0">
              <a:solidFill>
                <a:schemeClr val="tx2">
                  <a:lumMod val="75000"/>
                </a:schemeClr>
              </a:solidFill>
              <a:latin typeface="Candara" panose="020E0502030303020204" pitchFamily="34" charset="0"/>
            </a:endParaRPr>
          </a:p>
        </p:txBody>
      </p:sp>
      <p:sp>
        <p:nvSpPr>
          <p:cNvPr id="5" name="Rounded Rectangle 4"/>
          <p:cNvSpPr/>
          <p:nvPr/>
        </p:nvSpPr>
        <p:spPr>
          <a:xfrm>
            <a:off x="480537" y="1411942"/>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Topic Modelling</a:t>
            </a:r>
            <a:endParaRPr lang="id-ID" sz="1350" dirty="0">
              <a:solidFill>
                <a:schemeClr val="tx2"/>
              </a:solidFill>
            </a:endParaRPr>
          </a:p>
        </p:txBody>
      </p:sp>
      <p:sp>
        <p:nvSpPr>
          <p:cNvPr id="6" name="Rounded Rectangle 5"/>
          <p:cNvSpPr/>
          <p:nvPr/>
        </p:nvSpPr>
        <p:spPr>
          <a:xfrm>
            <a:off x="480537" y="1899398"/>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Similarity Clustering</a:t>
            </a:r>
            <a:endParaRPr lang="id-ID" sz="1350" dirty="0">
              <a:solidFill>
                <a:schemeClr val="bg1"/>
              </a:solidFill>
            </a:endParaRPr>
          </a:p>
        </p:txBody>
      </p:sp>
      <p:sp>
        <p:nvSpPr>
          <p:cNvPr id="7" name="Rounded Rectangle 6"/>
          <p:cNvSpPr/>
          <p:nvPr/>
        </p:nvSpPr>
        <p:spPr>
          <a:xfrm>
            <a:off x="480537" y="237676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Cluster Evaluation</a:t>
            </a:r>
            <a:endParaRPr lang="id-ID" sz="1350" dirty="0">
              <a:solidFill>
                <a:schemeClr val="bg1"/>
              </a:solidFill>
            </a:endParaRPr>
          </a:p>
        </p:txBody>
      </p:sp>
      <p:sp>
        <p:nvSpPr>
          <p:cNvPr id="9" name="Rectangle 8"/>
          <p:cNvSpPr/>
          <p:nvPr/>
        </p:nvSpPr>
        <p:spPr>
          <a:xfrm>
            <a:off x="2627784" y="1411942"/>
            <a:ext cx="6048672" cy="2960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gn="just">
              <a:lnSpc>
                <a:spcPct val="150000"/>
              </a:lnSpc>
            </a:pPr>
            <a:r>
              <a:rPr lang="id-ID" sz="1400" dirty="0">
                <a:solidFill>
                  <a:schemeClr val="tx2"/>
                </a:solidFill>
                <a:latin typeface="Candara" panose="020E0502030303020204" pitchFamily="34" charset="0"/>
              </a:rPr>
              <a:t>Topic Modelling dengan menggunakan LDA ini berfungsi sebagai metode untuk menemukan hidden topic yang berada pada suatu dokumen review. Sehingga, dengan menggunakan metode ini setiap dokumen review dapat direpresentasikan menjadi beberapa topik</a:t>
            </a:r>
          </a:p>
        </p:txBody>
      </p:sp>
      <p:pic>
        <p:nvPicPr>
          <p:cNvPr id="12"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stretch>
            <a:fillRect/>
          </a:stretch>
        </p:blipFill>
        <p:spPr>
          <a:xfrm>
            <a:off x="2869335" y="3075806"/>
            <a:ext cx="5565569" cy="615908"/>
          </a:xfrm>
          <a:prstGeom prst="rect">
            <a:avLst/>
          </a:prstGeom>
        </p:spPr>
      </p:pic>
    </p:spTree>
    <p:extLst>
      <p:ext uri="{BB962C8B-B14F-4D97-AF65-F5344CB8AC3E}">
        <p14:creationId xmlns:p14="http://schemas.microsoft.com/office/powerpoint/2010/main" val="22607461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
                                            <p:txEl>
                                              <p:pRg st="0" end="0"/>
                                            </p:txEl>
                                          </p:spTgt>
                                        </p:tgtEl>
                                      </p:cBhvr>
                                    </p:animEffect>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TOPIC LEARNING</a:t>
            </a:r>
            <a:endParaRPr lang="id-ID" sz="2400" b="1" u="sng" dirty="0">
              <a:solidFill>
                <a:schemeClr val="tx2">
                  <a:lumMod val="75000"/>
                </a:schemeClr>
              </a:solidFill>
              <a:latin typeface="Candara" panose="020E0502030303020204" pitchFamily="34" charset="0"/>
            </a:endParaRPr>
          </a:p>
        </p:txBody>
      </p:sp>
      <p:pic>
        <p:nvPicPr>
          <p:cNvPr id="9"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480537"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Topic Modelling</a:t>
            </a:r>
            <a:endParaRPr lang="id-ID" sz="1350" dirty="0">
              <a:solidFill>
                <a:schemeClr val="bg1"/>
              </a:solidFill>
            </a:endParaRPr>
          </a:p>
        </p:txBody>
      </p:sp>
      <p:sp>
        <p:nvSpPr>
          <p:cNvPr id="12" name="Rounded Rectangle 11"/>
          <p:cNvSpPr/>
          <p:nvPr/>
        </p:nvSpPr>
        <p:spPr>
          <a:xfrm>
            <a:off x="480537" y="1899398"/>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Similarity Clustering</a:t>
            </a:r>
            <a:endParaRPr lang="id-ID" sz="1350" dirty="0">
              <a:solidFill>
                <a:schemeClr val="tx2"/>
              </a:solidFill>
            </a:endParaRPr>
          </a:p>
        </p:txBody>
      </p:sp>
      <p:sp>
        <p:nvSpPr>
          <p:cNvPr id="13" name="Rounded Rectangle 12"/>
          <p:cNvSpPr/>
          <p:nvPr/>
        </p:nvSpPr>
        <p:spPr>
          <a:xfrm>
            <a:off x="480537" y="2376769"/>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Cluster Evaluation</a:t>
            </a:r>
            <a:endParaRPr lang="id-ID" sz="1350" dirty="0">
              <a:solidFill>
                <a:schemeClr val="bg1"/>
              </a:solidFill>
            </a:endParaRPr>
          </a:p>
        </p:txBody>
      </p:sp>
      <p:sp>
        <p:nvSpPr>
          <p:cNvPr id="14" name="Rectangle 13"/>
          <p:cNvSpPr/>
          <p:nvPr/>
        </p:nvSpPr>
        <p:spPr>
          <a:xfrm>
            <a:off x="2627784" y="1411942"/>
            <a:ext cx="6048672" cy="3104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gn="just">
              <a:lnSpc>
                <a:spcPct val="150000"/>
              </a:lnSpc>
            </a:pPr>
            <a:r>
              <a:rPr lang="id-ID" sz="1400" dirty="0" smtClean="0">
                <a:solidFill>
                  <a:schemeClr val="tx2"/>
                </a:solidFill>
                <a:latin typeface="Candara" panose="020E0502030303020204" pitchFamily="34" charset="0"/>
              </a:rPr>
              <a:t>Mengelompokan </a:t>
            </a:r>
            <a:r>
              <a:rPr lang="id-ID" sz="1400" dirty="0">
                <a:solidFill>
                  <a:schemeClr val="tx2"/>
                </a:solidFill>
                <a:latin typeface="Candara" panose="020E0502030303020204" pitchFamily="34" charset="0"/>
              </a:rPr>
              <a:t>setiap dokumen ke dalam tiga klaster perubahan proses perangkat lunak, yaitu adaptive, corrective, dan </a:t>
            </a:r>
            <a:r>
              <a:rPr lang="id-ID" sz="1400" dirty="0" smtClean="0">
                <a:solidFill>
                  <a:schemeClr val="tx2"/>
                </a:solidFill>
                <a:latin typeface="Candara" panose="020E0502030303020204" pitchFamily="34" charset="0"/>
              </a:rPr>
              <a:t>perfective dengan menggunakan metode similarity terhadap hidden topic dengan jenis term klaster yang telah ditentukan sebelumnya. </a:t>
            </a:r>
            <a:endParaRPr lang="id-ID" sz="1400" dirty="0">
              <a:solidFill>
                <a:schemeClr val="tx2"/>
              </a:solidFill>
              <a:latin typeface="Candara" panose="020E0502030303020204" pitchFamily="34" charset="0"/>
            </a:endParaRPr>
          </a:p>
        </p:txBody>
      </p:sp>
      <p:pic>
        <p:nvPicPr>
          <p:cNvPr id="16" name="Picture 15"/>
          <p:cNvPicPr>
            <a:picLocks noChangeAspect="1"/>
          </p:cNvPicPr>
          <p:nvPr/>
        </p:nvPicPr>
        <p:blipFill>
          <a:blip r:embed="rId3"/>
          <a:stretch>
            <a:fillRect/>
          </a:stretch>
        </p:blipFill>
        <p:spPr>
          <a:xfrm>
            <a:off x="3303984" y="2963954"/>
            <a:ext cx="4724400" cy="1323975"/>
          </a:xfrm>
          <a:prstGeom prst="rect">
            <a:avLst/>
          </a:prstGeom>
        </p:spPr>
      </p:pic>
    </p:spTree>
    <p:extLst>
      <p:ext uri="{BB962C8B-B14F-4D97-AF65-F5344CB8AC3E}">
        <p14:creationId xmlns:p14="http://schemas.microsoft.com/office/powerpoint/2010/main" val="2226230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1000" fill="hold"/>
                                        <p:tgtEl>
                                          <p:spTgt spid="1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4">
                                            <p:txEl>
                                              <p:pRg st="0" end="0"/>
                                            </p:txEl>
                                          </p:spTgt>
                                        </p:tgtEl>
                                      </p:cBhvr>
                                    </p:animEffect>
                                  </p:childTnLst>
                                </p:cTn>
                              </p:par>
                            </p:childTnLst>
                          </p:cTn>
                        </p:par>
                        <p:par>
                          <p:cTn id="10" fill="hold">
                            <p:stCondLst>
                              <p:cond delay="1000"/>
                            </p:stCondLst>
                            <p:childTnLst>
                              <p:par>
                                <p:cTn id="11" presetID="16" presetClass="entr" presetSubtype="2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Horizont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TOPIC LEARNING</a:t>
            </a:r>
            <a:endParaRPr lang="id-ID" sz="2400" b="1" u="sng" dirty="0">
              <a:solidFill>
                <a:schemeClr val="tx2">
                  <a:lumMod val="75000"/>
                </a:schemeClr>
              </a:solidFill>
              <a:latin typeface="Candara" panose="020E0502030303020204" pitchFamily="34" charset="0"/>
            </a:endParaRPr>
          </a:p>
        </p:txBody>
      </p:sp>
      <p:pic>
        <p:nvPicPr>
          <p:cNvPr id="9"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480537"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Topic Modelling</a:t>
            </a:r>
            <a:endParaRPr lang="id-ID" sz="1350" dirty="0">
              <a:solidFill>
                <a:schemeClr val="bg1"/>
              </a:solidFill>
            </a:endParaRPr>
          </a:p>
        </p:txBody>
      </p:sp>
      <p:sp>
        <p:nvSpPr>
          <p:cNvPr id="12" name="Rounded Rectangle 11"/>
          <p:cNvSpPr/>
          <p:nvPr/>
        </p:nvSpPr>
        <p:spPr>
          <a:xfrm>
            <a:off x="480537" y="1899398"/>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Similarity Clustering</a:t>
            </a:r>
            <a:endParaRPr lang="id-ID" sz="1350" dirty="0">
              <a:solidFill>
                <a:schemeClr val="bg1"/>
              </a:solidFill>
            </a:endParaRPr>
          </a:p>
        </p:txBody>
      </p:sp>
      <p:sp>
        <p:nvSpPr>
          <p:cNvPr id="13" name="Rounded Rectangle 12"/>
          <p:cNvSpPr/>
          <p:nvPr/>
        </p:nvSpPr>
        <p:spPr>
          <a:xfrm>
            <a:off x="480537" y="2376769"/>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Cluster Evaluation</a:t>
            </a:r>
            <a:endParaRPr lang="id-ID" sz="1350" dirty="0">
              <a:solidFill>
                <a:schemeClr val="tx2"/>
              </a:solidFill>
            </a:endParaRPr>
          </a:p>
        </p:txBody>
      </p:sp>
      <p:sp>
        <p:nvSpPr>
          <p:cNvPr id="14" name="Rectangle 13"/>
          <p:cNvSpPr/>
          <p:nvPr/>
        </p:nvSpPr>
        <p:spPr>
          <a:xfrm>
            <a:off x="2627784" y="1411942"/>
            <a:ext cx="6048672" cy="3536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gn="just">
              <a:lnSpc>
                <a:spcPct val="150000"/>
              </a:lnSpc>
            </a:pPr>
            <a:r>
              <a:rPr lang="id-ID" sz="1400" dirty="0">
                <a:solidFill>
                  <a:schemeClr val="tx2"/>
                </a:solidFill>
                <a:latin typeface="Candara" panose="020E0502030303020204" pitchFamily="34" charset="0"/>
              </a:rPr>
              <a:t>berfungsi untuk memeriksa apakah klaster yang telah dihasilkan berisi dokumen yang homogen. Adapun metode yang digunakan adalah metode Silhoutte Index yang secara umum akan menghitung tingkat ketergantungan setiap point berdasarkan membership dari klaster</a:t>
            </a:r>
          </a:p>
        </p:txBody>
      </p:sp>
      <p:pic>
        <p:nvPicPr>
          <p:cNvPr id="2050" name="Picture 2" descr="Image result for silhouette index"/>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776" r="8022"/>
          <a:stretch/>
        </p:blipFill>
        <p:spPr bwMode="auto">
          <a:xfrm>
            <a:off x="3635896" y="2853964"/>
            <a:ext cx="4274102" cy="202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0923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1000" fill="hold"/>
                                        <p:tgtEl>
                                          <p:spTgt spid="1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4">
                                            <p:txEl>
                                              <p:pRg st="0" end="0"/>
                                            </p:txEl>
                                          </p:spTgt>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arn(outVertic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625"/>
          <a:stretch/>
        </p:blipFill>
        <p:spPr bwMode="auto">
          <a:xfrm>
            <a:off x="2164965" y="1275606"/>
            <a:ext cx="4958080" cy="2256155"/>
          </a:xfrm>
          <a:prstGeom prst="rect">
            <a:avLst/>
          </a:prstGeom>
          <a:ln>
            <a:solidFill>
              <a:schemeClr val="tx1"/>
            </a:solidFill>
          </a:ln>
          <a:extLst>
            <a:ext uri="{53640926-AAD7-44D8-BBD7-CCE9431645EC}">
              <a14:shadowObscured xmlns:a14="http://schemas.microsoft.com/office/drawing/2010/main"/>
            </a:ext>
          </a:extLst>
        </p:spPr>
      </p:pic>
      <p:sp>
        <p:nvSpPr>
          <p:cNvPr id="5" name="Title 1"/>
          <p:cNvSpPr>
            <a:spLocks noGrp="1"/>
          </p:cNvSpPr>
          <p:nvPr>
            <p:ph type="title"/>
          </p:nvPr>
        </p:nvSpPr>
        <p:spPr>
          <a:xfrm>
            <a:off x="2771797" y="463430"/>
            <a:ext cx="3744417" cy="641909"/>
          </a:xfrm>
        </p:spPr>
        <p:txBody>
          <a:bodyPr>
            <a:normAutofit fontScale="90000"/>
          </a:bodyPr>
          <a:lstStyle/>
          <a:p>
            <a:r>
              <a:rPr lang="id-ID" sz="2400" b="1" u="sng" dirty="0" smtClean="0">
                <a:solidFill>
                  <a:schemeClr val="tx2">
                    <a:lumMod val="75000"/>
                  </a:schemeClr>
                </a:solidFill>
                <a:latin typeface="Candara" panose="020E0502030303020204" pitchFamily="34" charset="0"/>
              </a:rPr>
              <a:t>SHORT TEXT CLASSIFICATION</a:t>
            </a:r>
            <a:endParaRPr lang="id-ID" sz="2400" b="1" u="sng" dirty="0">
              <a:solidFill>
                <a:schemeClr val="tx2">
                  <a:lumMod val="75000"/>
                </a:schemeClr>
              </a:solidFill>
              <a:latin typeface="Candara" panose="020E0502030303020204" pitchFamily="34" charset="0"/>
            </a:endParaRPr>
          </a:p>
        </p:txBody>
      </p:sp>
      <p:pic>
        <p:nvPicPr>
          <p:cNvPr id="6" name="Picture 2" descr="Image result for institut teknologi sepuluh nopember"/>
          <p:cNvPicPr>
            <a:picLocks noChangeAspect="1" noChangeArrowheads="1"/>
          </p:cNvPicPr>
          <p:nvPr/>
        </p:nvPicPr>
        <p:blipFill rotWithShape="1">
          <a:blip r:embed="rId3">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511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SHORT TEXT CLASSIFICATION</a:t>
            </a:r>
            <a:endParaRPr lang="id-ID" sz="2400" b="1" u="sng" dirty="0">
              <a:solidFill>
                <a:schemeClr val="tx2">
                  <a:lumMod val="75000"/>
                </a:schemeClr>
              </a:solidFill>
              <a:latin typeface="Candara" panose="020E0502030303020204" pitchFamily="34" charset="0"/>
            </a:endParaRPr>
          </a:p>
        </p:txBody>
      </p:sp>
      <p:sp>
        <p:nvSpPr>
          <p:cNvPr id="5" name="Rounded Rectangle 4"/>
          <p:cNvSpPr/>
          <p:nvPr/>
        </p:nvSpPr>
        <p:spPr>
          <a:xfrm>
            <a:off x="395536" y="1411942"/>
            <a:ext cx="1943397" cy="403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Word Vector Learning</a:t>
            </a:r>
            <a:endParaRPr lang="id-ID" sz="1350" dirty="0">
              <a:solidFill>
                <a:schemeClr val="tx2"/>
              </a:solidFill>
            </a:endParaRPr>
          </a:p>
        </p:txBody>
      </p:sp>
      <p:sp>
        <p:nvSpPr>
          <p:cNvPr id="6" name="Rounded Rectangle 5"/>
          <p:cNvSpPr/>
          <p:nvPr/>
        </p:nvSpPr>
        <p:spPr>
          <a:xfrm>
            <a:off x="395536" y="1899398"/>
            <a:ext cx="1943397" cy="67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Classification using LSTM</a:t>
            </a:r>
            <a:endParaRPr lang="id-ID" sz="1350" dirty="0">
              <a:solidFill>
                <a:schemeClr val="bg1"/>
              </a:solidFill>
            </a:endParaRPr>
          </a:p>
        </p:txBody>
      </p:sp>
      <p:sp>
        <p:nvSpPr>
          <p:cNvPr id="8" name="Rectangle 7"/>
          <p:cNvSpPr/>
          <p:nvPr/>
        </p:nvSpPr>
        <p:spPr>
          <a:xfrm>
            <a:off x="2483768" y="1411942"/>
            <a:ext cx="6192688"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gn="just">
              <a:lnSpc>
                <a:spcPct val="150000"/>
              </a:lnSpc>
            </a:pPr>
            <a:r>
              <a:rPr lang="id-ID" sz="1400" dirty="0">
                <a:solidFill>
                  <a:schemeClr val="tx2"/>
                </a:solidFill>
                <a:latin typeface="Candara" panose="020E0502030303020204" pitchFamily="34" charset="0"/>
              </a:rPr>
              <a:t>berfungsi untuk menghasilkan nilai fitur yang akan digunakan pada proses klasifikasi. Pada modul ini setiap dokumen beserta label akan diproses menjadi word dan topic vector </a:t>
            </a:r>
          </a:p>
        </p:txBody>
      </p:sp>
      <p:pic>
        <p:nvPicPr>
          <p:cNvPr id="9"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3056602" y="2571750"/>
            <a:ext cx="5255275" cy="1466850"/>
            <a:chOff x="3056602" y="2571750"/>
            <a:chExt cx="5255275" cy="1466850"/>
          </a:xfrm>
        </p:grpSpPr>
        <p:pic>
          <p:nvPicPr>
            <p:cNvPr id="11" name="Picture 10"/>
            <p:cNvPicPr/>
            <p:nvPr/>
          </p:nvPicPr>
          <p:blipFill>
            <a:blip r:embed="rId3"/>
            <a:stretch>
              <a:fillRect/>
            </a:stretch>
          </p:blipFill>
          <p:spPr>
            <a:xfrm>
              <a:off x="3056602" y="2571750"/>
              <a:ext cx="3630295" cy="1466850"/>
            </a:xfrm>
            <a:prstGeom prst="rect">
              <a:avLst/>
            </a:prstGeom>
          </p:spPr>
        </p:pic>
        <p:pic>
          <p:nvPicPr>
            <p:cNvPr id="12" name="Picture 11"/>
            <p:cNvPicPr>
              <a:picLocks noChangeAspect="1"/>
            </p:cNvPicPr>
            <p:nvPr/>
          </p:nvPicPr>
          <p:blipFill>
            <a:blip r:embed="rId4"/>
            <a:stretch>
              <a:fillRect/>
            </a:stretch>
          </p:blipFill>
          <p:spPr>
            <a:xfrm>
              <a:off x="6816452" y="2967037"/>
              <a:ext cx="1495425" cy="676275"/>
            </a:xfrm>
            <a:prstGeom prst="rect">
              <a:avLst/>
            </a:prstGeom>
          </p:spPr>
        </p:pic>
      </p:grpSp>
    </p:spTree>
    <p:extLst>
      <p:ext uri="{BB962C8B-B14F-4D97-AF65-F5344CB8AC3E}">
        <p14:creationId xmlns:p14="http://schemas.microsoft.com/office/powerpoint/2010/main" val="40950876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184955" y="549648"/>
            <a:ext cx="5032693" cy="641909"/>
          </a:xfrm>
        </p:spPr>
        <p:txBody>
          <a:bodyPr>
            <a:normAutofit/>
          </a:bodyPr>
          <a:lstStyle/>
          <a:p>
            <a:r>
              <a:rPr lang="id-ID" sz="2400" b="1" u="sng" dirty="0" smtClean="0">
                <a:solidFill>
                  <a:schemeClr val="tx2">
                    <a:lumMod val="75000"/>
                  </a:schemeClr>
                </a:solidFill>
                <a:latin typeface="Candara" panose="020E0502030303020204" pitchFamily="34" charset="0"/>
              </a:rPr>
              <a:t>SHORT TEXT CLASSIFICATION</a:t>
            </a:r>
            <a:endParaRPr lang="id-ID" sz="2400" b="1" u="sng" dirty="0">
              <a:solidFill>
                <a:schemeClr val="tx2">
                  <a:lumMod val="75000"/>
                </a:schemeClr>
              </a:solidFill>
              <a:latin typeface="Candara" panose="020E0502030303020204" pitchFamily="34" charset="0"/>
            </a:endParaRPr>
          </a:p>
        </p:txBody>
      </p:sp>
      <p:pic>
        <p:nvPicPr>
          <p:cNvPr id="15"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395536" y="1411942"/>
            <a:ext cx="1943397" cy="403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bg1"/>
                </a:solidFill>
              </a:rPr>
              <a:t>Word Vector Learning</a:t>
            </a:r>
            <a:endParaRPr lang="id-ID" sz="1350" dirty="0">
              <a:solidFill>
                <a:schemeClr val="bg1"/>
              </a:solidFill>
            </a:endParaRPr>
          </a:p>
        </p:txBody>
      </p:sp>
      <p:sp>
        <p:nvSpPr>
          <p:cNvPr id="18" name="Rounded Rectangle 17"/>
          <p:cNvSpPr/>
          <p:nvPr/>
        </p:nvSpPr>
        <p:spPr>
          <a:xfrm>
            <a:off x="395536" y="1899398"/>
            <a:ext cx="1943397" cy="6723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350" dirty="0" smtClean="0">
                <a:solidFill>
                  <a:schemeClr val="tx2"/>
                </a:solidFill>
              </a:rPr>
              <a:t>Classification using LSTM</a:t>
            </a:r>
            <a:endParaRPr lang="id-ID" sz="1350" dirty="0">
              <a:solidFill>
                <a:schemeClr val="tx2"/>
              </a:solidFill>
            </a:endParaRPr>
          </a:p>
        </p:txBody>
      </p:sp>
      <p:sp>
        <p:nvSpPr>
          <p:cNvPr id="19" name="Rectangle 18"/>
          <p:cNvSpPr/>
          <p:nvPr/>
        </p:nvSpPr>
        <p:spPr>
          <a:xfrm>
            <a:off x="2483768" y="1411942"/>
            <a:ext cx="6192688" cy="2820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30968" algn="just">
              <a:lnSpc>
                <a:spcPct val="150000"/>
              </a:lnSpc>
            </a:pPr>
            <a:r>
              <a:rPr lang="id-ID" sz="1400" dirty="0">
                <a:solidFill>
                  <a:schemeClr val="tx2"/>
                </a:solidFill>
                <a:latin typeface="Candara" panose="020E0502030303020204" pitchFamily="34" charset="0"/>
              </a:rPr>
              <a:t>LSTM akan memproses hasil dari word embedding. Embedding vector dari aspek yang telah ada akan dipelajari selama proses training. Hal tersebut diharapkan dapat memetakan informasi-informasi penting dari suatu kalimat.</a:t>
            </a:r>
          </a:p>
        </p:txBody>
      </p:sp>
      <p:pic>
        <p:nvPicPr>
          <p:cNvPr id="20" name="Picture 19"/>
          <p:cNvPicPr/>
          <p:nvPr/>
        </p:nvPicPr>
        <p:blipFill>
          <a:blip r:embed="rId3"/>
          <a:stretch>
            <a:fillRect/>
          </a:stretch>
        </p:blipFill>
        <p:spPr>
          <a:xfrm>
            <a:off x="3131840" y="2822201"/>
            <a:ext cx="5039995" cy="873760"/>
          </a:xfrm>
          <a:prstGeom prst="rect">
            <a:avLst/>
          </a:prstGeom>
        </p:spPr>
      </p:pic>
    </p:spTree>
    <p:extLst>
      <p:ext uri="{BB962C8B-B14F-4D97-AF65-F5344CB8AC3E}">
        <p14:creationId xmlns:p14="http://schemas.microsoft.com/office/powerpoint/2010/main" val="35681261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1000" fill="hold"/>
                                        <p:tgtEl>
                                          <p:spTgt spid="19">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9">
                                            <p:txEl>
                                              <p:pRg st="0" end="0"/>
                                            </p:txEl>
                                          </p:spTgt>
                                        </p:tgtEl>
                                      </p:cBhvr>
                                    </p:animEffect>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93651"/>
          <a:stretch/>
        </p:blipFill>
        <p:spPr>
          <a:xfrm>
            <a:off x="4523656" y="4681645"/>
            <a:ext cx="4248472" cy="288032"/>
          </a:xfrm>
          <a:prstGeom prst="rect">
            <a:avLst/>
          </a:prstGeom>
        </p:spPr>
      </p:pic>
      <p:pic>
        <p:nvPicPr>
          <p:cNvPr id="7" name="Picture 2" descr="Image result for institut teknologi sepuluh nopember"/>
          <p:cNvPicPr>
            <a:picLocks noChangeAspect="1" noChangeArrowheads="1"/>
          </p:cNvPicPr>
          <p:nvPr/>
        </p:nvPicPr>
        <p:blipFill rotWithShape="1">
          <a:blip r:embed="rId3">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4"/>
          <a:srcRect b="4433"/>
          <a:stretch/>
        </p:blipFill>
        <p:spPr>
          <a:xfrm>
            <a:off x="2757345" y="1455056"/>
            <a:ext cx="3532621" cy="2628862"/>
          </a:xfrm>
          <a:prstGeom prst="rect">
            <a:avLst/>
          </a:prstGeom>
        </p:spPr>
      </p:pic>
      <p:sp>
        <p:nvSpPr>
          <p:cNvPr id="10" name="TextBox 9"/>
          <p:cNvSpPr txBox="1"/>
          <p:nvPr/>
        </p:nvSpPr>
        <p:spPr>
          <a:xfrm>
            <a:off x="2051720" y="4228893"/>
            <a:ext cx="5089855" cy="307777"/>
          </a:xfrm>
          <a:prstGeom prst="rect">
            <a:avLst/>
          </a:prstGeom>
          <a:noFill/>
        </p:spPr>
        <p:txBody>
          <a:bodyPr wrap="none" rtlCol="0">
            <a:spAutoFit/>
          </a:bodyPr>
          <a:lstStyle/>
          <a:p>
            <a:r>
              <a:rPr lang="id-ID" sz="1400" dirty="0" smtClean="0">
                <a:solidFill>
                  <a:schemeClr val="tx2"/>
                </a:solidFill>
                <a:latin typeface="Candara" panose="020E0502030303020204" pitchFamily="34" charset="0"/>
              </a:rPr>
              <a:t>Satu aplikasi untuk setiap jenis kategori aplikasi pada Google Play</a:t>
            </a:r>
            <a:endParaRPr lang="id-ID" sz="1400" dirty="0">
              <a:solidFill>
                <a:schemeClr val="tx2"/>
              </a:solidFill>
              <a:latin typeface="Candara" panose="020E0502030303020204" pitchFamily="34" charset="0"/>
            </a:endParaRPr>
          </a:p>
        </p:txBody>
      </p:sp>
      <p:sp>
        <p:nvSpPr>
          <p:cNvPr id="8" name="Title 1"/>
          <p:cNvSpPr txBox="1">
            <a:spLocks/>
          </p:cNvSpPr>
          <p:nvPr/>
        </p:nvSpPr>
        <p:spPr>
          <a:xfrm>
            <a:off x="971600" y="339502"/>
            <a:ext cx="6480720" cy="61724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200" dirty="0" smtClean="0">
                <a:solidFill>
                  <a:schemeClr val="tx2"/>
                </a:solidFill>
              </a:rPr>
              <a:t>Dataset</a:t>
            </a:r>
            <a:endParaRPr lang="en-US" sz="3200" dirty="0">
              <a:solidFill>
                <a:schemeClr val="tx2"/>
              </a:solidFill>
            </a:endParaRPr>
          </a:p>
        </p:txBody>
      </p:sp>
    </p:spTree>
    <p:extLst>
      <p:ext uri="{BB962C8B-B14F-4D97-AF65-F5344CB8AC3E}">
        <p14:creationId xmlns:p14="http://schemas.microsoft.com/office/powerpoint/2010/main" val="5288411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80">
                                          <p:stCondLst>
                                            <p:cond delay="0"/>
                                          </p:stCondLst>
                                        </p:cTn>
                                        <p:tgtEl>
                                          <p:spTgt spid="10"/>
                                        </p:tgtEl>
                                      </p:cBhvr>
                                    </p:animEffect>
                                    <p:anim calcmode="lin" valueType="num">
                                      <p:cBhvr>
                                        <p:cTn id="1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 dur="26">
                                          <p:stCondLst>
                                            <p:cond delay="650"/>
                                          </p:stCondLst>
                                        </p:cTn>
                                        <p:tgtEl>
                                          <p:spTgt spid="10"/>
                                        </p:tgtEl>
                                      </p:cBhvr>
                                      <p:to x="100000" y="60000"/>
                                    </p:animScale>
                                    <p:animScale>
                                      <p:cBhvr>
                                        <p:cTn id="21" dur="166" decel="50000">
                                          <p:stCondLst>
                                            <p:cond delay="676"/>
                                          </p:stCondLst>
                                        </p:cTn>
                                        <p:tgtEl>
                                          <p:spTgt spid="10"/>
                                        </p:tgtEl>
                                      </p:cBhvr>
                                      <p:to x="100000" y="100000"/>
                                    </p:animScale>
                                    <p:animScale>
                                      <p:cBhvr>
                                        <p:cTn id="22" dur="26">
                                          <p:stCondLst>
                                            <p:cond delay="1312"/>
                                          </p:stCondLst>
                                        </p:cTn>
                                        <p:tgtEl>
                                          <p:spTgt spid="10"/>
                                        </p:tgtEl>
                                      </p:cBhvr>
                                      <p:to x="100000" y="80000"/>
                                    </p:animScale>
                                    <p:animScale>
                                      <p:cBhvr>
                                        <p:cTn id="23" dur="166" decel="50000">
                                          <p:stCondLst>
                                            <p:cond delay="1338"/>
                                          </p:stCondLst>
                                        </p:cTn>
                                        <p:tgtEl>
                                          <p:spTgt spid="10"/>
                                        </p:tgtEl>
                                      </p:cBhvr>
                                      <p:to x="100000" y="100000"/>
                                    </p:animScale>
                                    <p:animScale>
                                      <p:cBhvr>
                                        <p:cTn id="24" dur="26">
                                          <p:stCondLst>
                                            <p:cond delay="1642"/>
                                          </p:stCondLst>
                                        </p:cTn>
                                        <p:tgtEl>
                                          <p:spTgt spid="10"/>
                                        </p:tgtEl>
                                      </p:cBhvr>
                                      <p:to x="100000" y="90000"/>
                                    </p:animScale>
                                    <p:animScale>
                                      <p:cBhvr>
                                        <p:cTn id="25" dur="166" decel="50000">
                                          <p:stCondLst>
                                            <p:cond delay="1668"/>
                                          </p:stCondLst>
                                        </p:cTn>
                                        <p:tgtEl>
                                          <p:spTgt spid="10"/>
                                        </p:tgtEl>
                                      </p:cBhvr>
                                      <p:to x="100000" y="100000"/>
                                    </p:animScale>
                                    <p:animScale>
                                      <p:cBhvr>
                                        <p:cTn id="26" dur="26">
                                          <p:stCondLst>
                                            <p:cond delay="1808"/>
                                          </p:stCondLst>
                                        </p:cTn>
                                        <p:tgtEl>
                                          <p:spTgt spid="10"/>
                                        </p:tgtEl>
                                      </p:cBhvr>
                                      <p:to x="100000" y="95000"/>
                                    </p:animScale>
                                    <p:animScale>
                                      <p:cBhvr>
                                        <p:cTn id="2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971600" y="339502"/>
            <a:ext cx="6480720" cy="61724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200" dirty="0" smtClean="0">
                <a:solidFill>
                  <a:schemeClr val="tx2"/>
                </a:solidFill>
              </a:rPr>
              <a:t>Metode Evaluasi</a:t>
            </a:r>
            <a:endParaRPr lang="en-US" sz="3200" dirty="0">
              <a:solidFill>
                <a:schemeClr val="tx2"/>
              </a:solidFill>
            </a:endParaRPr>
          </a:p>
        </p:txBody>
      </p:sp>
      <p:graphicFrame>
        <p:nvGraphicFramePr>
          <p:cNvPr id="2" name="Diagram 1"/>
          <p:cNvGraphicFramePr/>
          <p:nvPr>
            <p:extLst>
              <p:ext uri="{D42A27DB-BD31-4B8C-83A1-F6EECF244321}">
                <p14:modId xmlns:p14="http://schemas.microsoft.com/office/powerpoint/2010/main" val="412267786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9812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graphicEl>
                                              <a:dgm id="{1DD0CA3C-2277-4E54-B150-E4FA5DC421CC}"/>
                                            </p:graphicEl>
                                          </p:spTgt>
                                        </p:tgtEl>
                                        <p:attrNameLst>
                                          <p:attrName>style.visibility</p:attrName>
                                        </p:attrNameLst>
                                      </p:cBhvr>
                                      <p:to>
                                        <p:strVal val="visible"/>
                                      </p:to>
                                    </p:set>
                                    <p:animEffect transition="in" filter="wipe(down)">
                                      <p:cBhvr>
                                        <p:cTn id="7" dur="500"/>
                                        <p:tgtEl>
                                          <p:spTgt spid="2">
                                            <p:graphicEl>
                                              <a:dgm id="{1DD0CA3C-2277-4E54-B150-E4FA5DC421CC}"/>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graphicEl>
                                              <a:dgm id="{84013EC5-3653-41AE-9DD9-B4A5ADE4DF4A}"/>
                                            </p:graphicEl>
                                          </p:spTgt>
                                        </p:tgtEl>
                                        <p:attrNameLst>
                                          <p:attrName>style.visibility</p:attrName>
                                        </p:attrNameLst>
                                      </p:cBhvr>
                                      <p:to>
                                        <p:strVal val="visible"/>
                                      </p:to>
                                    </p:set>
                                    <p:animEffect transition="in" filter="wipe(down)">
                                      <p:cBhvr>
                                        <p:cTn id="11" dur="500"/>
                                        <p:tgtEl>
                                          <p:spTgt spid="2">
                                            <p:graphicEl>
                                              <a:dgm id="{84013EC5-3653-41AE-9DD9-B4A5ADE4DF4A}"/>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graphicEl>
                                              <a:dgm id="{A2E1DE24-F41C-4F50-8B5C-71CECCD8E109}"/>
                                            </p:graphicEl>
                                          </p:spTgt>
                                        </p:tgtEl>
                                        <p:attrNameLst>
                                          <p:attrName>style.visibility</p:attrName>
                                        </p:attrNameLst>
                                      </p:cBhvr>
                                      <p:to>
                                        <p:strVal val="visible"/>
                                      </p:to>
                                    </p:set>
                                    <p:animEffect transition="in" filter="wipe(down)">
                                      <p:cBhvr>
                                        <p:cTn id="15" dur="500"/>
                                        <p:tgtEl>
                                          <p:spTgt spid="2">
                                            <p:graphicEl>
                                              <a:dgm id="{A2E1DE24-F41C-4F50-8B5C-71CECCD8E109}"/>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graphicEl>
                                              <a:dgm id="{A6E59B4C-FD92-4B2A-B252-9DB7CE955061}"/>
                                            </p:graphicEl>
                                          </p:spTgt>
                                        </p:tgtEl>
                                        <p:attrNameLst>
                                          <p:attrName>style.visibility</p:attrName>
                                        </p:attrNameLst>
                                      </p:cBhvr>
                                      <p:to>
                                        <p:strVal val="visible"/>
                                      </p:to>
                                    </p:set>
                                    <p:animEffect transition="in" filter="wipe(down)">
                                      <p:cBhvr>
                                        <p:cTn id="19" dur="500"/>
                                        <p:tgtEl>
                                          <p:spTgt spid="2">
                                            <p:graphicEl>
                                              <a:dgm id="{A6E59B4C-FD92-4B2A-B252-9DB7CE955061}"/>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
                                            <p:graphicEl>
                                              <a:dgm id="{8775E132-29F0-4AF8-9351-D523FF14468F}"/>
                                            </p:graphicEl>
                                          </p:spTgt>
                                        </p:tgtEl>
                                        <p:attrNameLst>
                                          <p:attrName>style.visibility</p:attrName>
                                        </p:attrNameLst>
                                      </p:cBhvr>
                                      <p:to>
                                        <p:strVal val="visible"/>
                                      </p:to>
                                    </p:set>
                                    <p:animEffect transition="in" filter="wipe(down)">
                                      <p:cBhvr>
                                        <p:cTn id="23" dur="500"/>
                                        <p:tgtEl>
                                          <p:spTgt spid="2">
                                            <p:graphicEl>
                                              <a:dgm id="{8775E132-29F0-4AF8-9351-D523FF14468F}"/>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
                                            <p:graphicEl>
                                              <a:dgm id="{77916320-5625-448E-AE79-F9E9A901A0B0}"/>
                                            </p:graphicEl>
                                          </p:spTgt>
                                        </p:tgtEl>
                                        <p:attrNameLst>
                                          <p:attrName>style.visibility</p:attrName>
                                        </p:attrNameLst>
                                      </p:cBhvr>
                                      <p:to>
                                        <p:strVal val="visible"/>
                                      </p:to>
                                    </p:set>
                                    <p:animEffect transition="in" filter="wipe(down)">
                                      <p:cBhvr>
                                        <p:cTn id="27" dur="500"/>
                                        <p:tgtEl>
                                          <p:spTgt spid="2">
                                            <p:graphicEl>
                                              <a:dgm id="{77916320-5625-448E-AE79-F9E9A901A0B0}"/>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
                                            <p:graphicEl>
                                              <a:dgm id="{27E76108-F600-4123-85D2-85F45740686D}"/>
                                            </p:graphicEl>
                                          </p:spTgt>
                                        </p:tgtEl>
                                        <p:attrNameLst>
                                          <p:attrName>style.visibility</p:attrName>
                                        </p:attrNameLst>
                                      </p:cBhvr>
                                      <p:to>
                                        <p:strVal val="visible"/>
                                      </p:to>
                                    </p:set>
                                    <p:animEffect transition="in" filter="wipe(down)">
                                      <p:cBhvr>
                                        <p:cTn id="31" dur="500"/>
                                        <p:tgtEl>
                                          <p:spTgt spid="2">
                                            <p:graphicEl>
                                              <a:dgm id="{27E76108-F600-4123-85D2-85F45740686D}"/>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
                                            <p:graphicEl>
                                              <a:dgm id="{745B0D52-6B6D-4952-84B1-AE3A2B7E763F}"/>
                                            </p:graphicEl>
                                          </p:spTgt>
                                        </p:tgtEl>
                                        <p:attrNameLst>
                                          <p:attrName>style.visibility</p:attrName>
                                        </p:attrNameLst>
                                      </p:cBhvr>
                                      <p:to>
                                        <p:strVal val="visible"/>
                                      </p:to>
                                    </p:set>
                                    <p:animEffect transition="in" filter="wipe(down)">
                                      <p:cBhvr>
                                        <p:cTn id="35" dur="500"/>
                                        <p:tgtEl>
                                          <p:spTgt spid="2">
                                            <p:graphicEl>
                                              <a:dgm id="{745B0D52-6B6D-4952-84B1-AE3A2B7E763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971600" y="339502"/>
            <a:ext cx="6480720" cy="61724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200" dirty="0" smtClean="0">
                <a:solidFill>
                  <a:schemeClr val="tx2"/>
                </a:solidFill>
              </a:rPr>
              <a:t>Skenario Pengujian</a:t>
            </a:r>
            <a:endParaRPr lang="en-US" sz="3200" dirty="0">
              <a:solidFill>
                <a:schemeClr val="tx2"/>
              </a:solidFill>
            </a:endParaRPr>
          </a:p>
        </p:txBody>
      </p:sp>
      <p:sp>
        <p:nvSpPr>
          <p:cNvPr id="6" name="Rectangle 5"/>
          <p:cNvSpPr/>
          <p:nvPr/>
        </p:nvSpPr>
        <p:spPr>
          <a:xfrm>
            <a:off x="683568" y="1059582"/>
            <a:ext cx="7776864" cy="3323987"/>
          </a:xfrm>
          <a:prstGeom prst="rect">
            <a:avLst/>
          </a:prstGeom>
        </p:spPr>
        <p:txBody>
          <a:bodyPr wrap="square">
            <a:spAutoFit/>
          </a:bodyPr>
          <a:lstStyle/>
          <a:p>
            <a:pPr algn="just">
              <a:lnSpc>
                <a:spcPct val="150000"/>
              </a:lnSpc>
              <a:spcAft>
                <a:spcPts val="0"/>
              </a:spcAft>
            </a:pPr>
            <a:r>
              <a:rPr lang="id-ID" sz="1400" dirty="0">
                <a:latin typeface="Candara" panose="020E0502030303020204" pitchFamily="34" charset="0"/>
                <a:ea typeface="Times New Roman" panose="02020603050405020304" pitchFamily="18" charset="0"/>
              </a:rPr>
              <a:t>Pada proses pengujian, penelitian ini akan melakukan dua skenario pengujian untuk mengetahui akurasi dari sistem yang dihasilkan. Adapun skenario tersebut adalah:</a:t>
            </a:r>
          </a:p>
          <a:p>
            <a:pPr marL="342900" lvl="0" indent="-342900" algn="just">
              <a:lnSpc>
                <a:spcPct val="150000"/>
              </a:lnSpc>
              <a:spcAft>
                <a:spcPts val="0"/>
              </a:spcAft>
              <a:buFont typeface="+mj-lt"/>
              <a:buAutoNum type="arabicPeriod"/>
            </a:pPr>
            <a:r>
              <a:rPr lang="id-ID" sz="1400" dirty="0">
                <a:latin typeface="Candara" panose="020E0502030303020204" pitchFamily="34" charset="0"/>
                <a:ea typeface="Times New Roman" panose="02020603050405020304" pitchFamily="18" charset="0"/>
              </a:rPr>
              <a:t>Dengan perbandingan beberapa jenis word embedding, diantaranya</a:t>
            </a:r>
          </a:p>
          <a:p>
            <a:pPr marL="742950" lvl="1" indent="-285750" algn="just">
              <a:lnSpc>
                <a:spcPct val="150000"/>
              </a:lnSpc>
              <a:spcAft>
                <a:spcPts val="0"/>
              </a:spcAft>
              <a:buFont typeface="+mj-lt"/>
              <a:buAutoNum type="alphaLcPeriod"/>
            </a:pPr>
            <a:r>
              <a:rPr lang="id-ID" sz="1400" dirty="0">
                <a:latin typeface="Candara" panose="020E0502030303020204" pitchFamily="34" charset="0"/>
                <a:ea typeface="Times New Roman" panose="02020603050405020304" pitchFamily="18" charset="0"/>
              </a:rPr>
              <a:t>Glove</a:t>
            </a:r>
          </a:p>
          <a:p>
            <a:pPr marL="742950" lvl="1" indent="-285750" algn="just">
              <a:lnSpc>
                <a:spcPct val="150000"/>
              </a:lnSpc>
              <a:spcAft>
                <a:spcPts val="0"/>
              </a:spcAft>
              <a:buFont typeface="+mj-lt"/>
              <a:buAutoNum type="alphaLcPeriod"/>
            </a:pPr>
            <a:r>
              <a:rPr lang="id-ID" sz="1400" dirty="0">
                <a:latin typeface="Candara" panose="020E0502030303020204" pitchFamily="34" charset="0"/>
                <a:ea typeface="Times New Roman" panose="02020603050405020304" pitchFamily="18" charset="0"/>
              </a:rPr>
              <a:t>Word2Vec</a:t>
            </a:r>
          </a:p>
          <a:p>
            <a:pPr marL="342900" lvl="0" indent="-342900" algn="just">
              <a:lnSpc>
                <a:spcPct val="150000"/>
              </a:lnSpc>
              <a:spcAft>
                <a:spcPts val="0"/>
              </a:spcAft>
              <a:buFont typeface="+mj-lt"/>
              <a:buAutoNum type="arabicPeriod"/>
            </a:pPr>
            <a:r>
              <a:rPr lang="id-ID" sz="1400" dirty="0">
                <a:latin typeface="Candara" panose="020E0502030303020204" pitchFamily="34" charset="0"/>
                <a:ea typeface="Times New Roman" panose="02020603050405020304" pitchFamily="18" charset="0"/>
              </a:rPr>
              <a:t>Dengan perbandingan beberapa jenis word </a:t>
            </a:r>
            <a:r>
              <a:rPr lang="id-ID" sz="1400" i="1" dirty="0">
                <a:latin typeface="Candara" panose="020E0502030303020204" pitchFamily="34" charset="0"/>
                <a:ea typeface="Times New Roman" panose="02020603050405020304" pitchFamily="18" charset="0"/>
              </a:rPr>
              <a:t>classifiers</a:t>
            </a:r>
            <a:r>
              <a:rPr lang="id-ID" sz="1400" dirty="0">
                <a:latin typeface="Candara" panose="020E0502030303020204" pitchFamily="34" charset="0"/>
                <a:ea typeface="Times New Roman" panose="02020603050405020304" pitchFamily="18" charset="0"/>
              </a:rPr>
              <a:t>, diantaranya</a:t>
            </a:r>
          </a:p>
          <a:p>
            <a:pPr marL="742950" lvl="1" indent="-285750" algn="just">
              <a:lnSpc>
                <a:spcPct val="150000"/>
              </a:lnSpc>
              <a:buFont typeface="+mj-lt"/>
              <a:buAutoNum type="alphaLcPeriod"/>
            </a:pPr>
            <a:r>
              <a:rPr lang="id-ID" sz="1400" dirty="0">
                <a:latin typeface="Candara" panose="020E0502030303020204" pitchFamily="34" charset="0"/>
                <a:ea typeface="Times New Roman" panose="02020603050405020304" pitchFamily="18" charset="0"/>
              </a:rPr>
              <a:t>LDA</a:t>
            </a:r>
          </a:p>
          <a:p>
            <a:pPr marL="742950" lvl="1" indent="-285750" algn="just">
              <a:lnSpc>
                <a:spcPct val="150000"/>
              </a:lnSpc>
              <a:spcAft>
                <a:spcPts val="0"/>
              </a:spcAft>
              <a:buFont typeface="+mj-lt"/>
              <a:buAutoNum type="alphaLcPeriod"/>
            </a:pPr>
            <a:r>
              <a:rPr lang="id-ID" sz="1400" dirty="0" smtClean="0">
                <a:latin typeface="Candara" panose="020E0502030303020204" pitchFamily="34" charset="0"/>
                <a:ea typeface="Times New Roman" panose="02020603050405020304" pitchFamily="18" charset="0"/>
              </a:rPr>
              <a:t>Metode </a:t>
            </a:r>
            <a:r>
              <a:rPr lang="id-ID" sz="1400" dirty="0">
                <a:latin typeface="Candara" panose="020E0502030303020204" pitchFamily="34" charset="0"/>
                <a:ea typeface="Times New Roman" panose="02020603050405020304" pitchFamily="18" charset="0"/>
              </a:rPr>
              <a:t>yang diusulkan (LDA </a:t>
            </a:r>
            <a:r>
              <a:rPr lang="id-ID" sz="1400" dirty="0" smtClean="0">
                <a:latin typeface="Candara" panose="020E0502030303020204" pitchFamily="34" charset="0"/>
                <a:ea typeface="Times New Roman" panose="02020603050405020304" pitchFamily="18" charset="0"/>
              </a:rPr>
              <a:t>-LSTM</a:t>
            </a:r>
            <a:r>
              <a:rPr lang="id-ID" sz="1400" dirty="0">
                <a:latin typeface="Candara" panose="020E0502030303020204" pitchFamily="34" charset="0"/>
                <a:ea typeface="Times New Roman" panose="02020603050405020304" pitchFamily="18" charset="0"/>
              </a:rPr>
              <a:t>)</a:t>
            </a:r>
          </a:p>
          <a:p>
            <a:pPr>
              <a:lnSpc>
                <a:spcPct val="150000"/>
              </a:lnSpc>
            </a:pPr>
            <a:r>
              <a:rPr lang="id-ID" sz="1400" dirty="0" smtClean="0">
                <a:latin typeface="Candara" panose="020E0502030303020204" pitchFamily="34" charset="0"/>
                <a:ea typeface="Times New Roman" panose="02020603050405020304" pitchFamily="18" charset="0"/>
              </a:rPr>
              <a:t>Adapun </a:t>
            </a:r>
            <a:r>
              <a:rPr lang="id-ID" sz="1400" dirty="0">
                <a:latin typeface="Candara" panose="020E0502030303020204" pitchFamily="34" charset="0"/>
                <a:ea typeface="Times New Roman" panose="02020603050405020304" pitchFamily="18" charset="0"/>
              </a:rPr>
              <a:t>pelabelan yang digunakan pada proses klasifikasi adalah pelabelan hasil proses dari topic model clustering yang telah dianalisa homogenitasnya dengan menggunakan Silhoutte Index.</a:t>
            </a:r>
            <a:endParaRPr lang="id-ID" sz="1400" dirty="0">
              <a:latin typeface="Candara" panose="020E0502030303020204" pitchFamily="34" charset="0"/>
            </a:endParaRPr>
          </a:p>
        </p:txBody>
      </p:sp>
    </p:spTree>
    <p:extLst>
      <p:ext uri="{BB962C8B-B14F-4D97-AF65-F5344CB8AC3E}">
        <p14:creationId xmlns:p14="http://schemas.microsoft.com/office/powerpoint/2010/main" val="1261311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Terimakasih</a:t>
            </a:r>
            <a:endParaRPr lang="id-ID" dirty="0"/>
          </a:p>
        </p:txBody>
      </p:sp>
      <p:sp>
        <p:nvSpPr>
          <p:cNvPr id="3" name="Content Placeholder 2"/>
          <p:cNvSpPr>
            <a:spLocks noGrp="1"/>
          </p:cNvSpPr>
          <p:nvPr>
            <p:ph idx="1"/>
          </p:nvPr>
        </p:nvSpPr>
        <p:spPr/>
        <p:txBody>
          <a:bodyPr/>
          <a:lstStyle/>
          <a:p>
            <a:endParaRPr lang="id-ID"/>
          </a:p>
        </p:txBody>
      </p:sp>
      <p:pic>
        <p:nvPicPr>
          <p:cNvPr id="4"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28894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opinion mining"/>
          <p:cNvPicPr>
            <a:picLocks noChangeAspect="1" noChangeArrowheads="1"/>
          </p:cNvPicPr>
          <p:nvPr/>
        </p:nvPicPr>
        <p:blipFill rotWithShape="1">
          <a:blip r:embed="rId3">
            <a:extLst>
              <a:ext uri="{28A0092B-C50C-407E-A947-70E740481C1C}">
                <a14:useLocalDpi xmlns:a14="http://schemas.microsoft.com/office/drawing/2010/main" val="0"/>
              </a:ext>
            </a:extLst>
          </a:blip>
          <a:srcRect t="26831" b="6883"/>
          <a:stretch/>
        </p:blipFill>
        <p:spPr bwMode="auto">
          <a:xfrm>
            <a:off x="1691680" y="1059582"/>
            <a:ext cx="5787571" cy="28803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4003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9502"/>
            <a:ext cx="6480720" cy="617240"/>
          </a:xfrm>
        </p:spPr>
        <p:txBody>
          <a:bodyPr>
            <a:noAutofit/>
          </a:bodyPr>
          <a:lstStyle/>
          <a:p>
            <a:r>
              <a:rPr lang="id-ID" sz="3200" dirty="0" smtClean="0">
                <a:solidFill>
                  <a:schemeClr val="tx2"/>
                </a:solidFill>
              </a:rPr>
              <a:t>Latar Belakang</a:t>
            </a:r>
            <a:endParaRPr lang="en-US" sz="3200" dirty="0">
              <a:solidFill>
                <a:schemeClr val="tx2"/>
              </a:solidFill>
            </a:endParaRPr>
          </a:p>
        </p:txBody>
      </p:sp>
      <p:pic>
        <p:nvPicPr>
          <p:cNvPr id="4" name="Picture 3" descr="C:\Users\asus\Pictures\review2.jpg"/>
          <p:cNvPicPr/>
          <p:nvPr/>
        </p:nvPicPr>
        <p:blipFill rotWithShape="1">
          <a:blip r:embed="rId3">
            <a:extLst>
              <a:ext uri="{28A0092B-C50C-407E-A947-70E740481C1C}">
                <a14:useLocalDpi xmlns:a14="http://schemas.microsoft.com/office/drawing/2010/main" val="0"/>
              </a:ext>
            </a:extLst>
          </a:blip>
          <a:srcRect t="4533" b="3966"/>
          <a:stretch/>
        </p:blipFill>
        <p:spPr bwMode="auto">
          <a:xfrm>
            <a:off x="6516216" y="648122"/>
            <a:ext cx="2279015" cy="3608070"/>
          </a:xfrm>
          <a:prstGeom prst="rect">
            <a:avLst/>
          </a:prstGeom>
          <a:noFill/>
          <a:ln>
            <a:solidFill>
              <a:schemeClr val="tx1"/>
            </a:solidFill>
          </a:ln>
          <a:extLst>
            <a:ext uri="{53640926-AAD7-44D8-BBD7-CCE9431645EC}">
              <a14:shadowObscured xmlns:a14="http://schemas.microsoft.com/office/drawing/2010/main"/>
            </a:ext>
          </a:extLst>
        </p:spPr>
      </p:pic>
      <p:sp>
        <p:nvSpPr>
          <p:cNvPr id="5" name="AutoShape 2" descr="blob:https://web.telegram.org/cdd769ed-8001-41bb-ae3e-5d76a079177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AutoShape 4" descr="blob:https://web.telegram.org/cdd769ed-8001-41bb-ae3e-5d76a079177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 name="TextBox 6"/>
          <p:cNvSpPr txBox="1"/>
          <p:nvPr/>
        </p:nvSpPr>
        <p:spPr>
          <a:xfrm>
            <a:off x="426095" y="1131742"/>
            <a:ext cx="5112567" cy="382092"/>
          </a:xfrm>
          <a:prstGeom prst="rect">
            <a:avLst/>
          </a:prstGeom>
          <a:noFill/>
        </p:spPr>
        <p:txBody>
          <a:bodyPr wrap="square" rtlCol="0">
            <a:spAutoFit/>
          </a:bodyPr>
          <a:lstStyle/>
          <a:p>
            <a:pPr>
              <a:lnSpc>
                <a:spcPct val="150000"/>
              </a:lnSpc>
            </a:pPr>
            <a:r>
              <a:rPr lang="id-ID" sz="1400" b="1" dirty="0" smtClean="0">
                <a:latin typeface="Candara" panose="020E0502030303020204" pitchFamily="34" charset="0"/>
              </a:rPr>
              <a:t>Analisa Perubahan Kebutuhan Perangkat Lunak (Swanson: 1977)</a:t>
            </a:r>
          </a:p>
        </p:txBody>
      </p:sp>
      <p:graphicFrame>
        <p:nvGraphicFramePr>
          <p:cNvPr id="8" name="Table 7"/>
          <p:cNvGraphicFramePr>
            <a:graphicFrameLocks noGrp="1"/>
          </p:cNvGraphicFramePr>
          <p:nvPr>
            <p:extLst>
              <p:ext uri="{D42A27DB-BD31-4B8C-83A1-F6EECF244321}">
                <p14:modId xmlns:p14="http://schemas.microsoft.com/office/powerpoint/2010/main" val="3796746041"/>
              </p:ext>
            </p:extLst>
          </p:nvPr>
        </p:nvGraphicFramePr>
        <p:xfrm>
          <a:off x="324676" y="1688530"/>
          <a:ext cx="5831500" cy="2281372"/>
        </p:xfrm>
        <a:graphic>
          <a:graphicData uri="http://schemas.openxmlformats.org/drawingml/2006/table">
            <a:tbl>
              <a:tblPr firstRow="1" firstCol="1" bandRow="1">
                <a:tableStyleId>{5C22544A-7EE6-4342-B048-85BDC9FD1C3A}</a:tableStyleId>
              </a:tblPr>
              <a:tblGrid>
                <a:gridCol w="1150980">
                  <a:extLst>
                    <a:ext uri="{9D8B030D-6E8A-4147-A177-3AD203B41FA5}">
                      <a16:colId xmlns:a16="http://schemas.microsoft.com/office/drawing/2014/main" val="2413156493"/>
                    </a:ext>
                  </a:extLst>
                </a:gridCol>
                <a:gridCol w="4680520">
                  <a:extLst>
                    <a:ext uri="{9D8B030D-6E8A-4147-A177-3AD203B41FA5}">
                      <a16:colId xmlns:a16="http://schemas.microsoft.com/office/drawing/2014/main" val="1794223780"/>
                    </a:ext>
                  </a:extLst>
                </a:gridCol>
              </a:tblGrid>
              <a:tr h="360040">
                <a:tc>
                  <a:txBody>
                    <a:bodyPr/>
                    <a:lstStyle/>
                    <a:p>
                      <a:pPr marL="822960" indent="-822960" algn="ctr">
                        <a:lnSpc>
                          <a:spcPct val="150000"/>
                        </a:lnSpc>
                        <a:spcAft>
                          <a:spcPts val="0"/>
                        </a:spcAft>
                        <a:tabLst>
                          <a:tab pos="450215" algn="l"/>
                        </a:tabLst>
                      </a:pPr>
                      <a:r>
                        <a:rPr lang="id-ID" sz="1200" dirty="0">
                          <a:effectLst/>
                          <a:latin typeface="Candara" panose="020E0502030303020204" pitchFamily="34" charset="0"/>
                        </a:rPr>
                        <a:t>Kategori</a:t>
                      </a:r>
                      <a:endParaRPr lang="id-ID" sz="1200" b="1" dirty="0">
                        <a:effectLst/>
                        <a:latin typeface="Candara" panose="020E0502030303020204" pitchFamily="34" charset="0"/>
                        <a:ea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22960" indent="-822960" algn="ctr">
                        <a:lnSpc>
                          <a:spcPct val="150000"/>
                        </a:lnSpc>
                        <a:spcAft>
                          <a:spcPts val="0"/>
                        </a:spcAft>
                        <a:tabLst>
                          <a:tab pos="450215" algn="l"/>
                        </a:tabLst>
                      </a:pPr>
                      <a:r>
                        <a:rPr lang="id-ID" sz="1200" dirty="0">
                          <a:effectLst/>
                          <a:latin typeface="Candara" panose="020E0502030303020204" pitchFamily="34" charset="0"/>
                        </a:rPr>
                        <a:t>Deskripsi</a:t>
                      </a:r>
                      <a:endParaRPr lang="id-ID" sz="1200" b="1" dirty="0">
                        <a:effectLst/>
                        <a:latin typeface="Candara" panose="020E0502030303020204" pitchFamily="34" charset="0"/>
                        <a:ea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6685018"/>
                  </a:ext>
                </a:extLst>
              </a:tr>
              <a:tr h="648072">
                <a:tc>
                  <a:txBody>
                    <a:bodyPr/>
                    <a:lstStyle/>
                    <a:p>
                      <a:pPr marL="822960" indent="-822960" algn="ctr">
                        <a:lnSpc>
                          <a:spcPct val="150000"/>
                        </a:lnSpc>
                        <a:spcAft>
                          <a:spcPts val="0"/>
                        </a:spcAft>
                        <a:tabLst>
                          <a:tab pos="450215" algn="l"/>
                        </a:tabLst>
                      </a:pPr>
                      <a:r>
                        <a:rPr lang="id-ID" sz="1200" dirty="0">
                          <a:solidFill>
                            <a:schemeClr val="tx1"/>
                          </a:solidFill>
                          <a:effectLst/>
                          <a:latin typeface="Candara" panose="020E0502030303020204" pitchFamily="34" charset="0"/>
                        </a:rPr>
                        <a:t>Corrective</a:t>
                      </a:r>
                      <a:endParaRPr lang="id-ID" sz="1200" b="1" dirty="0">
                        <a:solidFill>
                          <a:schemeClr val="tx1"/>
                        </a:solidFill>
                        <a:effectLst/>
                        <a:latin typeface="Candara" panose="020E050203030302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just">
                        <a:lnSpc>
                          <a:spcPct val="150000"/>
                        </a:lnSpc>
                        <a:spcAft>
                          <a:spcPts val="0"/>
                        </a:spcAft>
                        <a:tabLst>
                          <a:tab pos="450215" algn="l"/>
                        </a:tabLst>
                      </a:pPr>
                      <a:r>
                        <a:rPr lang="id-ID" sz="1200" dirty="0">
                          <a:solidFill>
                            <a:schemeClr val="tx1"/>
                          </a:solidFill>
                          <a:effectLst/>
                          <a:latin typeface="Candara" panose="020E0502030303020204" pitchFamily="34" charset="0"/>
                        </a:rPr>
                        <a:t>Perubahan yang dibuat untuk memperbaiki kesalahan proses, kegagalan performa, atau kesalahan implementasi.</a:t>
                      </a:r>
                      <a:endParaRPr lang="id-ID" sz="1200" b="1" dirty="0">
                        <a:solidFill>
                          <a:schemeClr val="tx1"/>
                        </a:solidFill>
                        <a:effectLst/>
                        <a:latin typeface="Candara" panose="020E050203030302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1245881"/>
                  </a:ext>
                </a:extLst>
              </a:tr>
              <a:tr h="625188">
                <a:tc>
                  <a:txBody>
                    <a:bodyPr/>
                    <a:lstStyle/>
                    <a:p>
                      <a:pPr marL="822960" indent="-822960" algn="ctr">
                        <a:lnSpc>
                          <a:spcPct val="150000"/>
                        </a:lnSpc>
                        <a:spcAft>
                          <a:spcPts val="0"/>
                        </a:spcAft>
                        <a:tabLst>
                          <a:tab pos="450215" algn="l"/>
                        </a:tabLst>
                      </a:pPr>
                      <a:r>
                        <a:rPr lang="id-ID" sz="1200" dirty="0">
                          <a:solidFill>
                            <a:schemeClr val="tx1"/>
                          </a:solidFill>
                          <a:effectLst/>
                          <a:latin typeface="Candara" panose="020E0502030303020204" pitchFamily="34" charset="0"/>
                        </a:rPr>
                        <a:t>Adaptive</a:t>
                      </a:r>
                      <a:endParaRPr lang="id-ID" sz="1200" b="1" dirty="0">
                        <a:solidFill>
                          <a:schemeClr val="tx1"/>
                        </a:solidFill>
                        <a:effectLst/>
                        <a:latin typeface="Candara" panose="020E050203030302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just">
                        <a:lnSpc>
                          <a:spcPct val="150000"/>
                        </a:lnSpc>
                        <a:spcAft>
                          <a:spcPts val="0"/>
                        </a:spcAft>
                        <a:tabLst>
                          <a:tab pos="450215" algn="l"/>
                        </a:tabLst>
                      </a:pPr>
                      <a:r>
                        <a:rPr lang="id-ID" sz="1200" dirty="0">
                          <a:solidFill>
                            <a:schemeClr val="tx1"/>
                          </a:solidFill>
                          <a:effectLst/>
                          <a:latin typeface="Candara" panose="020E0502030303020204" pitchFamily="34" charset="0"/>
                        </a:rPr>
                        <a:t>Aktifitas yang fokus terhadap perubahan pada perubahan data environment atau process environment</a:t>
                      </a:r>
                      <a:endParaRPr lang="id-ID" sz="1200" b="1" dirty="0">
                        <a:solidFill>
                          <a:schemeClr val="tx1"/>
                        </a:solidFill>
                        <a:effectLst/>
                        <a:latin typeface="Candara" panose="020E050203030302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5911548"/>
                  </a:ext>
                </a:extLst>
              </a:tr>
              <a:tr h="648072">
                <a:tc>
                  <a:txBody>
                    <a:bodyPr/>
                    <a:lstStyle/>
                    <a:p>
                      <a:pPr marL="822960" indent="-822960" algn="ctr">
                        <a:lnSpc>
                          <a:spcPct val="150000"/>
                        </a:lnSpc>
                        <a:spcAft>
                          <a:spcPts val="0"/>
                        </a:spcAft>
                        <a:tabLst>
                          <a:tab pos="450215" algn="l"/>
                        </a:tabLst>
                      </a:pPr>
                      <a:r>
                        <a:rPr lang="id-ID" sz="1200" dirty="0">
                          <a:solidFill>
                            <a:schemeClr val="tx1"/>
                          </a:solidFill>
                          <a:effectLst/>
                          <a:latin typeface="Candara" panose="020E0502030303020204" pitchFamily="34" charset="0"/>
                        </a:rPr>
                        <a:t>Perfective</a:t>
                      </a:r>
                      <a:endParaRPr lang="id-ID" sz="1200" b="1" dirty="0">
                        <a:solidFill>
                          <a:schemeClr val="tx1"/>
                        </a:solidFill>
                        <a:effectLst/>
                        <a:latin typeface="Candara" panose="020E050203030302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just">
                        <a:lnSpc>
                          <a:spcPct val="150000"/>
                        </a:lnSpc>
                        <a:spcAft>
                          <a:spcPts val="0"/>
                        </a:spcAft>
                        <a:tabLst>
                          <a:tab pos="450215" algn="l"/>
                        </a:tabLst>
                      </a:pPr>
                      <a:r>
                        <a:rPr lang="id-ID" sz="1200" dirty="0">
                          <a:solidFill>
                            <a:schemeClr val="tx1"/>
                          </a:solidFill>
                          <a:effectLst/>
                          <a:latin typeface="Candara" panose="020E0502030303020204" pitchFamily="34" charset="0"/>
                        </a:rPr>
                        <a:t>Perubahan yang dibuat untuk meningkatkan efisiensi proses, meningkatkan performa, atau meningkatkan perbaikan.</a:t>
                      </a:r>
                      <a:endParaRPr lang="id-ID" sz="1200" b="1" dirty="0">
                        <a:solidFill>
                          <a:schemeClr val="tx1"/>
                        </a:solidFill>
                        <a:effectLst/>
                        <a:latin typeface="Candara" panose="020E050203030302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195380"/>
                  </a:ext>
                </a:extLst>
              </a:tr>
            </a:tbl>
          </a:graphicData>
        </a:graphic>
      </p:graphicFrame>
      <p:pic>
        <p:nvPicPr>
          <p:cNvPr id="9" name="Picture 2" descr="Image result for institut teknologi sepuluh nopember"/>
          <p:cNvPicPr>
            <a:picLocks noChangeAspect="1" noChangeArrowheads="1"/>
          </p:cNvPicPr>
          <p:nvPr/>
        </p:nvPicPr>
        <p:blipFill rotWithShape="1">
          <a:blip r:embed="rId4">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7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47864" y="1851670"/>
            <a:ext cx="2520280"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600" dirty="0" smtClean="0">
                <a:latin typeface="Candara" panose="020E0502030303020204" pitchFamily="34" charset="0"/>
              </a:rPr>
              <a:t>Klasifikasi Perubahan Perangkat Lunak</a:t>
            </a:r>
            <a:endParaRPr lang="id-ID" sz="1600" dirty="0">
              <a:latin typeface="Candara" panose="020E0502030303020204" pitchFamily="34" charset="0"/>
            </a:endParaRPr>
          </a:p>
        </p:txBody>
      </p:sp>
      <p:sp>
        <p:nvSpPr>
          <p:cNvPr id="5" name="Rounded Rectangle 4"/>
          <p:cNvSpPr/>
          <p:nvPr/>
        </p:nvSpPr>
        <p:spPr>
          <a:xfrm>
            <a:off x="323528" y="1851670"/>
            <a:ext cx="1728192"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600" dirty="0" smtClean="0">
                <a:latin typeface="Candara" panose="020E0502030303020204" pitchFamily="34" charset="0"/>
              </a:rPr>
              <a:t>Klasifikasi secara manual</a:t>
            </a:r>
            <a:endParaRPr lang="id-ID" sz="1600" dirty="0">
              <a:latin typeface="Candara" panose="020E0502030303020204" pitchFamily="34" charset="0"/>
            </a:endParaRPr>
          </a:p>
        </p:txBody>
      </p:sp>
      <p:sp>
        <p:nvSpPr>
          <p:cNvPr id="6" name="Left Arrow 5"/>
          <p:cNvSpPr/>
          <p:nvPr/>
        </p:nvSpPr>
        <p:spPr>
          <a:xfrm>
            <a:off x="6120172" y="2193708"/>
            <a:ext cx="720080"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7092280" y="1851670"/>
            <a:ext cx="1728192"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600" dirty="0" smtClean="0">
                <a:latin typeface="Candara" panose="020E0502030303020204" pitchFamily="34" charset="0"/>
              </a:rPr>
              <a:t>Klasifikasi secara otomatis</a:t>
            </a:r>
            <a:endParaRPr lang="id-ID" sz="1600" dirty="0">
              <a:latin typeface="Candara" panose="020E0502030303020204" pitchFamily="34" charset="0"/>
            </a:endParaRPr>
          </a:p>
        </p:txBody>
      </p:sp>
      <p:sp>
        <p:nvSpPr>
          <p:cNvPr id="9" name="Right Arrow 8"/>
          <p:cNvSpPr/>
          <p:nvPr/>
        </p:nvSpPr>
        <p:spPr>
          <a:xfrm>
            <a:off x="2357754" y="2141124"/>
            <a:ext cx="684076" cy="304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itle 1"/>
          <p:cNvSpPr>
            <a:spLocks noGrp="1"/>
          </p:cNvSpPr>
          <p:nvPr>
            <p:ph type="title"/>
          </p:nvPr>
        </p:nvSpPr>
        <p:spPr>
          <a:xfrm>
            <a:off x="971600" y="339502"/>
            <a:ext cx="6480720" cy="617240"/>
          </a:xfrm>
        </p:spPr>
        <p:txBody>
          <a:bodyPr>
            <a:noAutofit/>
          </a:bodyPr>
          <a:lstStyle/>
          <a:p>
            <a:r>
              <a:rPr lang="id-ID" sz="3200" dirty="0" smtClean="0">
                <a:solidFill>
                  <a:schemeClr val="tx2"/>
                </a:solidFill>
              </a:rPr>
              <a:t>Latar Belakang</a:t>
            </a:r>
            <a:endParaRPr lang="en-US" sz="3200" dirty="0">
              <a:solidFill>
                <a:schemeClr val="tx2"/>
              </a:solidFill>
            </a:endParaRPr>
          </a:p>
        </p:txBody>
      </p:sp>
      <p:pic>
        <p:nvPicPr>
          <p:cNvPr id="11"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060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4088" y="2175824"/>
            <a:ext cx="3168352" cy="2052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198438">
              <a:lnSpc>
                <a:spcPct val="150000"/>
              </a:lnSpc>
              <a:buFont typeface="Arial" panose="020B0604020202020204" pitchFamily="34" charset="0"/>
              <a:buChar char="•"/>
            </a:pPr>
            <a:r>
              <a:rPr lang="id-ID" sz="1400" dirty="0" smtClean="0">
                <a:solidFill>
                  <a:schemeClr val="tx2"/>
                </a:solidFill>
                <a:latin typeface="Candara" panose="020E0502030303020204" pitchFamily="34" charset="0"/>
              </a:rPr>
              <a:t>Local Dirichlet Allocation (Wu &amp; Chien : 2011)</a:t>
            </a:r>
          </a:p>
          <a:p>
            <a:pPr marL="285750" indent="-198438">
              <a:lnSpc>
                <a:spcPct val="150000"/>
              </a:lnSpc>
              <a:buFont typeface="Arial" panose="020B0604020202020204" pitchFamily="34" charset="0"/>
              <a:buChar char="•"/>
            </a:pPr>
            <a:endParaRPr lang="id-ID" sz="1400" dirty="0">
              <a:solidFill>
                <a:schemeClr val="tx2"/>
              </a:solidFill>
              <a:latin typeface="Candara" panose="020E0502030303020204" pitchFamily="34" charset="0"/>
            </a:endParaRPr>
          </a:p>
          <a:p>
            <a:pPr marL="373062" indent="-285750">
              <a:lnSpc>
                <a:spcPct val="150000"/>
              </a:lnSpc>
              <a:buFont typeface="Candara" panose="020E0502030303020204" pitchFamily="34" charset="0"/>
              <a:buChar char="–"/>
            </a:pPr>
            <a:r>
              <a:rPr lang="id-ID" sz="1400" dirty="0" smtClean="0">
                <a:solidFill>
                  <a:schemeClr val="tx2"/>
                </a:solidFill>
                <a:latin typeface="Candara" panose="020E0502030303020204" pitchFamily="34" charset="0"/>
              </a:rPr>
              <a:t>Kategorisasi yang terbatas</a:t>
            </a:r>
            <a:endParaRPr lang="id-ID" sz="1400" dirty="0">
              <a:solidFill>
                <a:schemeClr val="tx2"/>
              </a:solidFill>
              <a:latin typeface="Candara" panose="020E0502030303020204" pitchFamily="34" charset="0"/>
            </a:endParaRPr>
          </a:p>
          <a:p>
            <a:pPr marL="373062" indent="-285750">
              <a:lnSpc>
                <a:spcPct val="150000"/>
              </a:lnSpc>
              <a:buFont typeface="Candara" panose="020E0502030303020204" pitchFamily="34" charset="0"/>
              <a:buChar char="–"/>
            </a:pPr>
            <a:r>
              <a:rPr lang="id-ID" sz="1400" dirty="0" smtClean="0">
                <a:solidFill>
                  <a:schemeClr val="tx2"/>
                </a:solidFill>
                <a:latin typeface="Candara" panose="020E0502030303020204" pitchFamily="34" charset="0"/>
              </a:rPr>
              <a:t>Membutuhkan domain eksternal untuk bisa lebih maksimal</a:t>
            </a:r>
            <a:endParaRPr lang="id-ID" sz="1400" dirty="0">
              <a:solidFill>
                <a:schemeClr val="tx2"/>
              </a:solidFill>
              <a:latin typeface="Candara" panose="020E0502030303020204" pitchFamily="34" charset="0"/>
            </a:endParaRPr>
          </a:p>
        </p:txBody>
      </p:sp>
      <p:sp>
        <p:nvSpPr>
          <p:cNvPr id="7" name="Rectangle 6"/>
          <p:cNvSpPr/>
          <p:nvPr/>
        </p:nvSpPr>
        <p:spPr>
          <a:xfrm>
            <a:off x="467544" y="2175824"/>
            <a:ext cx="3168352" cy="2052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198438">
              <a:lnSpc>
                <a:spcPct val="150000"/>
              </a:lnSpc>
              <a:buFont typeface="Arial" panose="020B0604020202020204" pitchFamily="34" charset="0"/>
              <a:buChar char="•"/>
            </a:pPr>
            <a:r>
              <a:rPr lang="id-ID" sz="1400" dirty="0" smtClean="0">
                <a:solidFill>
                  <a:schemeClr val="tx2"/>
                </a:solidFill>
                <a:latin typeface="Candara" panose="020E0502030303020204" pitchFamily="34" charset="0"/>
              </a:rPr>
              <a:t>SVM (Basari:2012)</a:t>
            </a:r>
          </a:p>
          <a:p>
            <a:pPr marL="285750" indent="-198438">
              <a:lnSpc>
                <a:spcPct val="150000"/>
              </a:lnSpc>
              <a:buFont typeface="Arial" panose="020B0604020202020204" pitchFamily="34" charset="0"/>
              <a:buChar char="•"/>
            </a:pPr>
            <a:r>
              <a:rPr lang="id-ID" sz="1400" dirty="0" smtClean="0">
                <a:solidFill>
                  <a:schemeClr val="tx2"/>
                </a:solidFill>
                <a:latin typeface="Candara" panose="020E0502030303020204" pitchFamily="34" charset="0"/>
              </a:rPr>
              <a:t>Logistic Regression (Hamdan:2015)</a:t>
            </a:r>
          </a:p>
          <a:p>
            <a:pPr marL="285750" indent="-198438">
              <a:lnSpc>
                <a:spcPct val="150000"/>
              </a:lnSpc>
              <a:buFont typeface="Arial" panose="020B0604020202020204" pitchFamily="34" charset="0"/>
              <a:buChar char="•"/>
            </a:pPr>
            <a:endParaRPr lang="id-ID" sz="1400" dirty="0">
              <a:solidFill>
                <a:schemeClr val="tx2"/>
              </a:solidFill>
              <a:latin typeface="Candara" panose="020E0502030303020204" pitchFamily="34" charset="0"/>
            </a:endParaRPr>
          </a:p>
          <a:p>
            <a:pPr marL="373062" indent="-285750">
              <a:lnSpc>
                <a:spcPct val="150000"/>
              </a:lnSpc>
              <a:buFont typeface="Candara" panose="020E0502030303020204" pitchFamily="34" charset="0"/>
              <a:buChar char="–"/>
            </a:pPr>
            <a:r>
              <a:rPr lang="id-ID" sz="1400" dirty="0" smtClean="0">
                <a:solidFill>
                  <a:schemeClr val="tx2"/>
                </a:solidFill>
                <a:latin typeface="Candara" panose="020E0502030303020204" pitchFamily="34" charset="0"/>
              </a:rPr>
              <a:t>Menggunakan fitur statistik</a:t>
            </a:r>
          </a:p>
          <a:p>
            <a:pPr marL="373062" indent="-285750">
              <a:lnSpc>
                <a:spcPct val="150000"/>
              </a:lnSpc>
              <a:buFont typeface="Candara" panose="020E0502030303020204" pitchFamily="34" charset="0"/>
              <a:buChar char="–"/>
            </a:pPr>
            <a:r>
              <a:rPr lang="id-ID" sz="1400" dirty="0" smtClean="0">
                <a:solidFill>
                  <a:schemeClr val="tx2"/>
                </a:solidFill>
                <a:latin typeface="Candara" panose="020E0502030303020204" pitchFamily="34" charset="0"/>
              </a:rPr>
              <a:t>Butuh pelabelan dalam jumlah besar</a:t>
            </a:r>
            <a:endParaRPr lang="id-ID" sz="1400" dirty="0">
              <a:solidFill>
                <a:schemeClr val="tx2"/>
              </a:solidFill>
              <a:latin typeface="Candara" panose="020E0502030303020204" pitchFamily="34" charset="0"/>
            </a:endParaRPr>
          </a:p>
        </p:txBody>
      </p:sp>
      <p:sp>
        <p:nvSpPr>
          <p:cNvPr id="4" name="Rounded Rectangle 3"/>
          <p:cNvSpPr/>
          <p:nvPr/>
        </p:nvSpPr>
        <p:spPr>
          <a:xfrm>
            <a:off x="3275856" y="1136880"/>
            <a:ext cx="2304256" cy="6427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400" b="1" dirty="0" smtClean="0">
                <a:latin typeface="Candara" panose="020E0502030303020204" pitchFamily="34" charset="0"/>
              </a:rPr>
              <a:t>Pemetaan Perubahan Perangkat Lunak</a:t>
            </a:r>
            <a:endParaRPr lang="id-ID" sz="1400" b="1" dirty="0">
              <a:latin typeface="Candara" panose="020E0502030303020204" pitchFamily="34" charset="0"/>
            </a:endParaRPr>
          </a:p>
        </p:txBody>
      </p:sp>
      <p:sp>
        <p:nvSpPr>
          <p:cNvPr id="5" name="Rounded Rectangle 4"/>
          <p:cNvSpPr/>
          <p:nvPr/>
        </p:nvSpPr>
        <p:spPr>
          <a:xfrm>
            <a:off x="1115616" y="1707654"/>
            <a:ext cx="1728192" cy="504056"/>
          </a:xfrm>
          <a:prstGeom prst="roundRect">
            <a:avLst/>
          </a:prstGeom>
          <a:solidFill>
            <a:schemeClr val="tx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id-ID" sz="1600" dirty="0" smtClean="0">
                <a:solidFill>
                  <a:schemeClr val="bg1"/>
                </a:solidFill>
                <a:latin typeface="Candara" panose="020E0502030303020204" pitchFamily="34" charset="0"/>
              </a:rPr>
              <a:t>Supervised</a:t>
            </a:r>
            <a:endParaRPr lang="id-ID" sz="1600" dirty="0">
              <a:solidFill>
                <a:schemeClr val="bg1"/>
              </a:solidFill>
              <a:latin typeface="Candara" panose="020E0502030303020204" pitchFamily="34" charset="0"/>
            </a:endParaRPr>
          </a:p>
        </p:txBody>
      </p:sp>
      <p:sp>
        <p:nvSpPr>
          <p:cNvPr id="6" name="Rounded Rectangle 5"/>
          <p:cNvSpPr/>
          <p:nvPr/>
        </p:nvSpPr>
        <p:spPr>
          <a:xfrm>
            <a:off x="6084168" y="1707654"/>
            <a:ext cx="1728192" cy="504056"/>
          </a:xfrm>
          <a:prstGeom prst="roundRect">
            <a:avLst/>
          </a:prstGeom>
          <a:solidFill>
            <a:schemeClr val="tx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id-ID" sz="1600" dirty="0" smtClean="0">
                <a:solidFill>
                  <a:schemeClr val="bg1"/>
                </a:solidFill>
                <a:latin typeface="Candara" panose="020E0502030303020204" pitchFamily="34" charset="0"/>
              </a:rPr>
              <a:t>Unsupervised</a:t>
            </a:r>
            <a:endParaRPr lang="id-ID" sz="1600" dirty="0">
              <a:solidFill>
                <a:schemeClr val="bg1"/>
              </a:solidFill>
              <a:latin typeface="Candara" panose="020E0502030303020204" pitchFamily="34" charset="0"/>
            </a:endParaRPr>
          </a:p>
        </p:txBody>
      </p:sp>
      <p:cxnSp>
        <p:nvCxnSpPr>
          <p:cNvPr id="10" name="Elbow Connector 9"/>
          <p:cNvCxnSpPr>
            <a:stCxn id="4" idx="1"/>
            <a:endCxn id="5" idx="0"/>
          </p:cNvCxnSpPr>
          <p:nvPr/>
        </p:nvCxnSpPr>
        <p:spPr>
          <a:xfrm rot="10800000" flipV="1">
            <a:off x="1979712" y="1458270"/>
            <a:ext cx="1296144" cy="24938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a:endCxn id="6" idx="0"/>
          </p:cNvCxnSpPr>
          <p:nvPr/>
        </p:nvCxnSpPr>
        <p:spPr>
          <a:xfrm>
            <a:off x="5580112" y="1458271"/>
            <a:ext cx="1368152" cy="24938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1560" y="3075806"/>
            <a:ext cx="2808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80112" y="3075806"/>
            <a:ext cx="280831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72546" y="4408073"/>
            <a:ext cx="8059893" cy="5399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d-ID" sz="1400" dirty="0" smtClean="0">
                <a:solidFill>
                  <a:schemeClr val="tx2"/>
                </a:solidFill>
                <a:latin typeface="Candara" panose="020E0502030303020204" pitchFamily="34" charset="0"/>
              </a:rPr>
              <a:t>Metode diatas masih merepresentasikan dokumen teks sebagai Bag of Words (BoW). Hal ini membuat nya cukup kesulitan dalam menganalisa fine-grained semantic pada pemodelan teks pendek</a:t>
            </a:r>
            <a:endParaRPr lang="id-ID" sz="1400" dirty="0">
              <a:solidFill>
                <a:schemeClr val="tx2"/>
              </a:solidFill>
              <a:latin typeface="Candara" panose="020E0502030303020204" pitchFamily="34" charset="0"/>
            </a:endParaRPr>
          </a:p>
        </p:txBody>
      </p:sp>
      <p:sp>
        <p:nvSpPr>
          <p:cNvPr id="17" name="Title 1"/>
          <p:cNvSpPr>
            <a:spLocks noGrp="1"/>
          </p:cNvSpPr>
          <p:nvPr>
            <p:ph type="title"/>
          </p:nvPr>
        </p:nvSpPr>
        <p:spPr>
          <a:xfrm>
            <a:off x="899592" y="267494"/>
            <a:ext cx="6480720" cy="617240"/>
          </a:xfrm>
        </p:spPr>
        <p:txBody>
          <a:bodyPr>
            <a:noAutofit/>
          </a:bodyPr>
          <a:lstStyle/>
          <a:p>
            <a:r>
              <a:rPr lang="id-ID" sz="3200" dirty="0">
                <a:solidFill>
                  <a:schemeClr val="tx2"/>
                </a:solidFill>
              </a:rPr>
              <a:t>Metode Sebelumnya</a:t>
            </a:r>
            <a:endParaRPr lang="en-US" sz="3200" dirty="0">
              <a:solidFill>
                <a:schemeClr val="tx2"/>
              </a:solidFill>
            </a:endParaRPr>
          </a:p>
        </p:txBody>
      </p:sp>
      <p:pic>
        <p:nvPicPr>
          <p:cNvPr id="18"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393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par>
                          <p:cTn id="14" fill="hold">
                            <p:stCondLst>
                              <p:cond delay="2500"/>
                            </p:stCondLst>
                            <p:childTnLst>
                              <p:par>
                                <p:cTn id="15" presetID="6"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par>
                          <p:cTn id="18" fill="hold">
                            <p:stCondLst>
                              <p:cond delay="4500"/>
                            </p:stCondLst>
                            <p:childTnLst>
                              <p:par>
                                <p:cTn id="19" presetID="16" presetClass="entr" presetSubtype="2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par>
                          <p:cTn id="22" fill="hold">
                            <p:stCondLst>
                              <p:cond delay="5000"/>
                            </p:stCondLst>
                            <p:childTnLst>
                              <p:par>
                                <p:cTn id="23" presetID="16" presetClass="entr" presetSubtype="2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
                                            <p:bg/>
                                          </p:spTgt>
                                        </p:tgtEl>
                                        <p:attrNameLst>
                                          <p:attrName>style.visibility</p:attrName>
                                        </p:attrNameLst>
                                      </p:cBhvr>
                                      <p:to>
                                        <p:strVal val="visible"/>
                                      </p:to>
                                    </p:set>
                                    <p:animEffect transition="in" filter="barn(inVertical)">
                                      <p:cBhvr>
                                        <p:cTn id="30" dur="500"/>
                                        <p:tgtEl>
                                          <p:spTgt spid="7">
                                            <p:bg/>
                                          </p:spTgt>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barn(inVertical)">
                                      <p:cBhvr>
                                        <p:cTn id="34" dur="500"/>
                                        <p:tgtEl>
                                          <p:spTgt spid="7">
                                            <p:txEl>
                                              <p:pRg st="0" end="0"/>
                                            </p:txEl>
                                          </p:spTgt>
                                        </p:tgtEl>
                                      </p:cBhvr>
                                    </p:animEffect>
                                  </p:childTnLst>
                                </p:cTn>
                              </p:par>
                            </p:childTnLst>
                          </p:cTn>
                        </p:par>
                        <p:par>
                          <p:cTn id="35" fill="hold">
                            <p:stCondLst>
                              <p:cond delay="1000"/>
                            </p:stCondLst>
                            <p:childTnLst>
                              <p:par>
                                <p:cTn id="36" presetID="16" presetClass="entr" presetSubtype="21" fill="hold" grpId="0" nodeType="after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barn(inVertical)">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barn(inVertical)">
                                      <p:cBhvr>
                                        <p:cTn id="43" dur="500"/>
                                        <p:tgtEl>
                                          <p:spTgt spid="7">
                                            <p:txEl>
                                              <p:pRg st="3" end="3"/>
                                            </p:txEl>
                                          </p:spTgt>
                                        </p:tgtEl>
                                      </p:cBhvr>
                                    </p:animEffect>
                                  </p:childTnLst>
                                </p:cTn>
                              </p:par>
                            </p:childTnLst>
                          </p:cTn>
                        </p:par>
                        <p:par>
                          <p:cTn id="44" fill="hold">
                            <p:stCondLst>
                              <p:cond delay="500"/>
                            </p:stCondLst>
                            <p:childTnLst>
                              <p:par>
                                <p:cTn id="45" presetID="16" presetClass="entr" presetSubtype="21" fill="hold" grpId="0" nodeType="after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barn(inVertical)">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
                                            <p:bg/>
                                          </p:spTgt>
                                        </p:tgtEl>
                                        <p:attrNameLst>
                                          <p:attrName>style.visibility</p:attrName>
                                        </p:attrNameLst>
                                      </p:cBhvr>
                                      <p:to>
                                        <p:strVal val="visible"/>
                                      </p:to>
                                    </p:set>
                                    <p:animEffect transition="in" filter="barn(inVertical)">
                                      <p:cBhvr>
                                        <p:cTn id="52" dur="500"/>
                                        <p:tgtEl>
                                          <p:spTgt spid="8">
                                            <p:bg/>
                                          </p:spTgt>
                                        </p:tgtEl>
                                      </p:cBhvr>
                                    </p:animEffect>
                                  </p:childTnLst>
                                </p:cTn>
                              </p:par>
                            </p:childTnLst>
                          </p:cTn>
                        </p:par>
                        <p:par>
                          <p:cTn id="53" fill="hold">
                            <p:stCondLst>
                              <p:cond delay="500"/>
                            </p:stCondLst>
                            <p:childTnLst>
                              <p:par>
                                <p:cTn id="54" presetID="16" presetClass="entr" presetSubtype="21" fill="hold" grpId="0" nodeType="after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Effect transition="in" filter="barn(inVertical)">
                                      <p:cBhvr>
                                        <p:cTn id="56" dur="500"/>
                                        <p:tgtEl>
                                          <p:spTgt spid="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Effect transition="in" filter="barn(inVertical)">
                                      <p:cBhvr>
                                        <p:cTn id="61" dur="500"/>
                                        <p:tgtEl>
                                          <p:spTgt spid="8">
                                            <p:txEl>
                                              <p:pRg st="2" end="2"/>
                                            </p:txEl>
                                          </p:spTgt>
                                        </p:tgtEl>
                                      </p:cBhvr>
                                    </p:animEffect>
                                  </p:childTnLst>
                                </p:cTn>
                              </p:par>
                            </p:childTnLst>
                          </p:cTn>
                        </p:par>
                        <p:par>
                          <p:cTn id="62" fill="hold">
                            <p:stCondLst>
                              <p:cond delay="500"/>
                            </p:stCondLst>
                            <p:childTnLst>
                              <p:par>
                                <p:cTn id="63" presetID="16" presetClass="entr" presetSubtype="21" fill="hold" grpId="0" nodeType="afterEffect">
                                  <p:stCondLst>
                                    <p:cond delay="0"/>
                                  </p:stCondLst>
                                  <p:childTnLst>
                                    <p:set>
                                      <p:cBhvr>
                                        <p:cTn id="64" dur="1" fill="hold">
                                          <p:stCondLst>
                                            <p:cond delay="0"/>
                                          </p:stCondLst>
                                        </p:cTn>
                                        <p:tgtEl>
                                          <p:spTgt spid="8">
                                            <p:txEl>
                                              <p:pRg st="3" end="3"/>
                                            </p:txEl>
                                          </p:spTgt>
                                        </p:tgtEl>
                                        <p:attrNameLst>
                                          <p:attrName>style.visibility</p:attrName>
                                        </p:attrNameLst>
                                      </p:cBhvr>
                                      <p:to>
                                        <p:strVal val="visible"/>
                                      </p:to>
                                    </p:set>
                                    <p:animEffect transition="in" filter="barn(inVertical)">
                                      <p:cBhvr>
                                        <p:cTn id="65" dur="500"/>
                                        <p:tgtEl>
                                          <p:spTgt spid="8">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5" fill="hold" grpId="0" nodeType="clickEffect">
                                  <p:stCondLst>
                                    <p:cond delay="0"/>
                                  </p:stCondLst>
                                  <p:childTnLst>
                                    <p:set>
                                      <p:cBhvr>
                                        <p:cTn id="69" dur="1" fill="hold">
                                          <p:stCondLst>
                                            <p:cond delay="0"/>
                                          </p:stCondLst>
                                        </p:cTn>
                                        <p:tgtEl>
                                          <p:spTgt spid="16">
                                            <p:bg/>
                                          </p:spTgt>
                                        </p:tgtEl>
                                        <p:attrNameLst>
                                          <p:attrName>style.visibility</p:attrName>
                                        </p:attrNameLst>
                                      </p:cBhvr>
                                      <p:to>
                                        <p:strVal val="visible"/>
                                      </p:to>
                                    </p:set>
                                    <p:animEffect transition="in" filter="randombar(vertical)">
                                      <p:cBhvr>
                                        <p:cTn id="70" dur="500"/>
                                        <p:tgtEl>
                                          <p:spTgt spid="16">
                                            <p:bg/>
                                          </p:spTgt>
                                        </p:tgtEl>
                                      </p:cBhvr>
                                    </p:animEffect>
                                  </p:childTnLst>
                                </p:cTn>
                              </p:par>
                            </p:childTnLst>
                          </p:cTn>
                        </p:par>
                        <p:par>
                          <p:cTn id="71" fill="hold">
                            <p:stCondLst>
                              <p:cond delay="500"/>
                            </p:stCondLst>
                            <p:childTnLst>
                              <p:par>
                                <p:cTn id="72" presetID="14" presetClass="entr" presetSubtype="5" fill="hold" grpId="0" nodeType="after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randombar(vertical)">
                                      <p:cBhvr>
                                        <p:cTn id="74"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7" grpId="0" build="p" animBg="1"/>
      <p:bldP spid="4" grpId="0" animBg="1"/>
      <p:bldP spid="5" grpId="0" animBg="1"/>
      <p:bldP spid="6" grpId="0" animBg="1"/>
      <p:bldP spid="16"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1600" y="339502"/>
            <a:ext cx="6480720" cy="61724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200" dirty="0" smtClean="0">
                <a:solidFill>
                  <a:schemeClr val="tx2"/>
                </a:solidFill>
              </a:rPr>
              <a:t>Metode Sebelumnya</a:t>
            </a:r>
            <a:endParaRPr lang="en-US" sz="3200" dirty="0">
              <a:solidFill>
                <a:schemeClr val="tx2"/>
              </a:solidFill>
            </a:endParaRPr>
          </a:p>
        </p:txBody>
      </p:sp>
      <p:pic>
        <p:nvPicPr>
          <p:cNvPr id="6"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p:cNvGraphicFramePr/>
          <p:nvPr>
            <p:extLst>
              <p:ext uri="{D42A27DB-BD31-4B8C-83A1-F6EECF244321}">
                <p14:modId xmlns:p14="http://schemas.microsoft.com/office/powerpoint/2010/main" val="3114017317"/>
              </p:ext>
            </p:extLst>
          </p:nvPr>
        </p:nvGraphicFramePr>
        <p:xfrm>
          <a:off x="2483768" y="1203598"/>
          <a:ext cx="4608512"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63080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graphicEl>
                                              <a:dgm id="{4954EBC4-9E9E-407C-ABA5-A346EE4FE768}"/>
                                            </p:graphicEl>
                                          </p:spTgt>
                                        </p:tgtEl>
                                        <p:attrNameLst>
                                          <p:attrName>style.visibility</p:attrName>
                                        </p:attrNameLst>
                                      </p:cBhvr>
                                      <p:to>
                                        <p:strVal val="visible"/>
                                      </p:to>
                                    </p:set>
                                    <p:animEffect transition="in" filter="wipe(down)">
                                      <p:cBhvr>
                                        <p:cTn id="7" dur="500"/>
                                        <p:tgtEl>
                                          <p:spTgt spid="7">
                                            <p:graphicEl>
                                              <a:dgm id="{4954EBC4-9E9E-407C-ABA5-A346EE4FE768}"/>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graphicEl>
                                              <a:dgm id="{6F888CCB-58FF-40D9-BBE5-FAD65AB56851}"/>
                                            </p:graphicEl>
                                          </p:spTgt>
                                        </p:tgtEl>
                                        <p:attrNameLst>
                                          <p:attrName>style.visibility</p:attrName>
                                        </p:attrNameLst>
                                      </p:cBhvr>
                                      <p:to>
                                        <p:strVal val="visible"/>
                                      </p:to>
                                    </p:set>
                                    <p:animEffect transition="in" filter="wipe(down)">
                                      <p:cBhvr>
                                        <p:cTn id="11" dur="500"/>
                                        <p:tgtEl>
                                          <p:spTgt spid="7">
                                            <p:graphicEl>
                                              <a:dgm id="{6F888CCB-58FF-40D9-BBE5-FAD65AB56851}"/>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graphicEl>
                                              <a:dgm id="{C23BE8AA-E44C-4A55-BF50-A31AD189B6B2}"/>
                                            </p:graphicEl>
                                          </p:spTgt>
                                        </p:tgtEl>
                                        <p:attrNameLst>
                                          <p:attrName>style.visibility</p:attrName>
                                        </p:attrNameLst>
                                      </p:cBhvr>
                                      <p:to>
                                        <p:strVal val="visible"/>
                                      </p:to>
                                    </p:set>
                                    <p:animEffect transition="in" filter="wipe(down)">
                                      <p:cBhvr>
                                        <p:cTn id="15" dur="500"/>
                                        <p:tgtEl>
                                          <p:spTgt spid="7">
                                            <p:graphicEl>
                                              <a:dgm id="{C23BE8AA-E44C-4A55-BF50-A31AD189B6B2}"/>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graphicEl>
                                              <a:dgm id="{6B6C4E69-7236-4618-B749-325BEF44CC09}"/>
                                            </p:graphicEl>
                                          </p:spTgt>
                                        </p:tgtEl>
                                        <p:attrNameLst>
                                          <p:attrName>style.visibility</p:attrName>
                                        </p:attrNameLst>
                                      </p:cBhvr>
                                      <p:to>
                                        <p:strVal val="visible"/>
                                      </p:to>
                                    </p:set>
                                    <p:animEffect transition="in" filter="wipe(down)">
                                      <p:cBhvr>
                                        <p:cTn id="19" dur="500"/>
                                        <p:tgtEl>
                                          <p:spTgt spid="7">
                                            <p:graphicEl>
                                              <a:dgm id="{6B6C4E69-7236-4618-B749-325BEF44CC09}"/>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7">
                                            <p:graphicEl>
                                              <a:dgm id="{AFF72EDD-F602-4357-A644-CDF87A5D8EF4}"/>
                                            </p:graphicEl>
                                          </p:spTgt>
                                        </p:tgtEl>
                                        <p:attrNameLst>
                                          <p:attrName>style.visibility</p:attrName>
                                        </p:attrNameLst>
                                      </p:cBhvr>
                                      <p:to>
                                        <p:strVal val="visible"/>
                                      </p:to>
                                    </p:set>
                                    <p:animEffect transition="in" filter="wipe(down)">
                                      <p:cBhvr>
                                        <p:cTn id="23" dur="500"/>
                                        <p:tgtEl>
                                          <p:spTgt spid="7">
                                            <p:graphicEl>
                                              <a:dgm id="{AFF72EDD-F602-4357-A644-CDF87A5D8EF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79512" y="1933553"/>
            <a:ext cx="1656184" cy="158417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600" b="1" dirty="0" smtClean="0">
                <a:latin typeface="Candara" panose="020E0502030303020204" pitchFamily="34" charset="0"/>
              </a:rPr>
              <a:t>SWANSON</a:t>
            </a:r>
          </a:p>
          <a:p>
            <a:pPr algn="ctr"/>
            <a:r>
              <a:rPr lang="id-ID" sz="1200" dirty="0" smtClean="0">
                <a:latin typeface="Candara" panose="020E0502030303020204" pitchFamily="34" charset="0"/>
              </a:rPr>
              <a:t>Change Classification</a:t>
            </a:r>
            <a:endParaRPr lang="id-ID" sz="1200" dirty="0">
              <a:latin typeface="Candara" panose="020E0502030303020204" pitchFamily="34" charset="0"/>
            </a:endParaRPr>
          </a:p>
        </p:txBody>
      </p:sp>
      <p:grpSp>
        <p:nvGrpSpPr>
          <p:cNvPr id="11" name="Group 10"/>
          <p:cNvGrpSpPr/>
          <p:nvPr/>
        </p:nvGrpSpPr>
        <p:grpSpPr>
          <a:xfrm>
            <a:off x="2987824" y="3723878"/>
            <a:ext cx="3240360" cy="864096"/>
            <a:chOff x="2843808" y="3147814"/>
            <a:chExt cx="3600400" cy="864096"/>
          </a:xfrm>
        </p:grpSpPr>
        <p:grpSp>
          <p:nvGrpSpPr>
            <p:cNvPr id="5" name="Group 4"/>
            <p:cNvGrpSpPr/>
            <p:nvPr/>
          </p:nvGrpSpPr>
          <p:grpSpPr>
            <a:xfrm>
              <a:off x="2843808" y="3147814"/>
              <a:ext cx="3600400" cy="864096"/>
              <a:chOff x="392864" y="2445385"/>
              <a:chExt cx="1559288" cy="620077"/>
            </a:xfrm>
          </p:grpSpPr>
          <p:sp>
            <p:nvSpPr>
              <p:cNvPr id="6" name="Rounded Rectangle 5"/>
              <p:cNvSpPr/>
              <p:nvPr/>
            </p:nvSpPr>
            <p:spPr>
              <a:xfrm>
                <a:off x="392864" y="2445385"/>
                <a:ext cx="1559288" cy="620077"/>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Rounded Rectangle 4"/>
              <p:cNvSpPr txBox="1"/>
              <p:nvPr/>
            </p:nvSpPr>
            <p:spPr>
              <a:xfrm>
                <a:off x="411025" y="2463546"/>
                <a:ext cx="1522966" cy="5837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defTabSz="800100">
                  <a:lnSpc>
                    <a:spcPct val="90000"/>
                  </a:lnSpc>
                  <a:spcBef>
                    <a:spcPct val="0"/>
                  </a:spcBef>
                  <a:spcAft>
                    <a:spcPct val="35000"/>
                  </a:spcAft>
                  <a:tabLst>
                    <a:tab pos="271463" algn="l"/>
                  </a:tabLst>
                </a:pPr>
                <a:r>
                  <a:rPr lang="id-ID" sz="1400" dirty="0">
                    <a:latin typeface="Candara" panose="020E0502030303020204" pitchFamily="34" charset="0"/>
                  </a:rPr>
                  <a:t>	</a:t>
                </a:r>
                <a:r>
                  <a:rPr lang="id-ID" sz="1400" kern="1200" dirty="0" smtClean="0">
                    <a:latin typeface="Candara" panose="020E0502030303020204" pitchFamily="34" charset="0"/>
                  </a:rPr>
                  <a:t>Long Short </a:t>
                </a:r>
              </a:p>
              <a:p>
                <a:pPr lvl="0" defTabSz="800100">
                  <a:lnSpc>
                    <a:spcPct val="90000"/>
                  </a:lnSpc>
                  <a:spcBef>
                    <a:spcPct val="0"/>
                  </a:spcBef>
                  <a:spcAft>
                    <a:spcPct val="35000"/>
                  </a:spcAft>
                  <a:tabLst>
                    <a:tab pos="271463" algn="l"/>
                  </a:tabLst>
                </a:pPr>
                <a:r>
                  <a:rPr lang="id-ID" sz="1400" kern="1200" dirty="0" smtClean="0">
                    <a:latin typeface="Candara" panose="020E0502030303020204" pitchFamily="34" charset="0"/>
                  </a:rPr>
                  <a:t>	Term Memory</a:t>
                </a:r>
                <a:endParaRPr lang="en-US" sz="1400" kern="1200" dirty="0">
                  <a:latin typeface="Candara" panose="020E0502030303020204" pitchFamily="34" charset="0"/>
                </a:endParaRPr>
              </a:p>
            </p:txBody>
          </p:sp>
        </p:grpSp>
        <p:grpSp>
          <p:nvGrpSpPr>
            <p:cNvPr id="8" name="Group 7"/>
            <p:cNvGrpSpPr/>
            <p:nvPr/>
          </p:nvGrpSpPr>
          <p:grpSpPr>
            <a:xfrm>
              <a:off x="4572000" y="3269823"/>
              <a:ext cx="1584176" cy="620077"/>
              <a:chOff x="392864" y="2445385"/>
              <a:chExt cx="1559288" cy="620077"/>
            </a:xfrm>
            <a:solidFill>
              <a:schemeClr val="accent1"/>
            </a:solidFill>
          </p:grpSpPr>
          <p:sp>
            <p:nvSpPr>
              <p:cNvPr id="9" name="Rounded Rectangle 8"/>
              <p:cNvSpPr/>
              <p:nvPr/>
            </p:nvSpPr>
            <p:spPr>
              <a:xfrm>
                <a:off x="392864" y="2445385"/>
                <a:ext cx="1559288" cy="620077"/>
              </a:xfrm>
              <a:prstGeom prst="roundRect">
                <a:avLst>
                  <a:gd name="adj" fmla="val 10000"/>
                </a:avLst>
              </a:pr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 name="Rounded Rectangle 4"/>
              <p:cNvSpPr txBox="1"/>
              <p:nvPr/>
            </p:nvSpPr>
            <p:spPr>
              <a:xfrm>
                <a:off x="411025" y="2463546"/>
                <a:ext cx="1522966" cy="583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id-ID" sz="1400" kern="1200" dirty="0" smtClean="0">
                    <a:latin typeface="Candara" panose="020E0502030303020204" pitchFamily="34" charset="0"/>
                  </a:rPr>
                  <a:t>Word</a:t>
                </a:r>
              </a:p>
              <a:p>
                <a:pPr lvl="0" algn="ctr" defTabSz="800100">
                  <a:lnSpc>
                    <a:spcPct val="90000"/>
                  </a:lnSpc>
                  <a:spcBef>
                    <a:spcPct val="0"/>
                  </a:spcBef>
                  <a:spcAft>
                    <a:spcPct val="35000"/>
                  </a:spcAft>
                </a:pPr>
                <a:r>
                  <a:rPr lang="id-ID" sz="1400" dirty="0" smtClean="0">
                    <a:latin typeface="Candara" panose="020E0502030303020204" pitchFamily="34" charset="0"/>
                  </a:rPr>
                  <a:t>Embedding</a:t>
                </a:r>
                <a:endParaRPr lang="en-US" sz="1400" kern="1200" dirty="0">
                  <a:latin typeface="Candara" panose="020E0502030303020204" pitchFamily="34" charset="0"/>
                </a:endParaRPr>
              </a:p>
            </p:txBody>
          </p:sp>
        </p:grpSp>
      </p:grpSp>
      <p:grpSp>
        <p:nvGrpSpPr>
          <p:cNvPr id="19" name="Group 18"/>
          <p:cNvGrpSpPr/>
          <p:nvPr/>
        </p:nvGrpSpPr>
        <p:grpSpPr>
          <a:xfrm>
            <a:off x="2987824" y="987574"/>
            <a:ext cx="3240360" cy="854837"/>
            <a:chOff x="4283968" y="699542"/>
            <a:chExt cx="3240360" cy="854837"/>
          </a:xfrm>
        </p:grpSpPr>
        <p:grpSp>
          <p:nvGrpSpPr>
            <p:cNvPr id="12" name="Group 11"/>
            <p:cNvGrpSpPr/>
            <p:nvPr/>
          </p:nvGrpSpPr>
          <p:grpSpPr>
            <a:xfrm>
              <a:off x="4283968" y="699542"/>
              <a:ext cx="3240360" cy="854837"/>
              <a:chOff x="2571278" y="998537"/>
              <a:chExt cx="1559288" cy="620077"/>
            </a:xfrm>
          </p:grpSpPr>
          <p:sp>
            <p:nvSpPr>
              <p:cNvPr id="13" name="Rounded Rectangle 12"/>
              <p:cNvSpPr/>
              <p:nvPr/>
            </p:nvSpPr>
            <p:spPr>
              <a:xfrm>
                <a:off x="2571278" y="998537"/>
                <a:ext cx="1559288" cy="620077"/>
              </a:xfrm>
              <a:prstGeom prst="roundRect">
                <a:avLst>
                  <a:gd name="adj" fmla="val 10000"/>
                </a:avLst>
              </a:prstGeom>
            </p:spPr>
            <p:style>
              <a:lnRef idx="2">
                <a:schemeClr val="lt1">
                  <a:hueOff val="0"/>
                  <a:satOff val="0"/>
                  <a:lumOff val="0"/>
                  <a:alphaOff val="0"/>
                </a:schemeClr>
              </a:lnRef>
              <a:fillRef idx="1">
                <a:schemeClr val="accent5">
                  <a:hueOff val="-4966938"/>
                  <a:satOff val="19906"/>
                  <a:lumOff val="4314"/>
                  <a:alphaOff val="0"/>
                </a:schemeClr>
              </a:fillRef>
              <a:effectRef idx="0">
                <a:schemeClr val="accent5">
                  <a:hueOff val="-4966938"/>
                  <a:satOff val="19906"/>
                  <a:lumOff val="4314"/>
                  <a:alphaOff val="0"/>
                </a:schemeClr>
              </a:effectRef>
              <a:fontRef idx="minor">
                <a:schemeClr val="lt1"/>
              </a:fontRef>
            </p:style>
          </p:sp>
          <p:sp>
            <p:nvSpPr>
              <p:cNvPr id="14" name="Rounded Rectangle 4"/>
              <p:cNvSpPr txBox="1"/>
              <p:nvPr/>
            </p:nvSpPr>
            <p:spPr>
              <a:xfrm>
                <a:off x="2589439" y="1016698"/>
                <a:ext cx="1522966" cy="5837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marL="271463" lvl="0" defTabSz="800100">
                  <a:lnSpc>
                    <a:spcPct val="90000"/>
                  </a:lnSpc>
                  <a:spcBef>
                    <a:spcPct val="0"/>
                  </a:spcBef>
                  <a:spcAft>
                    <a:spcPct val="35000"/>
                  </a:spcAft>
                </a:pPr>
                <a:r>
                  <a:rPr lang="id-ID" sz="1400" kern="1200" dirty="0" smtClean="0">
                    <a:latin typeface="Candara" panose="020E0502030303020204" pitchFamily="34" charset="0"/>
                  </a:rPr>
                  <a:t>Similarity</a:t>
                </a:r>
              </a:p>
              <a:p>
                <a:pPr marL="271463" lvl="0" defTabSz="800100">
                  <a:lnSpc>
                    <a:spcPct val="90000"/>
                  </a:lnSpc>
                  <a:spcBef>
                    <a:spcPct val="0"/>
                  </a:spcBef>
                  <a:spcAft>
                    <a:spcPct val="35000"/>
                  </a:spcAft>
                </a:pPr>
                <a:r>
                  <a:rPr lang="id-ID" sz="1400" dirty="0" smtClean="0">
                    <a:latin typeface="Candara" panose="020E0502030303020204" pitchFamily="34" charset="0"/>
                  </a:rPr>
                  <a:t>Cluster</a:t>
                </a:r>
                <a:endParaRPr lang="en-US" sz="1400" kern="1200" dirty="0">
                  <a:latin typeface="Candara" panose="020E0502030303020204" pitchFamily="34" charset="0"/>
                </a:endParaRPr>
              </a:p>
            </p:txBody>
          </p:sp>
        </p:grpSp>
        <p:grpSp>
          <p:nvGrpSpPr>
            <p:cNvPr id="16" name="Group 15"/>
            <p:cNvGrpSpPr/>
            <p:nvPr/>
          </p:nvGrpSpPr>
          <p:grpSpPr>
            <a:xfrm>
              <a:off x="5677008" y="816921"/>
              <a:ext cx="1559288" cy="620077"/>
              <a:chOff x="2571278" y="998537"/>
              <a:chExt cx="1559288" cy="620077"/>
            </a:xfrm>
            <a:solidFill>
              <a:srgbClr val="00B050"/>
            </a:solidFill>
          </p:grpSpPr>
          <p:sp>
            <p:nvSpPr>
              <p:cNvPr id="17" name="Rounded Rectangle 16"/>
              <p:cNvSpPr/>
              <p:nvPr/>
            </p:nvSpPr>
            <p:spPr>
              <a:xfrm>
                <a:off x="2571278" y="998537"/>
                <a:ext cx="1559288" cy="620077"/>
              </a:xfrm>
              <a:prstGeom prst="roundRect">
                <a:avLst>
                  <a:gd name="adj" fmla="val 10000"/>
                </a:avLst>
              </a:prstGeom>
              <a:grpFill/>
            </p:spPr>
            <p:style>
              <a:lnRef idx="2">
                <a:schemeClr val="lt1">
                  <a:hueOff val="0"/>
                  <a:satOff val="0"/>
                  <a:lumOff val="0"/>
                  <a:alphaOff val="0"/>
                </a:schemeClr>
              </a:lnRef>
              <a:fillRef idx="1">
                <a:schemeClr val="accent5">
                  <a:hueOff val="-4966938"/>
                  <a:satOff val="19906"/>
                  <a:lumOff val="4314"/>
                  <a:alphaOff val="0"/>
                </a:schemeClr>
              </a:fillRef>
              <a:effectRef idx="0">
                <a:schemeClr val="accent5">
                  <a:hueOff val="-4966938"/>
                  <a:satOff val="19906"/>
                  <a:lumOff val="4314"/>
                  <a:alphaOff val="0"/>
                </a:schemeClr>
              </a:effectRef>
              <a:fontRef idx="minor">
                <a:schemeClr val="lt1"/>
              </a:fontRef>
            </p:style>
          </p:sp>
          <p:sp>
            <p:nvSpPr>
              <p:cNvPr id="18" name="Rounded Rectangle 4"/>
              <p:cNvSpPr txBox="1"/>
              <p:nvPr/>
            </p:nvSpPr>
            <p:spPr>
              <a:xfrm>
                <a:off x="2589439" y="1016698"/>
                <a:ext cx="1522966" cy="5837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id-ID" sz="1400" kern="1200" dirty="0" smtClean="0">
                    <a:latin typeface="Candara" panose="020E0502030303020204" pitchFamily="34" charset="0"/>
                  </a:rPr>
                  <a:t>Local</a:t>
                </a:r>
                <a:r>
                  <a:rPr lang="id-ID" sz="1400" dirty="0">
                    <a:latin typeface="Candara" panose="020E0502030303020204" pitchFamily="34" charset="0"/>
                  </a:rPr>
                  <a:t> </a:t>
                </a:r>
                <a:r>
                  <a:rPr lang="id-ID" sz="1400" dirty="0" smtClean="0">
                    <a:latin typeface="Candara" panose="020E0502030303020204" pitchFamily="34" charset="0"/>
                  </a:rPr>
                  <a:t>Dirichlet </a:t>
                </a:r>
                <a:r>
                  <a:rPr lang="id-ID" sz="1400" dirty="0">
                    <a:latin typeface="Candara" panose="020E0502030303020204" pitchFamily="34" charset="0"/>
                  </a:rPr>
                  <a:t>Allocation</a:t>
                </a:r>
                <a:endParaRPr lang="en-US" sz="1400" kern="1200" dirty="0">
                  <a:latin typeface="Candara" panose="020E0502030303020204" pitchFamily="34" charset="0"/>
                </a:endParaRPr>
              </a:p>
            </p:txBody>
          </p:sp>
        </p:grpSp>
      </p:grpSp>
      <p:sp>
        <p:nvSpPr>
          <p:cNvPr id="28" name="Title 1"/>
          <p:cNvSpPr txBox="1">
            <a:spLocks/>
          </p:cNvSpPr>
          <p:nvPr/>
        </p:nvSpPr>
        <p:spPr>
          <a:xfrm>
            <a:off x="971600" y="339502"/>
            <a:ext cx="6480720" cy="61724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200" dirty="0" smtClean="0">
                <a:solidFill>
                  <a:schemeClr val="tx2"/>
                </a:solidFill>
              </a:rPr>
              <a:t>Kontribusi</a:t>
            </a:r>
            <a:endParaRPr lang="en-US" sz="3200" dirty="0">
              <a:solidFill>
                <a:schemeClr val="tx2"/>
              </a:solidFill>
            </a:endParaRPr>
          </a:p>
        </p:txBody>
      </p:sp>
      <p:pic>
        <p:nvPicPr>
          <p:cNvPr id="29"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
        <p:nvSpPr>
          <p:cNvPr id="30" name="Oval 29"/>
          <p:cNvSpPr/>
          <p:nvPr/>
        </p:nvSpPr>
        <p:spPr>
          <a:xfrm>
            <a:off x="7308304" y="1933553"/>
            <a:ext cx="1656184" cy="158417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400" dirty="0" smtClean="0">
                <a:latin typeface="Candara" panose="020E0502030303020204" pitchFamily="34" charset="0"/>
              </a:rPr>
              <a:t>Performa Klasifikasi yang Lebih </a:t>
            </a:r>
            <a:r>
              <a:rPr lang="id-ID" sz="1400" dirty="0">
                <a:latin typeface="Candara" panose="020E0502030303020204" pitchFamily="34" charset="0"/>
              </a:rPr>
              <a:t>B</a:t>
            </a:r>
            <a:r>
              <a:rPr lang="id-ID" sz="1400" dirty="0" smtClean="0">
                <a:latin typeface="Candara" panose="020E0502030303020204" pitchFamily="34" charset="0"/>
              </a:rPr>
              <a:t>aik</a:t>
            </a:r>
            <a:endParaRPr lang="id-ID" sz="1400" dirty="0">
              <a:latin typeface="Candara" panose="020E0502030303020204" pitchFamily="34" charset="0"/>
            </a:endParaRPr>
          </a:p>
        </p:txBody>
      </p:sp>
      <p:cxnSp>
        <p:nvCxnSpPr>
          <p:cNvPr id="32" name="Straight Arrow Connector 31"/>
          <p:cNvCxnSpPr/>
          <p:nvPr/>
        </p:nvCxnSpPr>
        <p:spPr>
          <a:xfrm flipV="1">
            <a:off x="1979712" y="1706869"/>
            <a:ext cx="720080" cy="360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873436" y="3435846"/>
            <a:ext cx="783008" cy="410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516216" y="1817375"/>
            <a:ext cx="691420" cy="38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87556" y="3435846"/>
            <a:ext cx="820748" cy="4100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9751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4"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par>
                                <p:cTn id="26" presetID="22" presetClass="entr" presetSubtype="4"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down)">
                                      <p:cBhvr>
                                        <p:cTn id="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115616" y="1900590"/>
            <a:ext cx="2808312" cy="1535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2">
                    <a:lumMod val="50000"/>
                  </a:schemeClr>
                </a:solidFill>
                <a:latin typeface="Candara" panose="020E0502030303020204" pitchFamily="34" charset="0"/>
              </a:rPr>
              <a:t>Mengklasifikasikan opini </a:t>
            </a:r>
            <a:r>
              <a:rPr lang="id-ID" sz="1400" dirty="0" smtClean="0">
                <a:solidFill>
                  <a:schemeClr val="tx2">
                    <a:lumMod val="50000"/>
                  </a:schemeClr>
                </a:solidFill>
                <a:latin typeface="Candara" panose="020E0502030303020204" pitchFamily="34" charset="0"/>
              </a:rPr>
              <a:t>produk </a:t>
            </a:r>
            <a:r>
              <a:rPr lang="id-ID" sz="1400" dirty="0">
                <a:solidFill>
                  <a:schemeClr val="tx2">
                    <a:lumMod val="50000"/>
                  </a:schemeClr>
                </a:solidFill>
                <a:latin typeface="Candara" panose="020E0502030303020204" pitchFamily="34" charset="0"/>
              </a:rPr>
              <a:t>sesuai dengan </a:t>
            </a:r>
            <a:r>
              <a:rPr lang="id-ID" sz="1400" dirty="0" smtClean="0">
                <a:solidFill>
                  <a:schemeClr val="tx2">
                    <a:lumMod val="50000"/>
                  </a:schemeClr>
                </a:solidFill>
                <a:latin typeface="Candara" panose="020E0502030303020204" pitchFamily="34" charset="0"/>
              </a:rPr>
              <a:t>kategori perubahan proses perangkat lunak Swanson</a:t>
            </a:r>
            <a:endParaRPr lang="id-ID" sz="1400" dirty="0">
              <a:solidFill>
                <a:schemeClr val="tx2">
                  <a:lumMod val="50000"/>
                </a:schemeClr>
              </a:solidFill>
            </a:endParaRPr>
          </a:p>
        </p:txBody>
      </p:sp>
      <p:sp>
        <p:nvSpPr>
          <p:cNvPr id="7" name="Rounded Rectangle 6"/>
          <p:cNvSpPr/>
          <p:nvPr/>
        </p:nvSpPr>
        <p:spPr>
          <a:xfrm>
            <a:off x="5148064" y="1900590"/>
            <a:ext cx="2808312" cy="1535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solidFill>
                  <a:schemeClr val="tx2">
                    <a:lumMod val="50000"/>
                  </a:schemeClr>
                </a:solidFill>
                <a:latin typeface="Candara" panose="020E0502030303020204" pitchFamily="34" charset="0"/>
              </a:rPr>
              <a:t>Rekomendasi pengembang dan perusahaan untuk melakukan proses software maintenance dan evolution</a:t>
            </a:r>
            <a:endParaRPr lang="id-ID" sz="1400" dirty="0">
              <a:solidFill>
                <a:schemeClr val="tx2">
                  <a:lumMod val="50000"/>
                </a:schemeClr>
              </a:solidFill>
            </a:endParaRPr>
          </a:p>
        </p:txBody>
      </p:sp>
      <p:cxnSp>
        <p:nvCxnSpPr>
          <p:cNvPr id="9" name="Straight Arrow Connector 8"/>
          <p:cNvCxnSpPr/>
          <p:nvPr/>
        </p:nvCxnSpPr>
        <p:spPr>
          <a:xfrm>
            <a:off x="4067944" y="2668218"/>
            <a:ext cx="864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971600" y="339502"/>
            <a:ext cx="6480720" cy="61724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200" dirty="0" smtClean="0">
                <a:solidFill>
                  <a:schemeClr val="tx2"/>
                </a:solidFill>
              </a:rPr>
              <a:t>Tujuan</a:t>
            </a:r>
            <a:endParaRPr lang="en-US" sz="3200" dirty="0">
              <a:solidFill>
                <a:schemeClr val="tx2"/>
              </a:solidFill>
            </a:endParaRPr>
          </a:p>
        </p:txBody>
      </p:sp>
      <p:pic>
        <p:nvPicPr>
          <p:cNvPr id="10" name="Picture 2" descr="Image result for institut teknologi sepuluh nopember"/>
          <p:cNvPicPr>
            <a:picLocks noChangeAspect="1" noChangeArrowheads="1"/>
          </p:cNvPicPr>
          <p:nvPr/>
        </p:nvPicPr>
        <p:blipFill rotWithShape="1">
          <a:blip r:embed="rId2">
            <a:extLst>
              <a:ext uri="{28A0092B-C50C-407E-A947-70E740481C1C}">
                <a14:useLocalDpi xmlns:a14="http://schemas.microsoft.com/office/drawing/2010/main" val="0"/>
              </a:ext>
            </a:extLst>
          </a:blip>
          <a:srcRect r="55455"/>
          <a:stretch/>
        </p:blipFill>
        <p:spPr bwMode="auto">
          <a:xfrm>
            <a:off x="133490" y="-92545"/>
            <a:ext cx="694094" cy="1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6793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13411</TotalTime>
  <Words>740</Words>
  <Application>Microsoft Office PowerPoint</Application>
  <PresentationFormat>On-screen Show (16:9)</PresentationFormat>
  <Paragraphs>162</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Candara</vt:lpstr>
      <vt:lpstr>Courier New</vt:lpstr>
      <vt:lpstr>Impact</vt:lpstr>
      <vt:lpstr>Times New Roman</vt:lpstr>
      <vt:lpstr>NewsPrint</vt:lpstr>
      <vt:lpstr>PowerPoint Presentation</vt:lpstr>
      <vt:lpstr>https://www.greymatterindia.com/blog/wp-content/uploads/2015/04/GMI-2.jpg</vt:lpstr>
      <vt:lpstr>PowerPoint Presentation</vt:lpstr>
      <vt:lpstr>Latar Belakang</vt:lpstr>
      <vt:lpstr>Latar Belakang</vt:lpstr>
      <vt:lpstr>Metode Sebelumnya</vt:lpstr>
      <vt:lpstr>PowerPoint Presentation</vt:lpstr>
      <vt:lpstr>PowerPoint Presentation</vt:lpstr>
      <vt:lpstr>PowerPoint Presentation</vt:lpstr>
      <vt:lpstr>PowerPoint Presentation</vt:lpstr>
      <vt:lpstr>PowerPoint Presentation</vt:lpstr>
      <vt:lpstr>PRE PROCESSING</vt:lpstr>
      <vt:lpstr>PRE PROCESSING</vt:lpstr>
      <vt:lpstr>PRE PROCESSING</vt:lpstr>
      <vt:lpstr>PRE PROCESSING</vt:lpstr>
      <vt:lpstr>PRE PROCESSING</vt:lpstr>
      <vt:lpstr>PRE PROCESSING</vt:lpstr>
      <vt:lpstr>PRE PROCESSING</vt:lpstr>
      <vt:lpstr>TOPIC LEARNING</vt:lpstr>
      <vt:lpstr>TOPIC LEARNING</vt:lpstr>
      <vt:lpstr>TOPIC LEARNING</vt:lpstr>
      <vt:lpstr>TOPIC LEARNING</vt:lpstr>
      <vt:lpstr>SHORT TEXT CLASSIFICATION</vt:lpstr>
      <vt:lpstr>SHORT TEXT CLASSIFICATION</vt:lpstr>
      <vt:lpstr>SHORT TEXT CLASSIFICATION</vt:lpstr>
      <vt:lpstr>PowerPoint Presentation</vt:lpstr>
      <vt:lpstr>PowerPoint Presentation</vt:lpstr>
      <vt:lpstr>PowerPoint Presentation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Segmentasi Citra Ikan Tuna dengan Mahalanobis Histogram Thresholding dan Mahalanobis Fuzzy C-Means    Andi Baso Kaswar,  Agus Zainal Arifin, dan Arya Yudhi Wijaya3</dc:title>
  <dc:creator>asus</dc:creator>
  <cp:lastModifiedBy>alifia puspaningrum</cp:lastModifiedBy>
  <cp:revision>191</cp:revision>
  <cp:lastPrinted>2017-10-07T14:39:55Z</cp:lastPrinted>
  <dcterms:created xsi:type="dcterms:W3CDTF">2017-03-18T09:47:55Z</dcterms:created>
  <dcterms:modified xsi:type="dcterms:W3CDTF">2017-10-10T08:36:21Z</dcterms:modified>
</cp:coreProperties>
</file>