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3" r:id="rId7"/>
    <p:sldId id="340" r:id="rId8"/>
    <p:sldId id="351" r:id="rId9"/>
    <p:sldId id="352" r:id="rId10"/>
    <p:sldId id="353" r:id="rId11"/>
    <p:sldId id="328" r:id="rId12"/>
    <p:sldId id="354" r:id="rId13"/>
    <p:sldId id="355" r:id="rId14"/>
    <p:sldId id="356" r:id="rId15"/>
    <p:sldId id="357" r:id="rId16"/>
    <p:sldId id="358" r:id="rId17"/>
    <p:sldId id="359" r:id="rId18"/>
    <p:sldId id="338" r:id="rId19"/>
    <p:sldId id="334" r:id="rId20"/>
    <p:sldId id="360" r:id="rId21"/>
    <p:sldId id="339" r:id="rId22"/>
    <p:sldId id="362" r:id="rId23"/>
    <p:sldId id="349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CA5CE-5B1E-40B2-9430-F5163354A5CE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472C5-3AE8-4B06-80F2-8EF1D4E9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1A0F-F890-432B-95BC-576E2CEB97F1}" type="datetime3">
              <a:rPr lang="en-US" smtClean="0"/>
              <a:t>9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FF66-2DDF-4683-843E-85A550941FCD}" type="datetime3">
              <a:rPr lang="en-US" smtClean="0"/>
              <a:t>9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B29F-0BE3-4A0F-B360-1A9C80C46E4D}" type="datetime3">
              <a:rPr lang="en-US" smtClean="0"/>
              <a:t>9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C3FE-6C46-4964-B9D9-CB6D8E41E24C}" type="datetime3">
              <a:rPr lang="en-US" smtClean="0"/>
              <a:t>9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F2D3-8CF1-413B-A073-E8F2CA325A23}" type="datetime3">
              <a:rPr lang="en-US" smtClean="0"/>
              <a:t>9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2411-80F1-401C-9C16-1AAC96251187}" type="datetime3">
              <a:rPr lang="en-US" smtClean="0"/>
              <a:t>9 August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0BF8-CD61-4A28-8A17-DFB131620904}" type="datetime3">
              <a:rPr lang="en-US" smtClean="0"/>
              <a:t>9 August 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F5E6-210E-40C6-9A17-AE77DFB1F961}" type="datetime3">
              <a:rPr lang="en-US" smtClean="0"/>
              <a:t>9 August 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43E-3341-44E2-8B7A-8E88ABAF969B}" type="datetime3">
              <a:rPr lang="en-US" smtClean="0"/>
              <a:t>9 August 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38AE-0D7B-4F07-9086-3697D96F44C5}" type="datetime3">
              <a:rPr lang="en-US" smtClean="0"/>
              <a:t>9 August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5A3-2175-4E4F-85CE-68C47443CEB1}" type="datetime3">
              <a:rPr lang="en-US" smtClean="0"/>
              <a:t>9 August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ISST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1457-BFB4-4BE5-BD2C-B7EF362507F2}" type="datetime3">
              <a:rPr lang="en-US" smtClean="0"/>
              <a:t>9 August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ISST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Local Feature Extraction for Noise Detection in Software Requirement Specification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Ahmad Mustofa,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Daniel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Oranova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Siahaan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M.Sc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P.D.Eng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F2DF737E-1F14-4D42-BE23-58E66A48189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Data Preprocessing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Each terms is stemmed in this process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4D5D1E6-436A-4CAB-9C46-92ABBF8D85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09" y="1565564"/>
            <a:ext cx="1943399" cy="2480486"/>
            <a:chOff x="756393" y="848128"/>
            <a:chExt cx="2622179" cy="1531040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Tokenization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3" y="1975756"/>
              <a:ext cx="2622177" cy="4034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Stemming</a:t>
              </a:r>
              <a:endParaRPr lang="id-ID" sz="13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70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Term Weighting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64F48D0-EC58-4415-B662-F6F98D34C8B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EEEB7CAE-5B12-4FD9-B473-CD1D04955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314" y="4419794"/>
                <a:ext cx="10515600" cy="14270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= frequency of the term in the corresponding requirement statement</a:t>
                </a:r>
              </a:p>
              <a:p>
                <a:pPr marL="0" indent="0">
                  <a:buNone/>
                </a:pPr>
                <a:r>
                  <a:rPr lang="de-DE" sz="2000" dirty="0"/>
                  <a:t>N = number of requirement statements in the corresponding SRS document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= number of requirement statement in the corresponding SRS document that contain term-i</a:t>
                </a:r>
                <a:endParaRPr lang="en-US" sz="2000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EEEB7CAE-5B12-4FD9-B473-CD1D04955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314" y="4419794"/>
                <a:ext cx="10515600" cy="1427018"/>
              </a:xfrm>
              <a:blipFill>
                <a:blip r:embed="rId3"/>
                <a:stretch>
                  <a:fillRect l="-580" t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2593EA-2E6B-4605-B592-90251D52F751}"/>
                  </a:ext>
                </a:extLst>
              </p:cNvPr>
              <p:cNvSpPr/>
              <p:nvPr/>
            </p:nvSpPr>
            <p:spPr>
              <a:xfrm>
                <a:off x="1054428" y="3166011"/>
                <a:ext cx="3093068" cy="659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2593EA-2E6B-4605-B592-90251D52F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28" y="3166011"/>
                <a:ext cx="3093068" cy="659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1DBD2192-CEF1-46AB-A2F2-70CA99426C75}"/>
              </a:ext>
            </a:extLst>
          </p:cNvPr>
          <p:cNvSpPr txBox="1">
            <a:spLocks/>
          </p:cNvSpPr>
          <p:nvPr/>
        </p:nvSpPr>
        <p:spPr>
          <a:xfrm>
            <a:off x="838200" y="1853082"/>
            <a:ext cx="10515600" cy="604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After preprocessed, each requirement statement will be weighted  using TF-IDF.</a:t>
            </a:r>
          </a:p>
        </p:txBody>
      </p:sp>
    </p:spTree>
    <p:extLst>
      <p:ext uri="{BB962C8B-B14F-4D97-AF65-F5344CB8AC3E}">
        <p14:creationId xmlns:p14="http://schemas.microsoft.com/office/powerpoint/2010/main" val="13412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Local Feature Extraction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14254" y="1565564"/>
                <a:ext cx="8368145" cy="45606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This step will measure the similarities among requirement statements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× 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×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2400" dirty="0">
                  <a:latin typeface="Trebuchet MS" panose="020B06030202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234950" indent="0">
                  <a:buNone/>
                </a:pPr>
                <a:r>
                  <a:rPr lang="de-DE" sz="2000" dirty="0"/>
                  <a:t>n is number of unique terms in the corresponding SRS document</a:t>
                </a:r>
              </a:p>
              <a:p>
                <a:pPr marL="234950" indent="0">
                  <a:buNone/>
                </a:pPr>
                <a:r>
                  <a:rPr lang="de-DE" sz="2000" dirty="0"/>
                  <a:t>w</a:t>
                </a:r>
                <a:r>
                  <a:rPr lang="de-DE" sz="2000" baseline="-25000" dirty="0"/>
                  <a:t>i,k</a:t>
                </a:r>
                <a:r>
                  <a:rPr lang="de-DE" sz="2000" dirty="0"/>
                  <a:t> is weight of term k in requirement statement i</a:t>
                </a:r>
              </a:p>
              <a:p>
                <a:pPr marL="234950" indent="0">
                  <a:buNone/>
                </a:pPr>
                <a:r>
                  <a:rPr lang="de-DE" sz="2000" dirty="0"/>
                  <a:t>w</a:t>
                </a:r>
                <a:r>
                  <a:rPr lang="de-DE" sz="2000" baseline="-25000" dirty="0"/>
                  <a:t>j,k</a:t>
                </a:r>
                <a:r>
                  <a:rPr lang="de-DE" sz="2000" dirty="0"/>
                  <a:t> is weight of term k in requirement statement j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254" y="1565564"/>
                <a:ext cx="8368145" cy="4560600"/>
              </a:xfrm>
              <a:blipFill>
                <a:blip r:embed="rId3"/>
                <a:stretch>
                  <a:fillRect l="-947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4D5D1E6-436A-4CAB-9C46-92ABBF8D85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10" y="1565564"/>
            <a:ext cx="1943398" cy="1567033"/>
            <a:chOff x="756394" y="848128"/>
            <a:chExt cx="2622178" cy="96722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Extract Statistical Properties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Similarity Measure</a:t>
              </a:r>
              <a:endParaRPr lang="id-ID" sz="13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6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Local Feature Extraction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4D5D1E6-436A-4CAB-9C46-92ABBF8D85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10" y="1565564"/>
            <a:ext cx="1943398" cy="1567033"/>
            <a:chOff x="756394" y="848128"/>
            <a:chExt cx="2622178" cy="96722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Extract Statistical Properties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Similarity Measure</a:t>
              </a:r>
              <a:endParaRPr lang="id-ID" sz="13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31E11F-3B07-4670-8E1A-8A9632989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09004"/>
              </p:ext>
            </p:extLst>
          </p:nvPr>
        </p:nvGraphicFramePr>
        <p:xfrm>
          <a:off x="3321251" y="1565564"/>
          <a:ext cx="7100794" cy="4277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310">
                  <a:extLst>
                    <a:ext uri="{9D8B030D-6E8A-4147-A177-3AD203B41FA5}">
                      <a16:colId xmlns:a16="http://schemas.microsoft.com/office/drawing/2014/main" val="2646255115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1176032394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2520130358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2482391145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1647379204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1056052400"/>
                    </a:ext>
                  </a:extLst>
                </a:gridCol>
                <a:gridCol w="812414">
                  <a:extLst>
                    <a:ext uri="{9D8B030D-6E8A-4147-A177-3AD203B41FA5}">
                      <a16:colId xmlns:a16="http://schemas.microsoft.com/office/drawing/2014/main" val="2963360089"/>
                    </a:ext>
                  </a:extLst>
                </a:gridCol>
              </a:tblGrid>
              <a:tr h="61113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Statement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947007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462685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600635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597529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565648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014172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31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1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Local Feature Extraction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14254" y="1565564"/>
                <a:ext cx="8368145" cy="45606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This step will extract statistical properties of the similarities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de-DE" i="1"/>
                          <m:t>𝑓</m:t>
                        </m:r>
                      </m:e>
                      <m:sub>
                        <m:r>
                          <a:rPr lang="de-DE" i="1"/>
                          <m:t>𝑖</m:t>
                        </m:r>
                        <m:r>
                          <a:rPr lang="de-DE" i="1"/>
                          <m:t>,1</m:t>
                        </m:r>
                      </m:sub>
                    </m:sSub>
                    <m:r>
                      <a:rPr lang="en-US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𝑘</m:t>
                            </m:r>
                            <m:r>
                              <a:rPr lang="en-US" i="1"/>
                              <m:t>=1, </m:t>
                            </m:r>
                            <m:r>
                              <a:rPr lang="en-US" i="1"/>
                              <m:t>𝑘</m:t>
                            </m:r>
                            <m:r>
                              <a:rPr lang="en-US" i="1"/>
                              <m:t>≠</m:t>
                            </m:r>
                            <m:r>
                              <a:rPr lang="en-US" i="1"/>
                              <m:t>𝑖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  <m:r>
                                  <a:rPr lang="en-US" i="1"/>
                                  <m:t>,</m:t>
                                </m:r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 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/>
                          <m:t>𝑁</m:t>
                        </m:r>
                        <m:r>
                          <a:rPr lang="en-US" i="1"/>
                          <m:t>−1</m:t>
                        </m:r>
                      </m:den>
                    </m:f>
                  </m:oMath>
                </a14:m>
                <a:endParaRPr lang="de-DE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de-DE" i="1"/>
                          <m:t>𝑓</m:t>
                        </m:r>
                      </m:e>
                      <m:sub>
                        <m:r>
                          <a:rPr lang="de-DE" i="1"/>
                          <m:t>𝑖</m:t>
                        </m:r>
                        <m:r>
                          <a:rPr lang="de-DE" i="1"/>
                          <m:t>,2</m:t>
                        </m:r>
                      </m:sub>
                    </m:sSub>
                    <m:r>
                      <a:rPr lang="en-US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𝑚𝑎𝑥</m:t>
                        </m:r>
                      </m:e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 ≠</m:t>
                        </m:r>
                        <m:r>
                          <a:rPr lang="en-US" i="1"/>
                          <m:t>𝑖</m:t>
                        </m:r>
                        <m:r>
                          <a:rPr lang="en-US" i="1"/>
                          <m:t>, </m:t>
                        </m:r>
                        <m:r>
                          <a:rPr lang="en-US" i="1"/>
                          <m:t>𝑘</m:t>
                        </m:r>
                        <m:r>
                          <a:rPr lang="en-US" i="1"/>
                          <m:t>∈</m:t>
                        </m:r>
                        <m:r>
                          <a:rPr lang="en-US" i="1"/>
                          <m:t>𝑁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endParaRPr lang="de-DE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de-DE" i="1"/>
                          <m:t>𝑓</m:t>
                        </m:r>
                      </m:e>
                      <m:sub>
                        <m:r>
                          <a:rPr lang="de-DE" i="1"/>
                          <m:t>𝑖</m:t>
                        </m:r>
                        <m:r>
                          <a:rPr lang="de-DE" i="1"/>
                          <m:t>,3</m:t>
                        </m:r>
                      </m:sub>
                    </m:sSub>
                    <m:r>
                      <a:rPr lang="en-US"/>
                      <m:t>= </m:t>
                    </m:r>
                    <m:rad>
                      <m:radPr>
                        <m:degHide m:val="on"/>
                        <m:ctrlPr>
                          <a:rPr lang="en-US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/>
                                </m:ctrlPr>
                              </m:naryPr>
                              <m:sub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=1, </m:t>
                                </m:r>
                                <m:r>
                                  <a:rPr lang="en-US" i="1"/>
                                  <m:t>𝑘</m:t>
                                </m:r>
                                <m:r>
                                  <a:rPr lang="en-US" i="1"/>
                                  <m:t> ≠</m:t>
                                </m:r>
                                <m:r>
                                  <a:rPr lang="en-US" i="1"/>
                                  <m:t>𝑖</m:t>
                                </m:r>
                              </m:sub>
                              <m:sup>
                                <m:r>
                                  <a:rPr lang="en-US" i="1"/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,</m:t>
                                    </m:r>
                                    <m:r>
                                      <a:rPr lang="en-US" i="1"/>
                                      <m:t>𝑘</m:t>
                                    </m:r>
                                    <m:r>
                                      <a:rPr lang="en-US" i="1"/>
                                      <m:t> </m:t>
                                    </m:r>
                                  </m:sub>
                                </m:sSub>
                                <m:r>
                                  <a:rPr lang="en-US" i="1"/>
                                  <m:t> ×  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,1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/>
                              <m:t>𝑁</m:t>
                            </m:r>
                            <m:r>
                              <a:rPr lang="en-US" i="1"/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de-DE" sz="2000" dirty="0"/>
              </a:p>
              <a:p>
                <a:pPr marL="234950" indent="0">
                  <a:buNone/>
                </a:pPr>
                <a:r>
                  <a:rPr lang="en-US" sz="2000" dirty="0"/>
                  <a:t>N is the number of requirement statements in the corresponding SRS document</a:t>
                </a:r>
                <a:endParaRPr lang="de-DE" sz="2000" dirty="0"/>
              </a:p>
              <a:p>
                <a:pPr marL="234950" indent="0">
                  <a:buNone/>
                </a:pPr>
                <a:r>
                  <a:rPr lang="de-DE" sz="2000" dirty="0"/>
                  <a:t>s</a:t>
                </a:r>
                <a:r>
                  <a:rPr lang="de-DE" sz="2000" baseline="-25000" dirty="0"/>
                  <a:t>i,k</a:t>
                </a:r>
                <a:r>
                  <a:rPr lang="de-DE" sz="2000" dirty="0"/>
                  <a:t> is similarity of requirement statement i and requirement statement 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254" y="1565564"/>
                <a:ext cx="8368145" cy="4560600"/>
              </a:xfrm>
              <a:blipFill>
                <a:blip r:embed="rId3"/>
                <a:stretch>
                  <a:fillRect l="-947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4D5D1E6-436A-4CAB-9C46-92ABBF8D85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10" y="1565564"/>
            <a:ext cx="1943398" cy="1567033"/>
            <a:chOff x="756394" y="848128"/>
            <a:chExt cx="2622178" cy="96722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Extract Statistical Properties</a:t>
              </a:r>
              <a:endParaRPr lang="id-ID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Similarity Measure</a:t>
              </a:r>
              <a:endParaRPr lang="id-ID" sz="13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3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Local Feature Extraction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4D5D1E6-436A-4CAB-9C46-92ABBF8D85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10" y="1565564"/>
            <a:ext cx="1943398" cy="1567033"/>
            <a:chOff x="756394" y="848128"/>
            <a:chExt cx="2622178" cy="96722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Extract Statistical Properties</a:t>
              </a:r>
              <a:endParaRPr lang="id-ID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Similarity Measure</a:t>
              </a:r>
              <a:endParaRPr lang="id-ID" sz="13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6FB68E6-C0AC-42C8-9628-C6E546C4D3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93" y="1565564"/>
            <a:ext cx="3768436" cy="4087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95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Classification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>
            <a:normAutofit/>
          </a:bodyPr>
          <a:lstStyle/>
          <a:p>
            <a:r>
              <a:rPr lang="de-DE" dirty="0"/>
              <a:t>Training data is balanced using SMOTE Algorithm</a:t>
            </a:r>
          </a:p>
          <a:p>
            <a:r>
              <a:rPr lang="de-DE" dirty="0"/>
              <a:t>Train the classification model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4D5D1E6-436A-4CAB-9C46-92ABBF8D85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10" y="1565564"/>
            <a:ext cx="1943398" cy="1567033"/>
            <a:chOff x="756394" y="848128"/>
            <a:chExt cx="2622178" cy="96722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Testing</a:t>
              </a:r>
              <a:endParaRPr lang="id-ID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</a:t>
              </a:r>
              <a:endParaRPr lang="id-ID" sz="135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3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Classification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>
            <a:normAutofit/>
          </a:bodyPr>
          <a:lstStyle/>
          <a:p>
            <a:r>
              <a:rPr lang="de-DE" dirty="0"/>
              <a:t>Use the trained model to classify testing data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4D5D1E6-436A-4CAB-9C46-92ABBF8D85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10" y="1565564"/>
            <a:ext cx="1943398" cy="1567033"/>
            <a:chOff x="756394" y="848128"/>
            <a:chExt cx="2622178" cy="96722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Testing</a:t>
              </a:r>
              <a:endParaRPr lang="id-ID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Training</a:t>
              </a:r>
              <a:endParaRPr lang="id-ID" sz="13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5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9C046204-388F-4C89-8500-A83686147B91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Introduction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5" y="3734969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Experiment Result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C133E-D513-49E7-A5BC-410B085A619F}"/>
              </a:ext>
            </a:extLst>
          </p:cNvPr>
          <p:cNvSpPr/>
          <p:nvPr/>
        </p:nvSpPr>
        <p:spPr>
          <a:xfrm>
            <a:off x="2850776" y="277009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Noise Detection Model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20236-FE8E-4D12-9E59-7F42859BCF21}"/>
              </a:ext>
            </a:extLst>
          </p:cNvPr>
          <p:cNvSpPr/>
          <p:nvPr/>
        </p:nvSpPr>
        <p:spPr>
          <a:xfrm>
            <a:off x="2850777" y="467962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Conclusion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41791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Experiment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3 classification method is used : SVM, Neural Network, and KNN</a:t>
            </a: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10 – folds cross validation is used for validation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9FB375-D6DA-4A6A-9025-E521E50AD05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FBF506-0409-46B5-A768-FFB552616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00233"/>
              </p:ext>
            </p:extLst>
          </p:nvPr>
        </p:nvGraphicFramePr>
        <p:xfrm>
          <a:off x="957943" y="2743200"/>
          <a:ext cx="10276115" cy="2549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923">
                  <a:extLst>
                    <a:ext uri="{9D8B030D-6E8A-4147-A177-3AD203B41FA5}">
                      <a16:colId xmlns:a16="http://schemas.microsoft.com/office/drawing/2014/main" val="864624039"/>
                    </a:ext>
                  </a:extLst>
                </a:gridCol>
                <a:gridCol w="2391199">
                  <a:extLst>
                    <a:ext uri="{9D8B030D-6E8A-4147-A177-3AD203B41FA5}">
                      <a16:colId xmlns:a16="http://schemas.microsoft.com/office/drawing/2014/main" val="1072381472"/>
                    </a:ext>
                  </a:extLst>
                </a:gridCol>
                <a:gridCol w="1304290">
                  <a:extLst>
                    <a:ext uri="{9D8B030D-6E8A-4147-A177-3AD203B41FA5}">
                      <a16:colId xmlns:a16="http://schemas.microsoft.com/office/drawing/2014/main" val="3539175392"/>
                    </a:ext>
                  </a:extLst>
                </a:gridCol>
                <a:gridCol w="1412981">
                  <a:extLst>
                    <a:ext uri="{9D8B030D-6E8A-4147-A177-3AD203B41FA5}">
                      <a16:colId xmlns:a16="http://schemas.microsoft.com/office/drawing/2014/main" val="3684335874"/>
                    </a:ext>
                  </a:extLst>
                </a:gridCol>
                <a:gridCol w="2347722">
                  <a:extLst>
                    <a:ext uri="{9D8B030D-6E8A-4147-A177-3AD203B41FA5}">
                      <a16:colId xmlns:a16="http://schemas.microsoft.com/office/drawing/2014/main" val="3692427216"/>
                    </a:ext>
                  </a:extLst>
                </a:gridCol>
              </a:tblGrid>
              <a:tr h="10196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Classification Method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Accuracy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TP Rate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TN Rate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F1 Measure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048943"/>
                  </a:ext>
                </a:extLst>
              </a:tr>
              <a:tr h="509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SVM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82.96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73.17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84.07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46.51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84583767"/>
                  </a:ext>
                </a:extLst>
              </a:tr>
              <a:tr h="509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Neural Netwok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89.63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9.76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98.63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34981879"/>
                  </a:ext>
                </a:extLst>
              </a:tr>
              <a:tr h="509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K Nearest Neighbor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87.41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9.76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96.15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13.51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093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1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FF9189A5-6C8B-4D50-A226-84C19AD409E1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Introduction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Noise Detection Model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8BA20-D85F-4196-82A6-824C3C4D6932}"/>
              </a:ext>
            </a:extLst>
          </p:cNvPr>
          <p:cNvSpPr/>
          <p:nvPr/>
        </p:nvSpPr>
        <p:spPr>
          <a:xfrm>
            <a:off x="2850777" y="3728229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Experiment Result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39424-5705-4C6D-A658-C2B562309B05}"/>
              </a:ext>
            </a:extLst>
          </p:cNvPr>
          <p:cNvSpPr/>
          <p:nvPr/>
        </p:nvSpPr>
        <p:spPr>
          <a:xfrm>
            <a:off x="2850776" y="467962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Conclusion and Future Works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Experiment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3 classification method is used : SVM, Neural Network, and KNN</a:t>
            </a: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10 – folds cross validation is used for validation</a:t>
            </a:r>
          </a:p>
          <a:p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9FB375-D6DA-4A6A-9025-E521E50AD05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FBF506-0409-46B5-A768-FFB552616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60358"/>
              </p:ext>
            </p:extLst>
          </p:nvPr>
        </p:nvGraphicFramePr>
        <p:xfrm>
          <a:off x="957943" y="2743200"/>
          <a:ext cx="10276115" cy="2549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923">
                  <a:extLst>
                    <a:ext uri="{9D8B030D-6E8A-4147-A177-3AD203B41FA5}">
                      <a16:colId xmlns:a16="http://schemas.microsoft.com/office/drawing/2014/main" val="864624039"/>
                    </a:ext>
                  </a:extLst>
                </a:gridCol>
                <a:gridCol w="2391199">
                  <a:extLst>
                    <a:ext uri="{9D8B030D-6E8A-4147-A177-3AD203B41FA5}">
                      <a16:colId xmlns:a16="http://schemas.microsoft.com/office/drawing/2014/main" val="1072381472"/>
                    </a:ext>
                  </a:extLst>
                </a:gridCol>
                <a:gridCol w="1304290">
                  <a:extLst>
                    <a:ext uri="{9D8B030D-6E8A-4147-A177-3AD203B41FA5}">
                      <a16:colId xmlns:a16="http://schemas.microsoft.com/office/drawing/2014/main" val="3539175392"/>
                    </a:ext>
                  </a:extLst>
                </a:gridCol>
                <a:gridCol w="1412981">
                  <a:extLst>
                    <a:ext uri="{9D8B030D-6E8A-4147-A177-3AD203B41FA5}">
                      <a16:colId xmlns:a16="http://schemas.microsoft.com/office/drawing/2014/main" val="3684335874"/>
                    </a:ext>
                  </a:extLst>
                </a:gridCol>
                <a:gridCol w="2347722">
                  <a:extLst>
                    <a:ext uri="{9D8B030D-6E8A-4147-A177-3AD203B41FA5}">
                      <a16:colId xmlns:a16="http://schemas.microsoft.com/office/drawing/2014/main" val="3692427216"/>
                    </a:ext>
                  </a:extLst>
                </a:gridCol>
              </a:tblGrid>
              <a:tr h="10196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Classification Method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Accuracy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TP Rate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TN Rate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F1 Measure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048943"/>
                  </a:ext>
                </a:extLst>
              </a:tr>
              <a:tr h="509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SVM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82.96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73.17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84.07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46.51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583767"/>
                  </a:ext>
                </a:extLst>
              </a:tr>
              <a:tr h="509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Neural Netwok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89.63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9.76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98.63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34981879"/>
                  </a:ext>
                </a:extLst>
              </a:tr>
              <a:tr h="509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K Nearest Neighbor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87.41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9.76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96.15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13.51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2093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4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29C9A741-EAD0-4EB7-80A8-9B552C3961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Introduction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1743" y="469984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Conclusion and </a:t>
            </a:r>
            <a:r>
              <a:rPr lang="en-GB" sz="4800" b="1">
                <a:solidFill>
                  <a:srgbClr val="002060"/>
                </a:solidFill>
                <a:latin typeface="Tw Cen MT Condensed" panose="020B0606020104020203" pitchFamily="34" charset="0"/>
              </a:rPr>
              <a:t>Future Works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C133E-D513-49E7-A5BC-410B085A619F}"/>
              </a:ext>
            </a:extLst>
          </p:cNvPr>
          <p:cNvSpPr/>
          <p:nvPr/>
        </p:nvSpPr>
        <p:spPr>
          <a:xfrm>
            <a:off x="2850776" y="277009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Noise Detection Model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20236-FE8E-4D12-9E59-7F42859BCF21}"/>
              </a:ext>
            </a:extLst>
          </p:cNvPr>
          <p:cNvSpPr/>
          <p:nvPr/>
        </p:nvSpPr>
        <p:spPr>
          <a:xfrm>
            <a:off x="2878481" y="3734969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Experiment Result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11313459" cy="4767108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SVM is the most compatible classification method with our extraction feature scenario.</a:t>
            </a: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Wrong classification is caused by the failure of the system to recognize semantic similarity and semantic difference between requirement statements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9FB375-D6DA-4A6A-9025-E521E50AD05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Future Works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Use semantic information to identify different contexts of sentences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A2FE394B-4F55-408C-9ECC-5C8B298CFF7F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Trebuchet MS" panose="020B0603020202020204" pitchFamily="34" charset="0"/>
              </a:rPr>
              <a:t>Thank You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1FD46C0-7FEB-4EB2-A87C-EA0998DFBFFF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Background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Requirement specification is the first step in Software Development.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Error in this step will occur automatically in following step.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Bertrand Meyer categorize errors in requirement specification into 7 categories known as Meyer’s seven sin.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Noise is one of Meyer’s seven sin caused by the existence of element in requirement statement with irrelevant information.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Noise in SRS document can only be recognized locally.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3EBF5843-6FFA-4062-A55C-9A6DEFC76634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Problem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How to extract local feature of requirement statement in SRS document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DCCE504B-3D25-403B-A070-ADF80BB9521F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32097B20-3144-44AA-97E6-F2477652B39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Introduction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Noise Detection Model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C133E-D513-49E7-A5BC-410B085A619F}"/>
              </a:ext>
            </a:extLst>
          </p:cNvPr>
          <p:cNvSpPr/>
          <p:nvPr/>
        </p:nvSpPr>
        <p:spPr>
          <a:xfrm>
            <a:off x="2850777" y="3728229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Experiment Result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20236-FE8E-4D12-9E59-7F42859BCF21}"/>
              </a:ext>
            </a:extLst>
          </p:cNvPr>
          <p:cNvSpPr/>
          <p:nvPr/>
        </p:nvSpPr>
        <p:spPr>
          <a:xfrm>
            <a:off x="2850777" y="467962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Conclusion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Noise Detection Model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18217-2378-4E46-8503-AAE10B1072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33" y="895342"/>
            <a:ext cx="7347537" cy="5068291"/>
          </a:xfrm>
          <a:prstGeom prst="rect">
            <a:avLst/>
          </a:prstGeom>
          <a:noFill/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ISST 2018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47083" y="6356350"/>
            <a:ext cx="2556791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6C1A716-63AF-4C08-A2FD-2992A749D296}" type="datetime3">
              <a:rPr lang="en-US" altLang="en-US" smtClean="0"/>
              <a:pPr algn="r">
                <a:spcAft>
                  <a:spcPts val="600"/>
                </a:spcAft>
              </a:pPr>
              <a:t>9 August 2018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3DCE194A-6BF9-4127-A94C-BA9BC25F9298}" type="slidenum">
              <a:rPr lang="en-US" altLang="en-US" smtClean="0"/>
              <a:pPr algn="l">
                <a:spcAft>
                  <a:spcPts val="600"/>
                </a:spcAft>
              </a:pPr>
              <a:t>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latin typeface="+mn-lt"/>
                <a:ea typeface="+mn-ea"/>
                <a:cs typeface="+mn-cs"/>
              </a:rPr>
              <a:t>10 SRS Document</a:t>
            </a:r>
          </a:p>
          <a:p>
            <a:pPr marL="0" indent="0">
              <a:buNone/>
            </a:pPr>
            <a:r>
              <a:rPr lang="en-US" sz="1600"/>
              <a:t>405 Requirements</a:t>
            </a:r>
            <a:endParaRPr lang="en-US" sz="16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600" kern="1200">
                <a:latin typeface="+mn-lt"/>
                <a:ea typeface="+mn-ea"/>
                <a:cs typeface="+mn-cs"/>
              </a:rPr>
              <a:t>41 noises (10.12%)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3767F-5471-43FD-B738-C1F33ECFA0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2" y="1289930"/>
            <a:ext cx="6903723" cy="4155103"/>
          </a:xfrm>
          <a:prstGeom prst="rect">
            <a:avLst/>
          </a:prstGeom>
          <a:noFill/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966950" y="6356350"/>
            <a:ext cx="2614449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FD1F2E1-3E25-4650-8BA1-584D1255E045}" type="datetime3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 August 2018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102" y="6356350"/>
            <a:ext cx="545979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ISST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5100" y="6356350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DCE194A-6BF9-4127-A94C-BA9BC25F929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Data Preprocessing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All the conjunction and non-alphabetical element from the text are removed.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4D5D1E6-436A-4CAB-9C46-92ABBF8D85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09" y="1565564"/>
            <a:ext cx="1943399" cy="2480486"/>
            <a:chOff x="756393" y="848128"/>
            <a:chExt cx="2622179" cy="1531040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Tokenization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3" y="1975756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Stopword</a:t>
              </a:r>
              <a:r>
                <a:rPr lang="en-US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Removal</a:t>
              </a:r>
              <a:endParaRPr lang="id-ID" sz="13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3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Data Preprocessing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Text is split into some unique token / terms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B4D5D1E6-436A-4CAB-9C46-92ABBF8D856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9 August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ISST 2018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113409" y="1565564"/>
            <a:ext cx="1943399" cy="2480486"/>
            <a:chOff x="756393" y="848128"/>
            <a:chExt cx="2622179" cy="1531040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</a:rPr>
                <a:t>Tokenization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3" y="1975756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4" y="84812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6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722</Words>
  <Application>Microsoft Office PowerPoint</Application>
  <PresentationFormat>Widescreen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MS Mincho</vt:lpstr>
      <vt:lpstr>Arial</vt:lpstr>
      <vt:lpstr>Calibri</vt:lpstr>
      <vt:lpstr>Calibri Light</vt:lpstr>
      <vt:lpstr>Cambria Math</vt:lpstr>
      <vt:lpstr>Times New Roman</vt:lpstr>
      <vt:lpstr>Trebuchet MS</vt:lpstr>
      <vt:lpstr>Tw Cen MT Condensed</vt:lpstr>
      <vt:lpstr>Office Theme</vt:lpstr>
      <vt:lpstr>Local Feature Extraction for Noise Detection in Software Requirement Specification Document</vt:lpstr>
      <vt:lpstr>PowerPoint Presentation</vt:lpstr>
      <vt:lpstr>Background</vt:lpstr>
      <vt:lpstr>Problem</vt:lpstr>
      <vt:lpstr>PowerPoint Presentation</vt:lpstr>
      <vt:lpstr>Noise Detection Model</vt:lpstr>
      <vt:lpstr>Dataset</vt:lpstr>
      <vt:lpstr>Data Preprocessing</vt:lpstr>
      <vt:lpstr>Data Preprocessing</vt:lpstr>
      <vt:lpstr>Data Preprocessing</vt:lpstr>
      <vt:lpstr>Term Weighting</vt:lpstr>
      <vt:lpstr>Local Feature Extraction</vt:lpstr>
      <vt:lpstr>Local Feature Extraction</vt:lpstr>
      <vt:lpstr>Local Feature Extraction</vt:lpstr>
      <vt:lpstr>Local Feature Extraction</vt:lpstr>
      <vt:lpstr>Classification</vt:lpstr>
      <vt:lpstr>Classification</vt:lpstr>
      <vt:lpstr>PowerPoint Presentation</vt:lpstr>
      <vt:lpstr>Experiment Result</vt:lpstr>
      <vt:lpstr>Experiment Result</vt:lpstr>
      <vt:lpstr>PowerPoint Presentation</vt:lpstr>
      <vt:lpstr>Conclusion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Feature Extraction for Noise Detection in Software Requirement Specification Document</dc:title>
  <dc:creator>Ahmad Mustofa</dc:creator>
  <cp:lastModifiedBy>Ahmad Mustofa</cp:lastModifiedBy>
  <cp:revision>35</cp:revision>
  <dcterms:created xsi:type="dcterms:W3CDTF">2018-08-08T23:07:31Z</dcterms:created>
  <dcterms:modified xsi:type="dcterms:W3CDTF">2018-08-09T02:14:04Z</dcterms:modified>
</cp:coreProperties>
</file>