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337" r:id="rId8"/>
    <p:sldId id="335" r:id="rId9"/>
    <p:sldId id="262" r:id="rId10"/>
    <p:sldId id="263" r:id="rId11"/>
    <p:sldId id="325" r:id="rId12"/>
    <p:sldId id="340" r:id="rId13"/>
    <p:sldId id="327" r:id="rId14"/>
    <p:sldId id="269" r:id="rId15"/>
    <p:sldId id="326" r:id="rId16"/>
    <p:sldId id="341" r:id="rId17"/>
    <p:sldId id="328" r:id="rId18"/>
    <p:sldId id="336" r:id="rId19"/>
    <p:sldId id="329" r:id="rId20"/>
    <p:sldId id="342" r:id="rId21"/>
    <p:sldId id="330" r:id="rId22"/>
    <p:sldId id="331" r:id="rId23"/>
    <p:sldId id="332" r:id="rId24"/>
    <p:sldId id="333" r:id="rId25"/>
    <p:sldId id="338" r:id="rId26"/>
    <p:sldId id="334" r:id="rId27"/>
    <p:sldId id="343" r:id="rId28"/>
    <p:sldId id="344" r:id="rId29"/>
    <p:sldId id="345" r:id="rId30"/>
    <p:sldId id="346" r:id="rId31"/>
    <p:sldId id="347" r:id="rId32"/>
    <p:sldId id="339" r:id="rId33"/>
    <p:sldId id="348" r:id="rId34"/>
    <p:sldId id="349" r:id="rId35"/>
    <p:sldId id="29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CA5CE-5B1E-40B2-9430-F5163354A5CE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472C5-3AE8-4B06-80F2-8EF1D4E98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5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E64A-07F2-429F-99F7-43A610B62FE6}" type="datetime3">
              <a:rPr lang="en-US" smtClean="0"/>
              <a:t>6 August 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85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031A-51C0-44E9-9757-3BE2B72E9CAD}" type="datetime3">
              <a:rPr lang="en-US" smtClean="0"/>
              <a:t>6 August 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88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D7AC-6E02-4322-8963-17310C0BDBD3}" type="datetime3">
              <a:rPr lang="en-US" smtClean="0"/>
              <a:t>6 August 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02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9E8F-44AA-4744-A1DB-53355B58C541}" type="datetime3">
              <a:rPr lang="en-US" smtClean="0"/>
              <a:t>6 August 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35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DF7F-B673-48C4-927B-71E155325C0E}" type="datetime3">
              <a:rPr lang="en-US" smtClean="0"/>
              <a:t>6 August 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72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3747-1E18-44CB-8662-CDCAF4D8AE9E}" type="datetime3">
              <a:rPr lang="en-US" smtClean="0"/>
              <a:t>6 August 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614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8752-652E-47AB-B2D3-D1FBA3BD9E20}" type="datetime3">
              <a:rPr lang="en-US" smtClean="0"/>
              <a:t>6 August 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15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09269-BEE6-44FC-917F-CDA6897BA728}" type="datetime3">
              <a:rPr lang="en-US" smtClean="0"/>
              <a:t>6 August 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72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3E96-52B4-45CE-B098-595181412A8E}" type="datetime3">
              <a:rPr lang="en-US" smtClean="0"/>
              <a:t>6 August 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77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5AEC-5EB4-40D0-A017-223DEF4D7FDD}" type="datetime3">
              <a:rPr lang="en-US" smtClean="0"/>
              <a:t>6 August 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2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37AB-6858-4C8A-A35C-34FF820A28D2}" type="datetime3">
              <a:rPr lang="en-US" smtClean="0"/>
              <a:t>6 August 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312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D8CC0-6855-4656-9739-BF326370D5B3}" type="datetime3">
              <a:rPr lang="en-US" smtClean="0"/>
              <a:t>6 August 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Tesis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16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259" y="1122363"/>
            <a:ext cx="9336741" cy="2051143"/>
          </a:xfrm>
        </p:spPr>
        <p:txBody>
          <a:bodyPr/>
          <a:lstStyle/>
          <a:p>
            <a:pPr algn="r"/>
            <a:r>
              <a:rPr lang="en-GB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EKSTRAKSI FITUR STATISTIK UNTUK DETEKSI DERAU PADA DOKUMEN SPESIFIKASI</a:t>
            </a:r>
            <a:br>
              <a:rPr lang="en-GB" sz="2800" dirty="0">
                <a:solidFill>
                  <a:srgbClr val="002060"/>
                </a:solidFill>
                <a:latin typeface="Trebuchet MS" panose="020B0603020202020204" pitchFamily="34" charset="0"/>
              </a:rPr>
            </a:br>
            <a:r>
              <a:rPr lang="en-GB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KEBUTUHAN PERANGKAT LUNAK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3815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AHMAD MUSTOFA</a:t>
            </a:r>
          </a:p>
          <a:p>
            <a:pPr algn="l"/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5116201054</a:t>
            </a:r>
          </a:p>
          <a:p>
            <a:pPr algn="l"/>
            <a:endParaRPr lang="en-US" sz="1600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algn="l"/>
            <a:r>
              <a:rPr lang="en-US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Dosen</a:t>
            </a:r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Pembimbing</a:t>
            </a:r>
            <a:endParaRPr lang="en-US" sz="1600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algn="l"/>
            <a:r>
              <a:rPr lang="en-GB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Daniel </a:t>
            </a:r>
            <a:r>
              <a:rPr lang="en-GB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Oranova</a:t>
            </a:r>
            <a:r>
              <a:rPr lang="en-GB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Siahaan</a:t>
            </a:r>
            <a:r>
              <a:rPr lang="en-GB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, </a:t>
            </a:r>
            <a:r>
              <a:rPr lang="en-GB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S.Kom</a:t>
            </a:r>
            <a:r>
              <a:rPr lang="en-GB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, </a:t>
            </a:r>
            <a:r>
              <a:rPr lang="en-GB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M.Sc</a:t>
            </a:r>
            <a:r>
              <a:rPr lang="en-GB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, </a:t>
            </a:r>
            <a:r>
              <a:rPr lang="en-GB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P.D.Eng</a:t>
            </a:r>
            <a:endParaRPr lang="en-GB" sz="1600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algn="l"/>
            <a:r>
              <a:rPr lang="en-GB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NIP. 197411232006041001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1025" y="6209211"/>
            <a:ext cx="1905000" cy="457200"/>
          </a:xfrm>
          <a:prstGeom prst="rect">
            <a:avLst/>
          </a:prstGeom>
        </p:spPr>
        <p:txBody>
          <a:bodyPr/>
          <a:lstStyle/>
          <a:p>
            <a:fld id="{BA1A09D0-183D-45FF-841A-0B026C0A91D7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6 August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209211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3628" y="6209211"/>
            <a:ext cx="482600" cy="457200"/>
          </a:xfrm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33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643784"/>
            <a:ext cx="10972800" cy="623558"/>
          </a:xfrm>
        </p:spPr>
        <p:txBody>
          <a:bodyPr/>
          <a:lstStyle/>
          <a:p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Diagram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Alur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Penelitian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Secara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Umum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282FC714-2FF4-485B-B58A-EC3058C1BC7F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6 August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10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9D0A8E8-1C25-4E08-800E-AA7E772896FF}"/>
              </a:ext>
            </a:extLst>
          </p:cNvPr>
          <p:cNvGrpSpPr/>
          <p:nvPr/>
        </p:nvGrpSpPr>
        <p:grpSpPr>
          <a:xfrm>
            <a:off x="1205499" y="2348558"/>
            <a:ext cx="9363356" cy="2166862"/>
            <a:chOff x="1205499" y="2348558"/>
            <a:chExt cx="9363356" cy="216686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EB5A45-5679-4B44-B4DF-20E8BC331C48}"/>
                </a:ext>
              </a:extLst>
            </p:cNvPr>
            <p:cNvSpPr/>
            <p:nvPr/>
          </p:nvSpPr>
          <p:spPr>
            <a:xfrm>
              <a:off x="1205499" y="2348558"/>
              <a:ext cx="1918741" cy="9108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Pengumpulan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dan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Pelabelan</a:t>
              </a:r>
              <a:r>
                <a:rPr lang="en-US" dirty="0">
                  <a:solidFill>
                    <a:schemeClr val="tx1"/>
                  </a:solidFill>
                </a:rPr>
                <a:t> Data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DC31F3-2029-430F-958E-D285DD667A4D}"/>
                </a:ext>
              </a:extLst>
            </p:cNvPr>
            <p:cNvSpPr/>
            <p:nvPr/>
          </p:nvSpPr>
          <p:spPr>
            <a:xfrm>
              <a:off x="3651395" y="2348559"/>
              <a:ext cx="1918741" cy="9108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Studi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Literarur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6CC164D-A637-4A0A-A38D-F77E1D857A87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>
              <a:off x="3124240" y="2803976"/>
              <a:ext cx="5271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D528044-690F-4523-8006-F13EC9592C50}"/>
                </a:ext>
              </a:extLst>
            </p:cNvPr>
            <p:cNvSpPr/>
            <p:nvPr/>
          </p:nvSpPr>
          <p:spPr>
            <a:xfrm>
              <a:off x="6096000" y="2348559"/>
              <a:ext cx="1918741" cy="9108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Praproses</a:t>
              </a:r>
              <a:r>
                <a:rPr lang="en-US" dirty="0">
                  <a:solidFill>
                    <a:schemeClr val="tx1"/>
                  </a:solidFill>
                </a:rPr>
                <a:t> Data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5AC53FF-04D2-4239-B912-D691A4F43A5E}"/>
                </a:ext>
              </a:extLst>
            </p:cNvPr>
            <p:cNvCxnSpPr>
              <a:cxnSpLocks/>
              <a:stCxn id="13" idx="3"/>
              <a:endCxn id="15" idx="1"/>
            </p:cNvCxnSpPr>
            <p:nvPr/>
          </p:nvCxnSpPr>
          <p:spPr>
            <a:xfrm>
              <a:off x="5570136" y="2803976"/>
              <a:ext cx="5258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F3C2E0E-062E-4A3F-9CFB-017B723A01F5}"/>
                </a:ext>
              </a:extLst>
            </p:cNvPr>
            <p:cNvSpPr/>
            <p:nvPr/>
          </p:nvSpPr>
          <p:spPr>
            <a:xfrm>
              <a:off x="8650114" y="2973583"/>
              <a:ext cx="1918741" cy="9108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Penyiapan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Fitur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4752A85-595F-4876-8E28-7D9381DCBE5F}"/>
                </a:ext>
              </a:extLst>
            </p:cNvPr>
            <p:cNvCxnSpPr>
              <a:cxnSpLocks/>
              <a:stCxn id="15" idx="3"/>
              <a:endCxn id="17" idx="1"/>
            </p:cNvCxnSpPr>
            <p:nvPr/>
          </p:nvCxnSpPr>
          <p:spPr>
            <a:xfrm>
              <a:off x="8014741" y="2803976"/>
              <a:ext cx="635373" cy="625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7A3CF47-FD0B-498D-AC9A-31BF0C0C2F32}"/>
                </a:ext>
              </a:extLst>
            </p:cNvPr>
            <p:cNvSpPr/>
            <p:nvPr/>
          </p:nvSpPr>
          <p:spPr>
            <a:xfrm>
              <a:off x="6095999" y="3598608"/>
              <a:ext cx="1918741" cy="9108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Penyusunan</a:t>
              </a:r>
              <a:r>
                <a:rPr lang="en-US" dirty="0">
                  <a:solidFill>
                    <a:schemeClr val="tx1"/>
                  </a:solidFill>
                </a:rPr>
                <a:t> Model </a:t>
              </a:r>
              <a:r>
                <a:rPr lang="en-US" dirty="0" err="1">
                  <a:solidFill>
                    <a:schemeClr val="tx1"/>
                  </a:solidFill>
                </a:rPr>
                <a:t>Klasifikasi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93C9931-4979-4063-B78D-82DC6E8F7E92}"/>
                </a:ext>
              </a:extLst>
            </p:cNvPr>
            <p:cNvCxnSpPr>
              <a:cxnSpLocks/>
              <a:stCxn id="17" idx="1"/>
              <a:endCxn id="19" idx="3"/>
            </p:cNvCxnSpPr>
            <p:nvPr/>
          </p:nvCxnSpPr>
          <p:spPr>
            <a:xfrm flipH="1">
              <a:off x="8014740" y="3429000"/>
              <a:ext cx="635374" cy="625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046797E-37AD-4A35-BC2B-E93EA8A4B2A6}"/>
                </a:ext>
              </a:extLst>
            </p:cNvPr>
            <p:cNvSpPr/>
            <p:nvPr/>
          </p:nvSpPr>
          <p:spPr>
            <a:xfrm>
              <a:off x="3651395" y="3598608"/>
              <a:ext cx="1918741" cy="9108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Pengujian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dan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Analisis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1297669-CF88-4080-86BE-3E49D4E9CFB3}"/>
                </a:ext>
              </a:extLst>
            </p:cNvPr>
            <p:cNvCxnSpPr>
              <a:cxnSpLocks/>
              <a:stCxn id="19" idx="1"/>
              <a:endCxn id="21" idx="3"/>
            </p:cNvCxnSpPr>
            <p:nvPr/>
          </p:nvCxnSpPr>
          <p:spPr>
            <a:xfrm flipH="1">
              <a:off x="5570136" y="4054025"/>
              <a:ext cx="5258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7BDB18C-3BDE-4FBE-94F7-38E939C34F30}"/>
                </a:ext>
              </a:extLst>
            </p:cNvPr>
            <p:cNvSpPr/>
            <p:nvPr/>
          </p:nvSpPr>
          <p:spPr>
            <a:xfrm>
              <a:off x="1205499" y="3604586"/>
              <a:ext cx="1918741" cy="9108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Penyusunan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Laporan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Penelitian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4A5ED2-CEDE-4C0A-9821-B85472399A53}"/>
                </a:ext>
              </a:extLst>
            </p:cNvPr>
            <p:cNvCxnSpPr>
              <a:cxnSpLocks/>
              <a:stCxn id="21" idx="1"/>
              <a:endCxn id="23" idx="3"/>
            </p:cNvCxnSpPr>
            <p:nvPr/>
          </p:nvCxnSpPr>
          <p:spPr>
            <a:xfrm flipH="1">
              <a:off x="3124240" y="4054025"/>
              <a:ext cx="527155" cy="59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479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17621"/>
            <a:ext cx="10972800" cy="852862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Pengumpulan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Pelabelan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Data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575415"/>
            <a:ext cx="10245438" cy="1572996"/>
          </a:xfrm>
        </p:spPr>
        <p:txBody>
          <a:bodyPr>
            <a:normAutofit/>
          </a:bodyPr>
          <a:lstStyle/>
          <a:p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Pernyataan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kebutuhan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diekstrak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secara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manual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dokumen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SKPL</a:t>
            </a:r>
          </a:p>
          <a:p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Pelabelan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dilakukan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secara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manual oleh 3 orang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anotator</a:t>
            </a:r>
            <a:endParaRPr lang="en-GB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9E65553D-413B-4C5A-9F02-E63C7CF583DB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6 August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11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04BE4AC-1EAE-4AF4-842F-06F68B11C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04240"/>
              </p:ext>
            </p:extLst>
          </p:nvPr>
        </p:nvGraphicFramePr>
        <p:xfrm>
          <a:off x="946314" y="1370484"/>
          <a:ext cx="9513867" cy="4706984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155343">
                  <a:extLst>
                    <a:ext uri="{9D8B030D-6E8A-4147-A177-3AD203B41FA5}">
                      <a16:colId xmlns:a16="http://schemas.microsoft.com/office/drawing/2014/main" val="1984404184"/>
                    </a:ext>
                  </a:extLst>
                </a:gridCol>
                <a:gridCol w="7176829">
                  <a:extLst>
                    <a:ext uri="{9D8B030D-6E8A-4147-A177-3AD203B41FA5}">
                      <a16:colId xmlns:a16="http://schemas.microsoft.com/office/drawing/2014/main" val="864248630"/>
                    </a:ext>
                  </a:extLst>
                </a:gridCol>
                <a:gridCol w="1181695">
                  <a:extLst>
                    <a:ext uri="{9D8B030D-6E8A-4147-A177-3AD203B41FA5}">
                      <a16:colId xmlns:a16="http://schemas.microsoft.com/office/drawing/2014/main" val="2650289118"/>
                    </a:ext>
                  </a:extLst>
                </a:gridCol>
              </a:tblGrid>
              <a:tr h="28490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Kode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47" marR="51347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Pernyataan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Kebutuhan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47" marR="51347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Label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47" marR="51347" marT="0" marB="0" anchor="ctr"/>
                </a:tc>
                <a:extLst>
                  <a:ext uri="{0D108BD9-81ED-4DB2-BD59-A6C34878D82A}">
                    <a16:rowId xmlns:a16="http://schemas.microsoft.com/office/drawing/2014/main" val="441666771"/>
                  </a:ext>
                </a:extLst>
              </a:tr>
              <a:tr h="34430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47" marR="51347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submit jobs with the associated deadline, cost, and execution time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8126170"/>
                  </a:ext>
                </a:extLst>
              </a:tr>
              <a:tr h="34430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1347" marR="51347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query the cluster to establish the current cost per unit time for submitting new jobs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0669571"/>
                  </a:ext>
                </a:extLst>
              </a:tr>
              <a:tr h="34430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51347" marR="51347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monitor the status of submitted jobs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3908131"/>
                  </a:ext>
                </a:extLst>
              </a:tr>
              <a:tr h="34430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51347" marR="51347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cancel jobs submitted by him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1128303"/>
                  </a:ext>
                </a:extLst>
              </a:tr>
              <a:tr h="34430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51347" marR="51347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 his credit balance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7927565"/>
                  </a:ext>
                </a:extLst>
              </a:tr>
              <a:tr h="28490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51347" marR="51347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 his usage history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4475580"/>
                  </a:ext>
                </a:extLst>
              </a:tr>
              <a:tr h="33731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47" marR="51347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 the status of each node of the cluster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1064846"/>
                  </a:ext>
                </a:extLst>
              </a:tr>
              <a:tr h="28490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51347" marR="51347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 the usage pattern history of the cluster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1727135"/>
                  </a:ext>
                </a:extLst>
              </a:tr>
              <a:tr h="37724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51347" marR="51347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 the status of all submitted jobs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8158914"/>
                  </a:ext>
                </a:extLst>
              </a:tr>
              <a:tr h="31789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51347" marR="51347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 the load on each node of the cluster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85453257"/>
                  </a:ext>
                </a:extLst>
              </a:tr>
              <a:tr h="33923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51347" marR="51347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alter the cost structure of the cluster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7736924"/>
                  </a:ext>
                </a:extLst>
              </a:tr>
              <a:tr h="28490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51347" marR="51347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alter the scheduling policy of the cluster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8448654"/>
                  </a:ext>
                </a:extLst>
              </a:tr>
              <a:tr h="31257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51347" marR="51347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cancel, suspend, and resume any job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2573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47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17621"/>
            <a:ext cx="10972800" cy="852862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Persebaran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Derau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575415"/>
            <a:ext cx="10245438" cy="852862"/>
          </a:xfrm>
        </p:spPr>
        <p:txBody>
          <a:bodyPr>
            <a:normAutofit/>
          </a:bodyPr>
          <a:lstStyle/>
          <a:p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Secara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keseluruhan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terdapat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41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derau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total 405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pernyataan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kebutuhan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(10.12%)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481D2EA8-3FB0-449E-892D-ACE51FF48E25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6 August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12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B7B533-A1E6-417C-A97A-B3E7C4F1807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153" y="2428277"/>
            <a:ext cx="6011904" cy="39121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5072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5593"/>
            <a:ext cx="10972800" cy="852862"/>
          </a:xfrm>
        </p:spPr>
        <p:txBody>
          <a:bodyPr/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Praproses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Data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254" y="1565564"/>
            <a:ext cx="8368145" cy="4560600"/>
          </a:xfrm>
        </p:spPr>
        <p:txBody>
          <a:bodyPr/>
          <a:lstStyle/>
          <a:p>
            <a:r>
              <a:rPr lang="sv-SE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Proses pemecahan teks menjadi kata / token</a:t>
            </a:r>
          </a:p>
          <a:p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Contoh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: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“show lecturer’s information and availability status” </a:t>
            </a:r>
          </a:p>
          <a:p>
            <a:pPr marL="0" indent="0" algn="ctr">
              <a:buNone/>
            </a:pP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akan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menjadi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{show, lecturer’s, information, and, availability, status}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B147A9A0-F39D-4C2A-A3B3-6DB411A53B8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6 August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13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4F7305-4DA2-496E-98C7-6EFCB7B2D30B}"/>
              </a:ext>
            </a:extLst>
          </p:cNvPr>
          <p:cNvGrpSpPr/>
          <p:nvPr/>
        </p:nvGrpSpPr>
        <p:grpSpPr>
          <a:xfrm>
            <a:off x="1117844" y="1565564"/>
            <a:ext cx="1943399" cy="2484955"/>
            <a:chOff x="756392" y="1367258"/>
            <a:chExt cx="2622179" cy="1533798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8721E61D-97BC-4891-81B9-0A5211FF6DDE}"/>
                </a:ext>
              </a:extLst>
            </p:cNvPr>
            <p:cNvSpPr/>
            <p:nvPr/>
          </p:nvSpPr>
          <p:spPr>
            <a:xfrm>
              <a:off x="756392" y="1932451"/>
              <a:ext cx="2622178" cy="403412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Stopword</a:t>
              </a:r>
              <a:r>
                <a:rPr lang="en-US" sz="1600" dirty="0">
                  <a:solidFill>
                    <a:schemeClr val="bg1"/>
                  </a:solidFill>
                </a:rPr>
                <a:t> Removal</a:t>
              </a:r>
              <a:endParaRPr lang="id-ID" sz="1600" dirty="0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7">
              <a:extLst>
                <a:ext uri="{FF2B5EF4-FFF2-40B4-BE49-F238E27FC236}">
                  <a16:creationId xmlns:a16="http://schemas.microsoft.com/office/drawing/2014/main" id="{378235BA-2ADB-4683-B45B-7749BAEB5A67}"/>
                </a:ext>
              </a:extLst>
            </p:cNvPr>
            <p:cNvSpPr/>
            <p:nvPr/>
          </p:nvSpPr>
          <p:spPr>
            <a:xfrm>
              <a:off x="756392" y="2497644"/>
              <a:ext cx="2622178" cy="4034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600" dirty="0">
                  <a:solidFill>
                    <a:schemeClr val="bg1"/>
                  </a:solidFill>
                </a:rPr>
                <a:t>Stemming</a:t>
              </a:r>
              <a:endParaRPr lang="id-ID" sz="1350" dirty="0">
                <a:solidFill>
                  <a:schemeClr val="bg1"/>
                </a:solidFill>
              </a:endParaRPr>
            </a:p>
          </p:txBody>
        </p:sp>
        <p:sp>
          <p:nvSpPr>
            <p:cNvPr id="11" name="Rounded Rectangle 8">
              <a:extLst>
                <a:ext uri="{FF2B5EF4-FFF2-40B4-BE49-F238E27FC236}">
                  <a16:creationId xmlns:a16="http://schemas.microsoft.com/office/drawing/2014/main" id="{DE4ABD74-5487-4BD6-B186-6666E2EF9366}"/>
                </a:ext>
              </a:extLst>
            </p:cNvPr>
            <p:cNvSpPr/>
            <p:nvPr/>
          </p:nvSpPr>
          <p:spPr>
            <a:xfrm>
              <a:off x="756394" y="1367258"/>
              <a:ext cx="2622177" cy="4034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accent1"/>
                  </a:solidFill>
                </a:rPr>
                <a:t>Tokenisasi</a:t>
              </a:r>
              <a:endParaRPr lang="id-ID" sz="135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084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5593"/>
            <a:ext cx="10972800" cy="852862"/>
          </a:xfrm>
        </p:spPr>
        <p:txBody>
          <a:bodyPr/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Praproses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Data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254" y="1565564"/>
            <a:ext cx="8368145" cy="4560600"/>
          </a:xfrm>
        </p:spPr>
        <p:txBody>
          <a:bodyPr/>
          <a:lstStyle/>
          <a:p>
            <a:r>
              <a:rPr lang="sv-SE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Penghapusan kata penghubung dan tanda baca dari masing-masing data pernyataan kebutuhan</a:t>
            </a:r>
          </a:p>
          <a:p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Contoh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: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{show, lecturer’s, information, and, availability, status} </a:t>
            </a:r>
          </a:p>
          <a:p>
            <a:pPr marL="0" indent="0" algn="ctr">
              <a:buNone/>
            </a:pP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akan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menjadi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{show, lecturer’s, information, availability, status}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D07AC534-6AFC-4524-9A74-88915F7CF696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6 August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14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4F7305-4DA2-496E-98C7-6EFCB7B2D30B}"/>
              </a:ext>
            </a:extLst>
          </p:cNvPr>
          <p:cNvGrpSpPr/>
          <p:nvPr/>
        </p:nvGrpSpPr>
        <p:grpSpPr>
          <a:xfrm>
            <a:off x="1113409" y="1565564"/>
            <a:ext cx="1943399" cy="2480486"/>
            <a:chOff x="756393" y="848128"/>
            <a:chExt cx="2622179" cy="1531040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8721E61D-97BC-4891-81B9-0A5211FF6DDE}"/>
                </a:ext>
              </a:extLst>
            </p:cNvPr>
            <p:cNvSpPr/>
            <p:nvPr/>
          </p:nvSpPr>
          <p:spPr>
            <a:xfrm>
              <a:off x="756395" y="1411942"/>
              <a:ext cx="2622177" cy="40341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accent1"/>
                  </a:solidFill>
                </a:rPr>
                <a:t>Stopword</a:t>
              </a:r>
              <a:r>
                <a:rPr lang="en-US" sz="1600" dirty="0">
                  <a:solidFill>
                    <a:schemeClr val="accent1"/>
                  </a:solidFill>
                </a:rPr>
                <a:t> Removal</a:t>
              </a:r>
              <a:endParaRPr lang="id-ID" sz="1600" dirty="0">
                <a:solidFill>
                  <a:schemeClr val="accent1"/>
                </a:solidFill>
              </a:endParaRPr>
            </a:p>
          </p:txBody>
        </p:sp>
        <p:sp>
          <p:nvSpPr>
            <p:cNvPr id="10" name="Rounded Rectangle 7">
              <a:extLst>
                <a:ext uri="{FF2B5EF4-FFF2-40B4-BE49-F238E27FC236}">
                  <a16:creationId xmlns:a16="http://schemas.microsoft.com/office/drawing/2014/main" id="{378235BA-2ADB-4683-B45B-7749BAEB5A67}"/>
                </a:ext>
              </a:extLst>
            </p:cNvPr>
            <p:cNvSpPr/>
            <p:nvPr/>
          </p:nvSpPr>
          <p:spPr>
            <a:xfrm>
              <a:off x="756393" y="1975756"/>
              <a:ext cx="2622177" cy="4034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600" dirty="0">
                  <a:solidFill>
                    <a:schemeClr val="bg1"/>
                  </a:solidFill>
                </a:rPr>
                <a:t>Stemming</a:t>
              </a:r>
              <a:endParaRPr lang="id-ID" sz="1350" dirty="0">
                <a:solidFill>
                  <a:schemeClr val="bg1"/>
                </a:solidFill>
              </a:endParaRPr>
            </a:p>
          </p:txBody>
        </p:sp>
        <p:sp>
          <p:nvSpPr>
            <p:cNvPr id="11" name="Rounded Rectangle 8">
              <a:extLst>
                <a:ext uri="{FF2B5EF4-FFF2-40B4-BE49-F238E27FC236}">
                  <a16:creationId xmlns:a16="http://schemas.microsoft.com/office/drawing/2014/main" id="{DE4ABD74-5487-4BD6-B186-6666E2EF9366}"/>
                </a:ext>
              </a:extLst>
            </p:cNvPr>
            <p:cNvSpPr/>
            <p:nvPr/>
          </p:nvSpPr>
          <p:spPr>
            <a:xfrm>
              <a:off x="756394" y="848128"/>
              <a:ext cx="2622177" cy="4034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Tokenisasi</a:t>
              </a:r>
              <a:endParaRPr lang="id-ID" sz="13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996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5593"/>
            <a:ext cx="10972800" cy="852862"/>
          </a:xfrm>
        </p:spPr>
        <p:txBody>
          <a:bodyPr/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Praproses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Data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254" y="1565564"/>
            <a:ext cx="8368145" cy="4560600"/>
          </a:xfrm>
        </p:spPr>
        <p:txBody>
          <a:bodyPr/>
          <a:lstStyle/>
          <a:p>
            <a:r>
              <a:rPr lang="sv-SE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Pengubahan setiap kata dalam pernyataan kebutuhan menjadi kata dasar</a:t>
            </a:r>
          </a:p>
          <a:p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Contoh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: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{show, lecturer’s, information, availability, status} </a:t>
            </a:r>
          </a:p>
          <a:p>
            <a:pPr marL="0" indent="0" algn="ctr">
              <a:buNone/>
            </a:pP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akan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menjadi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{show, lecture, inform, available, status}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39142477-ECC4-4F40-B6BB-C113BEF28C88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6 August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15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4F7305-4DA2-496E-98C7-6EFCB7B2D30B}"/>
              </a:ext>
            </a:extLst>
          </p:cNvPr>
          <p:cNvGrpSpPr/>
          <p:nvPr/>
        </p:nvGrpSpPr>
        <p:grpSpPr>
          <a:xfrm>
            <a:off x="1126866" y="1565564"/>
            <a:ext cx="1943397" cy="2482570"/>
            <a:chOff x="756394" y="931237"/>
            <a:chExt cx="2622177" cy="1532326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8721E61D-97BC-4891-81B9-0A5211FF6DDE}"/>
                </a:ext>
              </a:extLst>
            </p:cNvPr>
            <p:cNvSpPr/>
            <p:nvPr/>
          </p:nvSpPr>
          <p:spPr>
            <a:xfrm>
              <a:off x="756394" y="1495986"/>
              <a:ext cx="2622177" cy="403412"/>
            </a:xfrm>
            <a:prstGeom prst="roundRect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Stopword</a:t>
              </a:r>
              <a:r>
                <a:rPr lang="en-US" sz="1600" dirty="0">
                  <a:solidFill>
                    <a:schemeClr val="bg1"/>
                  </a:solidFill>
                </a:rPr>
                <a:t> Removal</a:t>
              </a:r>
              <a:endParaRPr lang="id-ID" sz="1600" dirty="0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7">
              <a:extLst>
                <a:ext uri="{FF2B5EF4-FFF2-40B4-BE49-F238E27FC236}">
                  <a16:creationId xmlns:a16="http://schemas.microsoft.com/office/drawing/2014/main" id="{378235BA-2ADB-4683-B45B-7749BAEB5A67}"/>
                </a:ext>
              </a:extLst>
            </p:cNvPr>
            <p:cNvSpPr/>
            <p:nvPr/>
          </p:nvSpPr>
          <p:spPr>
            <a:xfrm>
              <a:off x="756394" y="2060151"/>
              <a:ext cx="2622177" cy="4034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600" dirty="0">
                  <a:solidFill>
                    <a:schemeClr val="accent1"/>
                  </a:solidFill>
                </a:rPr>
                <a:t>Stemming</a:t>
              </a:r>
              <a:endParaRPr lang="id-ID" sz="1350" dirty="0">
                <a:solidFill>
                  <a:schemeClr val="accent1"/>
                </a:solidFill>
              </a:endParaRPr>
            </a:p>
          </p:txBody>
        </p:sp>
        <p:sp>
          <p:nvSpPr>
            <p:cNvPr id="11" name="Rounded Rectangle 8">
              <a:extLst>
                <a:ext uri="{FF2B5EF4-FFF2-40B4-BE49-F238E27FC236}">
                  <a16:creationId xmlns:a16="http://schemas.microsoft.com/office/drawing/2014/main" id="{DE4ABD74-5487-4BD6-B186-6666E2EF9366}"/>
                </a:ext>
              </a:extLst>
            </p:cNvPr>
            <p:cNvSpPr/>
            <p:nvPr/>
          </p:nvSpPr>
          <p:spPr>
            <a:xfrm>
              <a:off x="756394" y="931237"/>
              <a:ext cx="2622177" cy="4034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Tokenisasi</a:t>
              </a:r>
              <a:endParaRPr lang="id-ID" sz="13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728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5593"/>
            <a:ext cx="10972800" cy="852862"/>
          </a:xfrm>
        </p:spPr>
        <p:txBody>
          <a:bodyPr/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Praproses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Data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298A30E0-94D7-4D2C-A741-E4A5D6B773D5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6 August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534AE52-FC7E-493D-B21B-218CAD1BD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319896"/>
              </p:ext>
            </p:extLst>
          </p:nvPr>
        </p:nvGraphicFramePr>
        <p:xfrm>
          <a:off x="838200" y="1824048"/>
          <a:ext cx="9067800" cy="43513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31109">
                  <a:extLst>
                    <a:ext uri="{9D8B030D-6E8A-4147-A177-3AD203B41FA5}">
                      <a16:colId xmlns:a16="http://schemas.microsoft.com/office/drawing/2014/main" val="4171869946"/>
                    </a:ext>
                  </a:extLst>
                </a:gridCol>
                <a:gridCol w="4136691">
                  <a:extLst>
                    <a:ext uri="{9D8B030D-6E8A-4147-A177-3AD203B41FA5}">
                      <a16:colId xmlns:a16="http://schemas.microsoft.com/office/drawing/2014/main" val="1009457392"/>
                    </a:ext>
                  </a:extLst>
                </a:gridCol>
              </a:tblGrid>
              <a:tr h="48272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Pernyataan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Kebutuhan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Hasil Praproses data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9742243"/>
                  </a:ext>
                </a:extLst>
              </a:tr>
              <a:tr h="54337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can see detailed information about SGP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see detail inform sgp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6263114"/>
                  </a:ext>
                </a:extLst>
              </a:tr>
              <a:tr h="54337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can apply for SGP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appli sgp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5186235"/>
                  </a:ext>
                </a:extLst>
              </a:tr>
              <a:tr h="54337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can application update form for SGP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applic updat form sgp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1360347"/>
                  </a:ext>
                </a:extLst>
              </a:tr>
              <a:tr h="54337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can update personal data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updat person data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4177142"/>
                  </a:ext>
                </a:extLst>
              </a:tr>
              <a:tr h="115173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can upload application related documents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upload applic relat document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67181747"/>
                  </a:ext>
                </a:extLst>
              </a:tr>
              <a:tr h="54337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can perform psychological test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perform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psycholog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test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13356472"/>
                  </a:ext>
                </a:extLst>
              </a:tr>
            </a:tbl>
          </a:graphicData>
        </a:graphic>
      </p:graphicFrame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6C7D1CA-8BB9-464E-928D-41A4A73FE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5593"/>
            <a:ext cx="10972800" cy="852862"/>
          </a:xfrm>
        </p:spPr>
        <p:txBody>
          <a:bodyPr/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Penyiapan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254" y="1565564"/>
            <a:ext cx="8368145" cy="4560600"/>
          </a:xfrm>
        </p:spPr>
        <p:txBody>
          <a:bodyPr/>
          <a:lstStyle/>
          <a:p>
            <a:r>
              <a:rPr lang="sv-SE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Pembobotan term dilakukan dengan menggunakan metode TF-iDF</a:t>
            </a:r>
          </a:p>
          <a:p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Dilakukan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secara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local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untuk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masing-masing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dokumen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SKPL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B3EFD4B-04CF-45F8-BB82-7EDF827DBB39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6 August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17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4F7305-4DA2-496E-98C7-6EFCB7B2D30B}"/>
              </a:ext>
            </a:extLst>
          </p:cNvPr>
          <p:cNvGrpSpPr/>
          <p:nvPr/>
        </p:nvGrpSpPr>
        <p:grpSpPr>
          <a:xfrm>
            <a:off x="1062428" y="1565564"/>
            <a:ext cx="1943397" cy="1443323"/>
            <a:chOff x="756395" y="1411942"/>
            <a:chExt cx="2622177" cy="890868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8721E61D-97BC-4891-81B9-0A5211FF6DDE}"/>
                </a:ext>
              </a:extLst>
            </p:cNvPr>
            <p:cNvSpPr/>
            <p:nvPr/>
          </p:nvSpPr>
          <p:spPr>
            <a:xfrm>
              <a:off x="756395" y="1411942"/>
              <a:ext cx="2622177" cy="40341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accent1"/>
                  </a:solidFill>
                </a:rPr>
                <a:t>Pembobotan</a:t>
              </a:r>
              <a:r>
                <a:rPr lang="en-US" sz="1600" dirty="0">
                  <a:solidFill>
                    <a:schemeClr val="accent1"/>
                  </a:solidFill>
                </a:rPr>
                <a:t> Term</a:t>
              </a:r>
              <a:endParaRPr lang="id-ID" sz="1600" dirty="0">
                <a:solidFill>
                  <a:schemeClr val="accent1"/>
                </a:solidFill>
              </a:endParaRPr>
            </a:p>
          </p:txBody>
        </p:sp>
        <p:sp>
          <p:nvSpPr>
            <p:cNvPr id="10" name="Rounded Rectangle 7">
              <a:extLst>
                <a:ext uri="{FF2B5EF4-FFF2-40B4-BE49-F238E27FC236}">
                  <a16:creationId xmlns:a16="http://schemas.microsoft.com/office/drawing/2014/main" id="{378235BA-2ADB-4683-B45B-7749BAEB5A67}"/>
                </a:ext>
              </a:extLst>
            </p:cNvPr>
            <p:cNvSpPr/>
            <p:nvPr/>
          </p:nvSpPr>
          <p:spPr>
            <a:xfrm>
              <a:off x="756395" y="1899398"/>
              <a:ext cx="2622177" cy="4034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Ekstraksi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Fitur</a:t>
              </a:r>
              <a:endParaRPr lang="id-ID" sz="13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122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5593"/>
            <a:ext cx="10972800" cy="852862"/>
          </a:xfrm>
        </p:spPr>
        <p:txBody>
          <a:bodyPr/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Penyiapan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254" y="1565564"/>
            <a:ext cx="8368145" cy="1443323"/>
          </a:xfrm>
        </p:spPr>
        <p:txBody>
          <a:bodyPr/>
          <a:lstStyle/>
          <a:p>
            <a:r>
              <a:rPr lang="sv-SE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Fitur yang diekstrak adalah fitur statistik dari nilai kemiripan sebuah pernyataan kebutuhan dengan pernyataan kebutuhan lain dalam dokumen SKPL yang sama</a:t>
            </a:r>
          </a:p>
          <a:p>
            <a:endParaRPr lang="en-US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3B6E0006-A55F-44AD-B13B-D5ACE62D0E96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6 August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4F7305-4DA2-496E-98C7-6EFCB7B2D30B}"/>
              </a:ext>
            </a:extLst>
          </p:cNvPr>
          <p:cNvGrpSpPr/>
          <p:nvPr/>
        </p:nvGrpSpPr>
        <p:grpSpPr>
          <a:xfrm>
            <a:off x="1062428" y="1565564"/>
            <a:ext cx="1943397" cy="1443323"/>
            <a:chOff x="756395" y="1411942"/>
            <a:chExt cx="2622177" cy="890868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8721E61D-97BC-4891-81B9-0A5211FF6DDE}"/>
                </a:ext>
              </a:extLst>
            </p:cNvPr>
            <p:cNvSpPr/>
            <p:nvPr/>
          </p:nvSpPr>
          <p:spPr>
            <a:xfrm>
              <a:off x="756395" y="1411942"/>
              <a:ext cx="2622177" cy="403412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Pembobotan</a:t>
              </a:r>
              <a:r>
                <a:rPr lang="en-US" sz="1600" dirty="0">
                  <a:solidFill>
                    <a:schemeClr val="accent1"/>
                  </a:solidFill>
                </a:rPr>
                <a:t> </a:t>
              </a:r>
              <a:r>
                <a:rPr lang="en-US" sz="1600" dirty="0">
                  <a:solidFill>
                    <a:schemeClr val="bg1"/>
                  </a:solidFill>
                </a:rPr>
                <a:t>Term</a:t>
              </a:r>
              <a:endParaRPr lang="id-ID" sz="1600" dirty="0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7">
              <a:extLst>
                <a:ext uri="{FF2B5EF4-FFF2-40B4-BE49-F238E27FC236}">
                  <a16:creationId xmlns:a16="http://schemas.microsoft.com/office/drawing/2014/main" id="{378235BA-2ADB-4683-B45B-7749BAEB5A67}"/>
                </a:ext>
              </a:extLst>
            </p:cNvPr>
            <p:cNvSpPr/>
            <p:nvPr/>
          </p:nvSpPr>
          <p:spPr>
            <a:xfrm>
              <a:off x="756395" y="1899398"/>
              <a:ext cx="2622177" cy="4034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accent1"/>
                  </a:solidFill>
                </a:rPr>
                <a:t>Ekstraksi</a:t>
              </a:r>
              <a:r>
                <a:rPr lang="en-US" sz="1600" dirty="0">
                  <a:solidFill>
                    <a:schemeClr val="accent1"/>
                  </a:solidFill>
                </a:rPr>
                <a:t> </a:t>
              </a:r>
              <a:r>
                <a:rPr lang="en-US" sz="1600" dirty="0" err="1">
                  <a:solidFill>
                    <a:schemeClr val="accent1"/>
                  </a:solidFill>
                </a:rPr>
                <a:t>Fitur</a:t>
              </a:r>
              <a:endParaRPr lang="id-ID" sz="1350" dirty="0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77198B2-EF68-4BEA-BE79-685AB2C90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61217"/>
              </p:ext>
            </p:extLst>
          </p:nvPr>
        </p:nvGraphicFramePr>
        <p:xfrm>
          <a:off x="3581400" y="3008887"/>
          <a:ext cx="5368925" cy="28296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6309">
                  <a:extLst>
                    <a:ext uri="{9D8B030D-6E8A-4147-A177-3AD203B41FA5}">
                      <a16:colId xmlns:a16="http://schemas.microsoft.com/office/drawing/2014/main" val="1046225869"/>
                    </a:ext>
                  </a:extLst>
                </a:gridCol>
                <a:gridCol w="5112616">
                  <a:extLst>
                    <a:ext uri="{9D8B030D-6E8A-4147-A177-3AD203B41FA5}">
                      <a16:colId xmlns:a16="http://schemas.microsoft.com/office/drawing/2014/main" val="3813002181"/>
                    </a:ext>
                  </a:extLst>
                </a:gridCol>
              </a:tblGrid>
              <a:tr h="203835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9525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</a:rPr>
                        <a:t>ExtractFeature</a:t>
                      </a:r>
                      <a:r>
                        <a:rPr lang="en-US" sz="1500" dirty="0">
                          <a:effectLst/>
                        </a:rPr>
                        <a:t>(</a:t>
                      </a:r>
                      <a:r>
                        <a:rPr lang="en-US" sz="1500" dirty="0" err="1">
                          <a:effectLst/>
                        </a:rPr>
                        <a:t>DokumenSKPL</a:t>
                      </a:r>
                      <a:r>
                        <a:rPr lang="en-US" sz="1500" dirty="0">
                          <a:effectLst/>
                        </a:rPr>
                        <a:t>) 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10382928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9525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   </a:t>
                      </a:r>
                      <a:r>
                        <a:rPr lang="en-US" sz="1500" dirty="0" err="1">
                          <a:effectLst/>
                        </a:rPr>
                        <a:t>feature_matrix</a:t>
                      </a:r>
                      <a:r>
                        <a:rPr lang="en-US" sz="1500" dirty="0">
                          <a:effectLst/>
                        </a:rPr>
                        <a:t> = new matrix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00181002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3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9525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   foreach k = pernyataan_kebutuhan in DokumenSKPL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72509548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4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95250" marT="0" marB="0"/>
                </a:tc>
                <a:tc>
                  <a:txBody>
                    <a:bodyPr/>
                    <a:lstStyle/>
                    <a:p>
                      <a:pPr marL="891540" marR="0" indent="-5715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    similarity = cosineSimilarity(k, rest_of_pernyataan_kebutuhan) 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60709120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5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95250" marT="0" marB="0"/>
                </a:tc>
                <a:tc>
                  <a:txBody>
                    <a:bodyPr/>
                    <a:lstStyle/>
                    <a:p>
                      <a:pPr marL="891540" marR="0" indent="-5715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    feature_matrix.add([mean(similarity), std(similarity), max(similarity)]) 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50970831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6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95250" marT="0" marB="0"/>
                </a:tc>
                <a:tc>
                  <a:txBody>
                    <a:bodyPr/>
                    <a:lstStyle/>
                    <a:p>
                      <a:pPr marL="891540" marR="0" indent="-5715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end foreach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84648474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7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9525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    return </a:t>
                      </a:r>
                      <a:r>
                        <a:rPr lang="en-US" sz="1500" dirty="0" err="1">
                          <a:effectLst/>
                        </a:rPr>
                        <a:t>feature_matrix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12718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23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5593"/>
            <a:ext cx="10972800" cy="852862"/>
          </a:xfrm>
        </p:spPr>
        <p:txBody>
          <a:bodyPr/>
          <a:lstStyle/>
          <a:p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Matrix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Kemiripan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antar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Kebutuhan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0DA6F415-56F1-4CAF-814B-90298CDC0A4D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6 August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19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9F93693-9C06-4997-BE41-64174574A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906166"/>
              </p:ext>
            </p:extLst>
          </p:nvPr>
        </p:nvGraphicFramePr>
        <p:xfrm>
          <a:off x="1173797" y="1471664"/>
          <a:ext cx="7100794" cy="42779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26310">
                  <a:extLst>
                    <a:ext uri="{9D8B030D-6E8A-4147-A177-3AD203B41FA5}">
                      <a16:colId xmlns:a16="http://schemas.microsoft.com/office/drawing/2014/main" val="2646255115"/>
                    </a:ext>
                  </a:extLst>
                </a:gridCol>
                <a:gridCol w="812414">
                  <a:extLst>
                    <a:ext uri="{9D8B030D-6E8A-4147-A177-3AD203B41FA5}">
                      <a16:colId xmlns:a16="http://schemas.microsoft.com/office/drawing/2014/main" val="1176032394"/>
                    </a:ext>
                  </a:extLst>
                </a:gridCol>
                <a:gridCol w="812414">
                  <a:extLst>
                    <a:ext uri="{9D8B030D-6E8A-4147-A177-3AD203B41FA5}">
                      <a16:colId xmlns:a16="http://schemas.microsoft.com/office/drawing/2014/main" val="2520130358"/>
                    </a:ext>
                  </a:extLst>
                </a:gridCol>
                <a:gridCol w="812414">
                  <a:extLst>
                    <a:ext uri="{9D8B030D-6E8A-4147-A177-3AD203B41FA5}">
                      <a16:colId xmlns:a16="http://schemas.microsoft.com/office/drawing/2014/main" val="2482391145"/>
                    </a:ext>
                  </a:extLst>
                </a:gridCol>
                <a:gridCol w="812414">
                  <a:extLst>
                    <a:ext uri="{9D8B030D-6E8A-4147-A177-3AD203B41FA5}">
                      <a16:colId xmlns:a16="http://schemas.microsoft.com/office/drawing/2014/main" val="1647379204"/>
                    </a:ext>
                  </a:extLst>
                </a:gridCol>
                <a:gridCol w="812414">
                  <a:extLst>
                    <a:ext uri="{9D8B030D-6E8A-4147-A177-3AD203B41FA5}">
                      <a16:colId xmlns:a16="http://schemas.microsoft.com/office/drawing/2014/main" val="1056052400"/>
                    </a:ext>
                  </a:extLst>
                </a:gridCol>
                <a:gridCol w="812414">
                  <a:extLst>
                    <a:ext uri="{9D8B030D-6E8A-4147-A177-3AD203B41FA5}">
                      <a16:colId xmlns:a16="http://schemas.microsoft.com/office/drawing/2014/main" val="2963360089"/>
                    </a:ext>
                  </a:extLst>
                </a:gridCol>
              </a:tblGrid>
              <a:tr h="61113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Pernyataan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Kebutuhan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4947007"/>
                  </a:ext>
                </a:extLst>
              </a:tr>
              <a:tr h="611139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1462685"/>
                  </a:ext>
                </a:extLst>
              </a:tr>
              <a:tr h="611139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600635"/>
                  </a:ext>
                </a:extLst>
              </a:tr>
              <a:tr h="611139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9597529"/>
                  </a:ext>
                </a:extLst>
              </a:tr>
              <a:tr h="611139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2565648"/>
                  </a:ext>
                </a:extLst>
              </a:tr>
              <a:tr h="611139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1014172"/>
                  </a:ext>
                </a:extLst>
              </a:tr>
              <a:tr h="611139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7314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29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1524000" y="5631019"/>
            <a:ext cx="9144000" cy="279042"/>
          </a:xfrm>
        </p:spPr>
        <p:txBody>
          <a:bodyPr>
            <a:normAutofit fontScale="62500" lnSpcReduction="20000"/>
          </a:bodyPr>
          <a:lstStyle/>
          <a:p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1025" y="6236105"/>
            <a:ext cx="1905000" cy="457200"/>
          </a:xfrm>
          <a:prstGeom prst="rect">
            <a:avLst/>
          </a:prstGeom>
        </p:spPr>
        <p:txBody>
          <a:bodyPr/>
          <a:lstStyle/>
          <a:p>
            <a:fld id="{F5C947F2-919D-49E0-BD95-D44A5A8BF771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6 August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249552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3628" y="6236105"/>
            <a:ext cx="482600" cy="457200"/>
          </a:xfrm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0777" y="1825439"/>
            <a:ext cx="6490446" cy="65890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solidFill>
                  <a:srgbClr val="002060"/>
                </a:solidFill>
                <a:latin typeface="Tw Cen MT Condensed" panose="020B0606020104020203" pitchFamily="34" charset="0"/>
              </a:rPr>
              <a:t>Pendahuluan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0777" y="2776834"/>
            <a:ext cx="6490447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solidFill>
                  <a:srgbClr val="002060"/>
                </a:solidFill>
                <a:latin typeface="Tw Cen MT Condensed" panose="020B0606020104020203" pitchFamily="34" charset="0"/>
              </a:rPr>
              <a:t>Metodologi</a:t>
            </a:r>
            <a:r>
              <a:rPr lang="en-US" sz="4800" b="1" dirty="0">
                <a:solidFill>
                  <a:srgbClr val="002060"/>
                </a:solidFill>
                <a:latin typeface="Tw Cen MT Condensed" panose="020B0606020104020203" pitchFamily="34" charset="0"/>
              </a:rPr>
              <a:t> </a:t>
            </a:r>
            <a:r>
              <a:rPr lang="en-US" sz="4800" b="1" dirty="0" err="1">
                <a:solidFill>
                  <a:srgbClr val="002060"/>
                </a:solidFill>
                <a:latin typeface="Tw Cen MT Condensed" panose="020B0606020104020203" pitchFamily="34" charset="0"/>
              </a:rPr>
              <a:t>Penelitian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58BA20-D85F-4196-82A6-824C3C4D6932}"/>
              </a:ext>
            </a:extLst>
          </p:cNvPr>
          <p:cNvSpPr/>
          <p:nvPr/>
        </p:nvSpPr>
        <p:spPr>
          <a:xfrm>
            <a:off x="2850777" y="3728229"/>
            <a:ext cx="6490447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Tw Cen MT Condensed" panose="020B0606020104020203" pitchFamily="34" charset="0"/>
              </a:rPr>
              <a:t>Uji </a:t>
            </a:r>
            <a:r>
              <a:rPr lang="en-US" sz="4800" b="1" dirty="0" err="1">
                <a:solidFill>
                  <a:srgbClr val="002060"/>
                </a:solidFill>
                <a:latin typeface="Tw Cen MT Condensed" panose="020B0606020104020203" pitchFamily="34" charset="0"/>
              </a:rPr>
              <a:t>Coba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A4CF4-B0A6-4A3C-B7EE-1D5C83126D6C}"/>
              </a:ext>
            </a:extLst>
          </p:cNvPr>
          <p:cNvSpPr/>
          <p:nvPr/>
        </p:nvSpPr>
        <p:spPr>
          <a:xfrm>
            <a:off x="2850777" y="4679624"/>
            <a:ext cx="6490447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rgbClr val="002060"/>
                </a:solidFill>
                <a:latin typeface="Tw Cen MT Condensed" panose="020B0606020104020203" pitchFamily="34" charset="0"/>
              </a:rPr>
              <a:t>Kesimpulan dan Saran</a:t>
            </a:r>
          </a:p>
        </p:txBody>
      </p:sp>
    </p:spTree>
    <p:extLst>
      <p:ext uri="{BB962C8B-B14F-4D97-AF65-F5344CB8AC3E}">
        <p14:creationId xmlns:p14="http://schemas.microsoft.com/office/powerpoint/2010/main" val="322602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5593"/>
            <a:ext cx="10972800" cy="852862"/>
          </a:xfrm>
        </p:spPr>
        <p:txBody>
          <a:bodyPr/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Statistik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EE8756BE-95A9-4C7C-93A1-817484A0D4B3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6 August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20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A78F910-A73A-4928-AF58-6F3A17DA8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36046"/>
              </p:ext>
            </p:extLst>
          </p:nvPr>
        </p:nvGraphicFramePr>
        <p:xfrm>
          <a:off x="1395442" y="1545374"/>
          <a:ext cx="6530287" cy="41904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26310">
                  <a:extLst>
                    <a:ext uri="{9D8B030D-6E8A-4147-A177-3AD203B41FA5}">
                      <a16:colId xmlns:a16="http://schemas.microsoft.com/office/drawing/2014/main" val="3132742031"/>
                    </a:ext>
                  </a:extLst>
                </a:gridCol>
                <a:gridCol w="1056677">
                  <a:extLst>
                    <a:ext uri="{9D8B030D-6E8A-4147-A177-3AD203B41FA5}">
                      <a16:colId xmlns:a16="http://schemas.microsoft.com/office/drawing/2014/main" val="1405415717"/>
                    </a:ext>
                  </a:extLst>
                </a:gridCol>
                <a:gridCol w="1152009">
                  <a:extLst>
                    <a:ext uri="{9D8B030D-6E8A-4147-A177-3AD203B41FA5}">
                      <a16:colId xmlns:a16="http://schemas.microsoft.com/office/drawing/2014/main" val="4057620592"/>
                    </a:ext>
                  </a:extLst>
                </a:gridCol>
                <a:gridCol w="2095291">
                  <a:extLst>
                    <a:ext uri="{9D8B030D-6E8A-4147-A177-3AD203B41FA5}">
                      <a16:colId xmlns:a16="http://schemas.microsoft.com/office/drawing/2014/main" val="1523167262"/>
                    </a:ext>
                  </a:extLst>
                </a:gridCol>
              </a:tblGrid>
              <a:tr h="59863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Pernyataan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Kebutuhan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Standard Deviation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2749790"/>
                  </a:ext>
                </a:extLst>
              </a:tr>
              <a:tr h="598630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0.129155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0.272444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0.091345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2158975"/>
                  </a:ext>
                </a:extLst>
              </a:tr>
              <a:tr h="598630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0.165062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0.300536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0.099623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53890959"/>
                  </a:ext>
                </a:extLst>
              </a:tr>
              <a:tr h="598630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0.223295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0.300536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0.087283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8480189"/>
                  </a:ext>
                </a:extLst>
              </a:tr>
              <a:tr h="598630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0.114001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0.295301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0.091327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9412800"/>
                  </a:ext>
                </a:extLst>
              </a:tr>
              <a:tr h="598630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0.099813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0.254296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0.077722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6616326"/>
                  </a:ext>
                </a:extLst>
              </a:tr>
              <a:tr h="598630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0.065415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0.085116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0.010426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00689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414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17621"/>
            <a:ext cx="10972800" cy="852862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Penyusunan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Model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Klasifikasi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6303"/>
            <a:ext cx="11313459" cy="4906770"/>
          </a:xfrm>
        </p:spPr>
        <p:txBody>
          <a:bodyPr/>
          <a:lstStyle/>
          <a:p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Data-data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pernyataan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kebutuhan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yang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sudah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direpresentasikan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sebagai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vektor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akan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dibagi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menjadi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2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kelompok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,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yaitu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data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latih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data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</a:p>
          <a:p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Data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latih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akan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melalui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balancing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menggunakan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algoritma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SMOTE </a:t>
            </a:r>
          </a:p>
          <a:p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Data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latih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digunakan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untuk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menyusun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model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klasifikasi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yang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kemudian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akan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digunakan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untuk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mengklasifikasi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data uji.</a:t>
            </a:r>
          </a:p>
          <a:p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Metode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klasifikasi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yang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digunakan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adalah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SVM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03D46136-1F20-4AD2-A7E2-2AAFCA2FD633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6 August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21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39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5593"/>
            <a:ext cx="10972800" cy="852862"/>
          </a:xfrm>
        </p:spPr>
        <p:txBody>
          <a:bodyPr/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Pengujian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Analisis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254" y="1565564"/>
            <a:ext cx="8368145" cy="4560600"/>
          </a:xfrm>
        </p:spPr>
        <p:txBody>
          <a:bodyPr/>
          <a:lstStyle/>
          <a:p>
            <a:r>
              <a:rPr lang="sv-SE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Membuktikan bahwa metode yang diajukan dapat mendeteksi derau pada pernyataan kebutuhan dalam dokumen SKPL secara akurat.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E5887C67-8E02-4DB0-AB68-7EA76384621F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6 August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22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4F7305-4DA2-496E-98C7-6EFCB7B2D30B}"/>
              </a:ext>
            </a:extLst>
          </p:cNvPr>
          <p:cNvGrpSpPr/>
          <p:nvPr/>
        </p:nvGrpSpPr>
        <p:grpSpPr>
          <a:xfrm>
            <a:off x="1062428" y="1565564"/>
            <a:ext cx="1943397" cy="2216727"/>
            <a:chOff x="756395" y="1411942"/>
            <a:chExt cx="2622177" cy="1368239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8721E61D-97BC-4891-81B9-0A5211FF6DDE}"/>
                </a:ext>
              </a:extLst>
            </p:cNvPr>
            <p:cNvSpPr/>
            <p:nvPr/>
          </p:nvSpPr>
          <p:spPr>
            <a:xfrm>
              <a:off x="756395" y="1411942"/>
              <a:ext cx="2622177" cy="40341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accent1"/>
                  </a:solidFill>
                </a:rPr>
                <a:t>Tujuan</a:t>
              </a:r>
              <a:r>
                <a:rPr lang="en-US" sz="1600" dirty="0">
                  <a:solidFill>
                    <a:schemeClr val="accent1"/>
                  </a:solidFill>
                </a:rPr>
                <a:t> </a:t>
              </a:r>
              <a:r>
                <a:rPr lang="en-US" sz="1600" dirty="0" err="1">
                  <a:solidFill>
                    <a:schemeClr val="accent1"/>
                  </a:solidFill>
                </a:rPr>
                <a:t>Pengujian</a:t>
              </a:r>
              <a:endParaRPr lang="id-ID" sz="1600" dirty="0">
                <a:solidFill>
                  <a:schemeClr val="accent1"/>
                </a:solidFill>
              </a:endParaRPr>
            </a:p>
          </p:txBody>
        </p:sp>
        <p:sp>
          <p:nvSpPr>
            <p:cNvPr id="10" name="Rounded Rectangle 7">
              <a:extLst>
                <a:ext uri="{FF2B5EF4-FFF2-40B4-BE49-F238E27FC236}">
                  <a16:creationId xmlns:a16="http://schemas.microsoft.com/office/drawing/2014/main" id="{378235BA-2ADB-4683-B45B-7749BAEB5A67}"/>
                </a:ext>
              </a:extLst>
            </p:cNvPr>
            <p:cNvSpPr/>
            <p:nvPr/>
          </p:nvSpPr>
          <p:spPr>
            <a:xfrm>
              <a:off x="756395" y="1899398"/>
              <a:ext cx="2622177" cy="4034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Metode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Evaluasi</a:t>
              </a:r>
              <a:endParaRPr lang="id-ID" sz="1350" dirty="0">
                <a:solidFill>
                  <a:schemeClr val="bg1"/>
                </a:solidFill>
              </a:endParaRPr>
            </a:p>
          </p:txBody>
        </p:sp>
        <p:sp>
          <p:nvSpPr>
            <p:cNvPr id="11" name="Rounded Rectangle 8">
              <a:extLst>
                <a:ext uri="{FF2B5EF4-FFF2-40B4-BE49-F238E27FC236}">
                  <a16:creationId xmlns:a16="http://schemas.microsoft.com/office/drawing/2014/main" id="{DE4ABD74-5487-4BD6-B186-6666E2EF9366}"/>
                </a:ext>
              </a:extLst>
            </p:cNvPr>
            <p:cNvSpPr/>
            <p:nvPr/>
          </p:nvSpPr>
          <p:spPr>
            <a:xfrm>
              <a:off x="756395" y="2376769"/>
              <a:ext cx="2622177" cy="4034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Skenario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Pengujian</a:t>
              </a:r>
              <a:endParaRPr lang="id-ID" sz="13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244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5593"/>
            <a:ext cx="10972800" cy="852862"/>
          </a:xfrm>
        </p:spPr>
        <p:txBody>
          <a:bodyPr/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Pengujian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Analisis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254" y="1565564"/>
            <a:ext cx="8368145" cy="4560600"/>
          </a:xfrm>
        </p:spPr>
        <p:txBody>
          <a:bodyPr/>
          <a:lstStyle/>
          <a:p>
            <a:r>
              <a:rPr lang="sv-SE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Data uji yang telah melalui tahap ekstraksi fitur akan diklasifikasi dengan menggunakan model klasifikasi yang sudah dilatih menggunakan data latih.</a:t>
            </a:r>
          </a:p>
          <a:p>
            <a:r>
              <a:rPr lang="sv-SE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Metode Evaluasi yang akan digunakan adalah akurasi, tp rate, tn rate, dan f1 measure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EC5AC23C-C401-4D70-8603-4313F7A6837B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6 August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23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4F7305-4DA2-496E-98C7-6EFCB7B2D30B}"/>
              </a:ext>
            </a:extLst>
          </p:cNvPr>
          <p:cNvGrpSpPr/>
          <p:nvPr/>
        </p:nvGrpSpPr>
        <p:grpSpPr>
          <a:xfrm>
            <a:off x="1062428" y="1565564"/>
            <a:ext cx="1943397" cy="2216727"/>
            <a:chOff x="756395" y="1411942"/>
            <a:chExt cx="2622177" cy="1368239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8721E61D-97BC-4891-81B9-0A5211FF6DDE}"/>
                </a:ext>
              </a:extLst>
            </p:cNvPr>
            <p:cNvSpPr/>
            <p:nvPr/>
          </p:nvSpPr>
          <p:spPr>
            <a:xfrm>
              <a:off x="756395" y="1411942"/>
              <a:ext cx="2622177" cy="403412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Tujuan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Pengujian</a:t>
              </a:r>
              <a:endParaRPr lang="id-ID" sz="1600" dirty="0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7">
              <a:extLst>
                <a:ext uri="{FF2B5EF4-FFF2-40B4-BE49-F238E27FC236}">
                  <a16:creationId xmlns:a16="http://schemas.microsoft.com/office/drawing/2014/main" id="{378235BA-2ADB-4683-B45B-7749BAEB5A67}"/>
                </a:ext>
              </a:extLst>
            </p:cNvPr>
            <p:cNvSpPr/>
            <p:nvPr/>
          </p:nvSpPr>
          <p:spPr>
            <a:xfrm>
              <a:off x="756395" y="1899398"/>
              <a:ext cx="2622177" cy="4034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accent1"/>
                  </a:solidFill>
                </a:rPr>
                <a:t>Metode</a:t>
              </a:r>
              <a:r>
                <a:rPr lang="en-US" sz="1600" dirty="0">
                  <a:solidFill>
                    <a:schemeClr val="accent1"/>
                  </a:solidFill>
                </a:rPr>
                <a:t> </a:t>
              </a:r>
              <a:r>
                <a:rPr lang="en-US" sz="1600" dirty="0" err="1">
                  <a:solidFill>
                    <a:schemeClr val="accent1"/>
                  </a:solidFill>
                </a:rPr>
                <a:t>Evaluasi</a:t>
              </a:r>
              <a:endParaRPr lang="id-ID" sz="1350" dirty="0">
                <a:solidFill>
                  <a:schemeClr val="accent1"/>
                </a:solidFill>
              </a:endParaRPr>
            </a:p>
          </p:txBody>
        </p:sp>
        <p:sp>
          <p:nvSpPr>
            <p:cNvPr id="11" name="Rounded Rectangle 8">
              <a:extLst>
                <a:ext uri="{FF2B5EF4-FFF2-40B4-BE49-F238E27FC236}">
                  <a16:creationId xmlns:a16="http://schemas.microsoft.com/office/drawing/2014/main" id="{DE4ABD74-5487-4BD6-B186-6666E2EF9366}"/>
                </a:ext>
              </a:extLst>
            </p:cNvPr>
            <p:cNvSpPr/>
            <p:nvPr/>
          </p:nvSpPr>
          <p:spPr>
            <a:xfrm>
              <a:off x="756395" y="2376769"/>
              <a:ext cx="2622177" cy="4034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Skenario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Pengujian</a:t>
              </a:r>
              <a:endParaRPr lang="id-ID" sz="13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331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5593"/>
            <a:ext cx="10972800" cy="852862"/>
          </a:xfrm>
        </p:spPr>
        <p:txBody>
          <a:bodyPr/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Pengujian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Analisis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254" y="1565564"/>
            <a:ext cx="8368145" cy="4560600"/>
          </a:xfrm>
        </p:spPr>
        <p:txBody>
          <a:bodyPr/>
          <a:lstStyle/>
          <a:p>
            <a:r>
              <a:rPr lang="sv-SE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Membandingkan metode penghitungan kemiripan: Cosine similarity dan jaccard similarity</a:t>
            </a:r>
            <a:endParaRPr lang="sv-SE" sz="2000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r>
              <a:rPr lang="sv-SE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Menambahkan fitur statistik yang lain seperti nilai minimum dan varian pada tahap ekstraksi fitur untuk melihat perbedaan performa hasil klasifikasi.</a:t>
            </a:r>
          </a:p>
          <a:p>
            <a:r>
              <a:rPr lang="sv-SE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Membandingkan metode klasifikasi supervised: SVM, k-Nearest Neighbor, dan Neural Network</a:t>
            </a:r>
          </a:p>
          <a:p>
            <a:r>
              <a:rPr lang="sv-SE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Melakukan variasi persentase data derau yang digunakan untuk kemudian dibandingkan performanya.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0A7F5B34-5C77-4008-AAFC-70CA1FB86464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6 August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24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4F7305-4DA2-496E-98C7-6EFCB7B2D30B}"/>
              </a:ext>
            </a:extLst>
          </p:cNvPr>
          <p:cNvGrpSpPr/>
          <p:nvPr/>
        </p:nvGrpSpPr>
        <p:grpSpPr>
          <a:xfrm>
            <a:off x="1062428" y="1565564"/>
            <a:ext cx="1943397" cy="2216727"/>
            <a:chOff x="756395" y="1411942"/>
            <a:chExt cx="2622177" cy="1368239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8721E61D-97BC-4891-81B9-0A5211FF6DDE}"/>
                </a:ext>
              </a:extLst>
            </p:cNvPr>
            <p:cNvSpPr/>
            <p:nvPr/>
          </p:nvSpPr>
          <p:spPr>
            <a:xfrm>
              <a:off x="756395" y="1411942"/>
              <a:ext cx="2622177" cy="403412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Tujuan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Pengujian</a:t>
              </a:r>
              <a:endParaRPr lang="id-ID" sz="1600" dirty="0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7">
              <a:extLst>
                <a:ext uri="{FF2B5EF4-FFF2-40B4-BE49-F238E27FC236}">
                  <a16:creationId xmlns:a16="http://schemas.microsoft.com/office/drawing/2014/main" id="{378235BA-2ADB-4683-B45B-7749BAEB5A67}"/>
                </a:ext>
              </a:extLst>
            </p:cNvPr>
            <p:cNvSpPr/>
            <p:nvPr/>
          </p:nvSpPr>
          <p:spPr>
            <a:xfrm>
              <a:off x="756395" y="1899398"/>
              <a:ext cx="2622177" cy="403412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Metode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Evaluasi</a:t>
              </a:r>
              <a:endParaRPr lang="id-ID" sz="1350" dirty="0">
                <a:solidFill>
                  <a:schemeClr val="bg1"/>
                </a:solidFill>
              </a:endParaRPr>
            </a:p>
          </p:txBody>
        </p:sp>
        <p:sp>
          <p:nvSpPr>
            <p:cNvPr id="11" name="Rounded Rectangle 8">
              <a:extLst>
                <a:ext uri="{FF2B5EF4-FFF2-40B4-BE49-F238E27FC236}">
                  <a16:creationId xmlns:a16="http://schemas.microsoft.com/office/drawing/2014/main" id="{DE4ABD74-5487-4BD6-B186-6666E2EF9366}"/>
                </a:ext>
              </a:extLst>
            </p:cNvPr>
            <p:cNvSpPr/>
            <p:nvPr/>
          </p:nvSpPr>
          <p:spPr>
            <a:xfrm>
              <a:off x="756395" y="2376769"/>
              <a:ext cx="2622177" cy="4034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accent1"/>
                  </a:solidFill>
                </a:rPr>
                <a:t>Skenario</a:t>
              </a:r>
              <a:r>
                <a:rPr lang="en-US" sz="1600" dirty="0">
                  <a:solidFill>
                    <a:schemeClr val="accent1"/>
                  </a:solidFill>
                </a:rPr>
                <a:t> </a:t>
              </a:r>
              <a:r>
                <a:rPr lang="en-US" sz="1600" dirty="0" err="1">
                  <a:solidFill>
                    <a:schemeClr val="accent1"/>
                  </a:solidFill>
                </a:rPr>
                <a:t>Pengujian</a:t>
              </a:r>
              <a:endParaRPr lang="id-ID" sz="135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928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1524000" y="5631019"/>
            <a:ext cx="9144000" cy="279042"/>
          </a:xfrm>
        </p:spPr>
        <p:txBody>
          <a:bodyPr>
            <a:normAutofit fontScale="62500" lnSpcReduction="20000"/>
          </a:bodyPr>
          <a:lstStyle/>
          <a:p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1025" y="6236105"/>
            <a:ext cx="1905000" cy="457200"/>
          </a:xfrm>
          <a:prstGeom prst="rect">
            <a:avLst/>
          </a:prstGeom>
        </p:spPr>
        <p:txBody>
          <a:bodyPr/>
          <a:lstStyle/>
          <a:p>
            <a:fld id="{2E7E5DB5-00C5-4E5C-B6C9-DC82498BD340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6 August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249552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3628" y="6236105"/>
            <a:ext cx="482600" cy="457200"/>
          </a:xfrm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25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0777" y="1825439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solidFill>
                  <a:srgbClr val="002060"/>
                </a:solidFill>
                <a:latin typeface="Tw Cen MT Condensed" panose="020B0606020104020203" pitchFamily="34" charset="0"/>
              </a:rPr>
              <a:t>Pendahuluan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0775" y="3734969"/>
            <a:ext cx="6490447" cy="65890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>
                <a:solidFill>
                  <a:srgbClr val="002060"/>
                </a:solidFill>
                <a:latin typeface="Tw Cen MT Condensed" panose="020B0606020104020203" pitchFamily="34" charset="0"/>
              </a:rPr>
              <a:t>Uji Coba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EC133E-D513-49E7-A5BC-410B085A619F}"/>
              </a:ext>
            </a:extLst>
          </p:cNvPr>
          <p:cNvSpPr/>
          <p:nvPr/>
        </p:nvSpPr>
        <p:spPr>
          <a:xfrm>
            <a:off x="2850776" y="2770094"/>
            <a:ext cx="6490447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solidFill>
                  <a:srgbClr val="002060"/>
                </a:solidFill>
                <a:latin typeface="Tw Cen MT Condensed" panose="020B0606020104020203" pitchFamily="34" charset="0"/>
              </a:rPr>
              <a:t>Metodologi</a:t>
            </a:r>
            <a:r>
              <a:rPr lang="en-US" sz="4800" b="1" dirty="0">
                <a:solidFill>
                  <a:srgbClr val="002060"/>
                </a:solidFill>
                <a:latin typeface="Tw Cen MT Condensed" panose="020B0606020104020203" pitchFamily="34" charset="0"/>
              </a:rPr>
              <a:t> </a:t>
            </a:r>
            <a:r>
              <a:rPr lang="en-US" sz="4800" b="1" dirty="0" err="1">
                <a:solidFill>
                  <a:srgbClr val="002060"/>
                </a:solidFill>
                <a:latin typeface="Tw Cen MT Condensed" panose="020B0606020104020203" pitchFamily="34" charset="0"/>
              </a:rPr>
              <a:t>Penelitian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C20236-FE8E-4D12-9E59-7F42859BCF21}"/>
              </a:ext>
            </a:extLst>
          </p:cNvPr>
          <p:cNvSpPr/>
          <p:nvPr/>
        </p:nvSpPr>
        <p:spPr>
          <a:xfrm>
            <a:off x="2850777" y="4679624"/>
            <a:ext cx="6490447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rgbClr val="002060"/>
                </a:solidFill>
                <a:latin typeface="Tw Cen MT Condensed" panose="020B0606020104020203" pitchFamily="34" charset="0"/>
              </a:rPr>
              <a:t>Kesimpulan dan Saran</a:t>
            </a:r>
          </a:p>
        </p:txBody>
      </p:sp>
    </p:spTree>
    <p:extLst>
      <p:ext uri="{BB962C8B-B14F-4D97-AF65-F5344CB8AC3E}">
        <p14:creationId xmlns:p14="http://schemas.microsoft.com/office/powerpoint/2010/main" val="417916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17621"/>
            <a:ext cx="10972800" cy="852862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Uji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1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6303"/>
            <a:ext cx="11313459" cy="4906770"/>
          </a:xfrm>
        </p:spPr>
        <p:txBody>
          <a:bodyPr/>
          <a:lstStyle/>
          <a:p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Membandingkan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Cosine similarity dan Jaccard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Simiarity</a:t>
            </a:r>
            <a:endParaRPr lang="en-GB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3BADF441-6ECB-46FB-AEAC-385BE2338A94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6 August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E904963-2029-4312-8366-484820524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737225"/>
              </p:ext>
            </p:extLst>
          </p:nvPr>
        </p:nvGraphicFramePr>
        <p:xfrm>
          <a:off x="838200" y="2368200"/>
          <a:ext cx="8861471" cy="1207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4398">
                  <a:extLst>
                    <a:ext uri="{9D8B030D-6E8A-4147-A177-3AD203B41FA5}">
                      <a16:colId xmlns:a16="http://schemas.microsoft.com/office/drawing/2014/main" val="437406932"/>
                    </a:ext>
                  </a:extLst>
                </a:gridCol>
                <a:gridCol w="1561148">
                  <a:extLst>
                    <a:ext uri="{9D8B030D-6E8A-4147-A177-3AD203B41FA5}">
                      <a16:colId xmlns:a16="http://schemas.microsoft.com/office/drawing/2014/main" val="3626361732"/>
                    </a:ext>
                  </a:extLst>
                </a:gridCol>
                <a:gridCol w="1569339">
                  <a:extLst>
                    <a:ext uri="{9D8B030D-6E8A-4147-A177-3AD203B41FA5}">
                      <a16:colId xmlns:a16="http://schemas.microsoft.com/office/drawing/2014/main" val="1515436269"/>
                    </a:ext>
                  </a:extLst>
                </a:gridCol>
                <a:gridCol w="1611948">
                  <a:extLst>
                    <a:ext uri="{9D8B030D-6E8A-4147-A177-3AD203B41FA5}">
                      <a16:colId xmlns:a16="http://schemas.microsoft.com/office/drawing/2014/main" val="2141214253"/>
                    </a:ext>
                  </a:extLst>
                </a:gridCol>
                <a:gridCol w="1954638">
                  <a:extLst>
                    <a:ext uri="{9D8B030D-6E8A-4147-A177-3AD203B41FA5}">
                      <a16:colId xmlns:a16="http://schemas.microsoft.com/office/drawing/2014/main" val="30055723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Metode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Akurasi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(%)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 Rate (%)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TN Rate (%)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Measure (%)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5962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Jaccard similarity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81.23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63.41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83.24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40.63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59348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Cosine similarity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82.22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68.29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83.79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43.75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16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10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17621"/>
            <a:ext cx="10972800" cy="852862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Uji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2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6303"/>
            <a:ext cx="11313459" cy="4906770"/>
          </a:xfrm>
        </p:spPr>
        <p:txBody>
          <a:bodyPr/>
          <a:lstStyle/>
          <a:p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Menambahkan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statisitik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minimum dan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varian</a:t>
            </a:r>
            <a:endParaRPr lang="en-GB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119E53C-0322-4E37-8C5F-12DDF7DF5447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6 August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27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10F7A17-E386-4878-B092-EAEE87448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65074"/>
              </p:ext>
            </p:extLst>
          </p:nvPr>
        </p:nvGraphicFramePr>
        <p:xfrm>
          <a:off x="838200" y="2423000"/>
          <a:ext cx="10553955" cy="2012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38512">
                  <a:extLst>
                    <a:ext uri="{9D8B030D-6E8A-4147-A177-3AD203B41FA5}">
                      <a16:colId xmlns:a16="http://schemas.microsoft.com/office/drawing/2014/main" val="406613825"/>
                    </a:ext>
                  </a:extLst>
                </a:gridCol>
                <a:gridCol w="1561148">
                  <a:extLst>
                    <a:ext uri="{9D8B030D-6E8A-4147-A177-3AD203B41FA5}">
                      <a16:colId xmlns:a16="http://schemas.microsoft.com/office/drawing/2014/main" val="1370500591"/>
                    </a:ext>
                  </a:extLst>
                </a:gridCol>
                <a:gridCol w="1569339">
                  <a:extLst>
                    <a:ext uri="{9D8B030D-6E8A-4147-A177-3AD203B41FA5}">
                      <a16:colId xmlns:a16="http://schemas.microsoft.com/office/drawing/2014/main" val="4031453652"/>
                    </a:ext>
                  </a:extLst>
                </a:gridCol>
                <a:gridCol w="1611948">
                  <a:extLst>
                    <a:ext uri="{9D8B030D-6E8A-4147-A177-3AD203B41FA5}">
                      <a16:colId xmlns:a16="http://schemas.microsoft.com/office/drawing/2014/main" val="1847132344"/>
                    </a:ext>
                  </a:extLst>
                </a:gridCol>
                <a:gridCol w="1973008">
                  <a:extLst>
                    <a:ext uri="{9D8B030D-6E8A-4147-A177-3AD203B41FA5}">
                      <a16:colId xmlns:a16="http://schemas.microsoft.com/office/drawing/2014/main" val="27421097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Fitur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Akurasi (%)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 Rate (%)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TN Rate (%)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Measure (%)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1394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82.22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68.29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83.79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43.75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38790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+ Minimum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81.23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65.85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82.97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41.54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01943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+ Varian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81.48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68.29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82.97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42.75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9345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+ Varian dan Minimum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81.73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63.41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83.79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41.27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84818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63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17621"/>
            <a:ext cx="10972800" cy="852862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Uji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3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6303"/>
            <a:ext cx="11313459" cy="4906770"/>
          </a:xfrm>
        </p:spPr>
        <p:txBody>
          <a:bodyPr/>
          <a:lstStyle/>
          <a:p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Membandingkan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SVM, Neural Network, dan KNN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B6789598-D05E-49BF-8C72-D037BC6CFA0D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6 August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D24733C-E826-4654-ACE1-D361E31BD7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749019"/>
              </p:ext>
            </p:extLst>
          </p:nvPr>
        </p:nvGraphicFramePr>
        <p:xfrm>
          <a:off x="1094253" y="2441823"/>
          <a:ext cx="9032471" cy="1609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7788">
                  <a:extLst>
                    <a:ext uri="{9D8B030D-6E8A-4147-A177-3AD203B41FA5}">
                      <a16:colId xmlns:a16="http://schemas.microsoft.com/office/drawing/2014/main" val="3843970719"/>
                    </a:ext>
                  </a:extLst>
                </a:gridCol>
                <a:gridCol w="1561148">
                  <a:extLst>
                    <a:ext uri="{9D8B030D-6E8A-4147-A177-3AD203B41FA5}">
                      <a16:colId xmlns:a16="http://schemas.microsoft.com/office/drawing/2014/main" val="2840498054"/>
                    </a:ext>
                  </a:extLst>
                </a:gridCol>
                <a:gridCol w="1569339">
                  <a:extLst>
                    <a:ext uri="{9D8B030D-6E8A-4147-A177-3AD203B41FA5}">
                      <a16:colId xmlns:a16="http://schemas.microsoft.com/office/drawing/2014/main" val="2203570617"/>
                    </a:ext>
                  </a:extLst>
                </a:gridCol>
                <a:gridCol w="1611948">
                  <a:extLst>
                    <a:ext uri="{9D8B030D-6E8A-4147-A177-3AD203B41FA5}">
                      <a16:colId xmlns:a16="http://schemas.microsoft.com/office/drawing/2014/main" val="3926079772"/>
                    </a:ext>
                  </a:extLst>
                </a:gridCol>
                <a:gridCol w="1922248">
                  <a:extLst>
                    <a:ext uri="{9D8B030D-6E8A-4147-A177-3AD203B41FA5}">
                      <a16:colId xmlns:a16="http://schemas.microsoft.com/office/drawing/2014/main" val="4240656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Metode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Klasifikasi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Akurasi (%)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 Rate (%)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TN Rate (%)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Measure (%)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2230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82.22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68.29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83.79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43.75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03373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Neural Netwok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89.63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9.76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98.63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91272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Nearest Neighbor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87.41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9.76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96.15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13.51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1665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31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17621"/>
            <a:ext cx="10972800" cy="852862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Uji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4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6303"/>
            <a:ext cx="11313459" cy="4906770"/>
          </a:xfrm>
        </p:spPr>
        <p:txBody>
          <a:bodyPr/>
          <a:lstStyle/>
          <a:p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Melakukan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variasi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persentase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data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derau</a:t>
            </a:r>
            <a:endParaRPr lang="en-GB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BA254A77-41F3-4378-985E-878815A9F275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6 August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29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B128EB-423B-4687-8D44-6E1B3154D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046115"/>
              </p:ext>
            </p:extLst>
          </p:nvPr>
        </p:nvGraphicFramePr>
        <p:xfrm>
          <a:off x="1137724" y="2503047"/>
          <a:ext cx="9916552" cy="22134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69285">
                  <a:extLst>
                    <a:ext uri="{9D8B030D-6E8A-4147-A177-3AD203B41FA5}">
                      <a16:colId xmlns:a16="http://schemas.microsoft.com/office/drawing/2014/main" val="1885134432"/>
                    </a:ext>
                  </a:extLst>
                </a:gridCol>
                <a:gridCol w="1561148">
                  <a:extLst>
                    <a:ext uri="{9D8B030D-6E8A-4147-A177-3AD203B41FA5}">
                      <a16:colId xmlns:a16="http://schemas.microsoft.com/office/drawing/2014/main" val="4057240868"/>
                    </a:ext>
                  </a:extLst>
                </a:gridCol>
                <a:gridCol w="1569339">
                  <a:extLst>
                    <a:ext uri="{9D8B030D-6E8A-4147-A177-3AD203B41FA5}">
                      <a16:colId xmlns:a16="http://schemas.microsoft.com/office/drawing/2014/main" val="477520969"/>
                    </a:ext>
                  </a:extLst>
                </a:gridCol>
                <a:gridCol w="1611948">
                  <a:extLst>
                    <a:ext uri="{9D8B030D-6E8A-4147-A177-3AD203B41FA5}">
                      <a16:colId xmlns:a16="http://schemas.microsoft.com/office/drawing/2014/main" val="2924015985"/>
                    </a:ext>
                  </a:extLst>
                </a:gridCol>
                <a:gridCol w="2004832">
                  <a:extLst>
                    <a:ext uri="{9D8B030D-6E8A-4147-A177-3AD203B41FA5}">
                      <a16:colId xmlns:a16="http://schemas.microsoft.com/office/drawing/2014/main" val="27599706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Persentase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Derau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(%)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Akurasi (%)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 Rate (%)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TN Rate (%)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Measure (%)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4373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82.22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70.73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83.52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44.62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93559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82.96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73.17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84.07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46.51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08570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82.47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70.73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83.79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44.96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7383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82.22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70.73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83.52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44.62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47033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82.22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68.29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83.79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43.75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85003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76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435" y="241221"/>
            <a:ext cx="10515600" cy="1325563"/>
          </a:xfrm>
        </p:spPr>
        <p:txBody>
          <a:bodyPr/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Latar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Belakang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314" y="1566784"/>
            <a:ext cx="10604710" cy="4629343"/>
          </a:xfrm>
        </p:spPr>
        <p:txBody>
          <a:bodyPr/>
          <a:lstStyle/>
          <a:p>
            <a:pPr algn="just"/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spesifikasi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kebutuhan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adalah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pertama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yang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dilakukan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dalam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proses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pengembangan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perangkat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lunak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</a:p>
          <a:p>
            <a:pPr algn="just"/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Kesalahan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di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ini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akan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merambat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selanjutnya</a:t>
            </a:r>
            <a:endParaRPr lang="en-US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Bertrand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meyer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mengelompokkan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kesalahan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dalam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spesifikasi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kebutuhan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menjadi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tujuh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kelompok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yang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kemudian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dikenal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dengan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istilah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Meyer’s seven sins</a:t>
            </a:r>
          </a:p>
          <a:p>
            <a:pPr algn="just"/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Noise (derau) adalah salah satu Meyer’s seven sins yang disebabkan oleh adanya suatu elemen dalam teks yang memberikan informasi yang tidak relevan dengan domain masalah yang hendak diselesaikan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0E6CCAE4-407E-4B0C-A0A1-0F8917EE5B3E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6 August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13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17621"/>
            <a:ext cx="10972800" cy="8528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Analisa Hasil Uji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6303"/>
            <a:ext cx="11313459" cy="4906770"/>
          </a:xfrm>
        </p:spPr>
        <p:txBody>
          <a:bodyPr/>
          <a:lstStyle/>
          <a:p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Performa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terbaik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: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akurasi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82.96%, true positive rate 73.17%, true negative rate 84.07%,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serta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f1 measure 46.51%</a:t>
            </a:r>
          </a:p>
          <a:p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Skema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Terbaik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: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Similarity Measure : Cosine Similarity</a:t>
            </a:r>
          </a:p>
          <a:p>
            <a:pPr lvl="1"/>
            <a:r>
              <a:rPr lang="en-US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r>
              <a:rPr lang="en-US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Statistik</a:t>
            </a:r>
            <a:r>
              <a:rPr lang="en-US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: Mean, Maximum, Standard Deviation</a:t>
            </a:r>
          </a:p>
          <a:p>
            <a:pPr lvl="1"/>
            <a:r>
              <a:rPr lang="en-US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Algoritma</a:t>
            </a:r>
            <a:r>
              <a:rPr lang="en-US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Klasifikasi</a:t>
            </a:r>
            <a:r>
              <a:rPr lang="en-US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: SVM</a:t>
            </a:r>
          </a:p>
          <a:p>
            <a:pPr lvl="1"/>
            <a:r>
              <a:rPr lang="en-US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Persentase</a:t>
            </a:r>
            <a:r>
              <a:rPr lang="en-US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Derau</a:t>
            </a:r>
            <a:r>
              <a:rPr lang="en-US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: 40%</a:t>
            </a:r>
            <a:endParaRPr lang="en-GB" sz="20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DCDCB054-593E-4094-B8F7-272598D58060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6 August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30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23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17621"/>
            <a:ext cx="10972800" cy="8528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Analisa Hasil Uji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580"/>
            <a:ext cx="11313459" cy="4906770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False Positive</a:t>
            </a:r>
          </a:p>
          <a:p>
            <a:pPr lvl="1"/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Kemiripan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relatif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rendah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( mean = 0.03 ± 0.02, max = 0.27 ± 0.1, std = 0.05 ± 0.02 )</a:t>
            </a:r>
          </a:p>
          <a:p>
            <a:pPr lvl="1"/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Berada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dalam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konteks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yang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sama</a:t>
            </a:r>
            <a:endParaRPr lang="en-GB" sz="2000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lvl="1"/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Contoh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:</a:t>
            </a:r>
          </a:p>
          <a:p>
            <a:pPr lvl="2"/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The timeframe to upload data to the central database is the day that grades are due to the university and one week before the start of the new semester</a:t>
            </a:r>
          </a:p>
          <a:p>
            <a:pPr lvl="2"/>
            <a:r>
              <a:rPr lang="en-GB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Mean = 0.05	max = 0.26	std = 0.07</a:t>
            </a:r>
          </a:p>
          <a:p>
            <a:pPr lvl="2"/>
            <a:r>
              <a:rPr lang="en-GB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Masih </a:t>
            </a:r>
            <a:r>
              <a:rPr lang="en-GB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berada</a:t>
            </a:r>
            <a:r>
              <a:rPr lang="en-GB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dalam</a:t>
            </a:r>
            <a:r>
              <a:rPr lang="en-GB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konteks</a:t>
            </a:r>
            <a:r>
              <a:rPr lang="en-GB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Sistem</a:t>
            </a:r>
            <a:r>
              <a:rPr lang="en-GB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Informasi</a:t>
            </a:r>
            <a:r>
              <a:rPr lang="en-GB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akademik</a:t>
            </a:r>
            <a:endParaRPr lang="en-GB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False Negative</a:t>
            </a:r>
          </a:p>
          <a:p>
            <a:pPr lvl="1"/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Kemiripan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relatif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tinggi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( mean = 0.11 ± 0.06, max = 0.49 ± 0.2, std = 0.11 ± 0.04 )</a:t>
            </a:r>
          </a:p>
          <a:p>
            <a:pPr lvl="1"/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Berada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diluar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konteks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yang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dibahas</a:t>
            </a:r>
            <a:endParaRPr lang="en-GB" sz="2000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lvl="1"/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Contoh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:</a:t>
            </a:r>
          </a:p>
          <a:p>
            <a:pPr lvl="2"/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The university information security system must be compatible with the Internet applications</a:t>
            </a:r>
          </a:p>
          <a:p>
            <a:pPr lvl="2"/>
            <a:r>
              <a:rPr lang="en-GB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Mean = 0.06	max = 0.38 	std = 0.08</a:t>
            </a:r>
          </a:p>
          <a:p>
            <a:pPr lvl="2"/>
            <a:r>
              <a:rPr lang="en-GB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Berada</a:t>
            </a:r>
            <a:r>
              <a:rPr lang="en-GB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diluar</a:t>
            </a:r>
            <a:r>
              <a:rPr lang="en-GB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konteks</a:t>
            </a:r>
            <a:r>
              <a:rPr lang="en-GB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Sistem</a:t>
            </a:r>
            <a:r>
              <a:rPr lang="en-GB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Perpustakaan</a:t>
            </a:r>
            <a:r>
              <a:rPr lang="en-GB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 Online</a:t>
            </a:r>
          </a:p>
          <a:p>
            <a:pPr lvl="2"/>
            <a:endParaRPr lang="en-GB" sz="1600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lvl="2"/>
            <a:endParaRPr lang="en-GB" sz="16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F90526-D99E-4930-AE7D-D7269B6BB175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6 August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31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3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1524000" y="5631019"/>
            <a:ext cx="9144000" cy="279042"/>
          </a:xfrm>
        </p:spPr>
        <p:txBody>
          <a:bodyPr>
            <a:normAutofit fontScale="62500" lnSpcReduction="20000"/>
          </a:bodyPr>
          <a:lstStyle/>
          <a:p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1025" y="6236105"/>
            <a:ext cx="1905000" cy="457200"/>
          </a:xfrm>
          <a:prstGeom prst="rect">
            <a:avLst/>
          </a:prstGeom>
        </p:spPr>
        <p:txBody>
          <a:bodyPr/>
          <a:lstStyle/>
          <a:p>
            <a:fld id="{B4014BE3-3F3A-4ACB-AAB5-42C973FAE812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6 August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249552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3628" y="6236105"/>
            <a:ext cx="482600" cy="457200"/>
          </a:xfrm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32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0777" y="1825439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solidFill>
                  <a:srgbClr val="002060"/>
                </a:solidFill>
                <a:latin typeface="Tw Cen MT Condensed" panose="020B0606020104020203" pitchFamily="34" charset="0"/>
              </a:rPr>
              <a:t>Pendahuluan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81743" y="4699844"/>
            <a:ext cx="6490447" cy="65890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rgbClr val="002060"/>
                </a:solidFill>
                <a:latin typeface="Tw Cen MT Condensed" panose="020B0606020104020203" pitchFamily="34" charset="0"/>
              </a:rPr>
              <a:t>Kesimpulan dan Saran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EC133E-D513-49E7-A5BC-410B085A619F}"/>
              </a:ext>
            </a:extLst>
          </p:cNvPr>
          <p:cNvSpPr/>
          <p:nvPr/>
        </p:nvSpPr>
        <p:spPr>
          <a:xfrm>
            <a:off x="2850776" y="2770094"/>
            <a:ext cx="6490447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solidFill>
                  <a:srgbClr val="002060"/>
                </a:solidFill>
                <a:latin typeface="Tw Cen MT Condensed" panose="020B0606020104020203" pitchFamily="34" charset="0"/>
              </a:rPr>
              <a:t>Metodologi</a:t>
            </a:r>
            <a:r>
              <a:rPr lang="en-US" sz="4800" b="1" dirty="0">
                <a:solidFill>
                  <a:srgbClr val="002060"/>
                </a:solidFill>
                <a:latin typeface="Tw Cen MT Condensed" panose="020B0606020104020203" pitchFamily="34" charset="0"/>
              </a:rPr>
              <a:t> </a:t>
            </a:r>
            <a:r>
              <a:rPr lang="en-US" sz="4800" b="1" dirty="0" err="1">
                <a:solidFill>
                  <a:srgbClr val="002060"/>
                </a:solidFill>
                <a:latin typeface="Tw Cen MT Condensed" panose="020B0606020104020203" pitchFamily="34" charset="0"/>
              </a:rPr>
              <a:t>Penelitian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C20236-FE8E-4D12-9E59-7F42859BCF21}"/>
              </a:ext>
            </a:extLst>
          </p:cNvPr>
          <p:cNvSpPr/>
          <p:nvPr/>
        </p:nvSpPr>
        <p:spPr>
          <a:xfrm>
            <a:off x="2878481" y="3734969"/>
            <a:ext cx="6490447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>
                <a:solidFill>
                  <a:srgbClr val="002060"/>
                </a:solidFill>
                <a:latin typeface="Tw Cen MT Condensed" panose="020B0606020104020203" pitchFamily="34" charset="0"/>
              </a:rPr>
              <a:t>Uji Coba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85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17621"/>
            <a:ext cx="10972800" cy="8528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Kesimpulan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6303"/>
            <a:ext cx="11313459" cy="4906770"/>
          </a:xfrm>
        </p:spPr>
        <p:txBody>
          <a:bodyPr/>
          <a:lstStyle/>
          <a:p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Ekstraksi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lokal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pernyataan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kebutuhan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dalam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dokumen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SKPL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dapat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dilakukan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dengan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cara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menghitung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kemiripan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antar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pernyataan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kebutuhan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dan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kemudian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dihitung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statistiknya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</a:p>
          <a:p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statistik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yang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dapat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digunakan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untuk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merepresentasikan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masing-masing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pernyataan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kebutuhan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untuk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deteksi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derau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pada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dokumen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SKPL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adalah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nilai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rata-rata,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nilai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maksimum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, dan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standar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deviasi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kemiripan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masing-masing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pernyataan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kebutuhan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dalam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dokumen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SKPL yang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sama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</a:p>
          <a:p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Performa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maksimal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didapat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jika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data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latih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yang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digunakan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memiliki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keseimbangan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antara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data yang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tergolong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derau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dengan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 yang </a:t>
            </a:r>
            <a:r>
              <a:rPr lang="en-GB" sz="2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tidak</a:t>
            </a:r>
            <a:r>
              <a:rPr lang="en-GB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2CA3C4AE-3C12-463A-9272-836CD764CFE6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6 August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33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24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17621"/>
            <a:ext cx="10972800" cy="8528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Saran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6303"/>
            <a:ext cx="11313459" cy="4906770"/>
          </a:xfrm>
        </p:spPr>
        <p:txBody>
          <a:bodyPr/>
          <a:lstStyle/>
          <a:p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Mempertimbangkan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jarak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antar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term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dalam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melakukan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pembobotan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agar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bisa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membedakan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dua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kalimat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yang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memiliki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term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sama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dengan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susunan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yang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berbeda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</a:p>
          <a:p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Memanfaakan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informasi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semantik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kata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untuk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mengidentifikasi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perbedaan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konteks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kalimat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</a:p>
          <a:p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Memanfaatkan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thesaurus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untuk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mengidentifikasi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2 kata yang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berbeda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akan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tetapi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memiliki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makna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yang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sama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3A619908-DEC5-4E39-B68C-014329C5BCDE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6 August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34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25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19394"/>
            <a:ext cx="10972800" cy="4011512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Terima</a:t>
            </a:r>
            <a:r>
              <a:rPr lang="en-US" sz="6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6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Kasih</a:t>
            </a:r>
            <a:endParaRPr lang="en-GB" sz="60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7B99874C-D6E6-4A8D-8720-4B8B1BCA8D3F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6 August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35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04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320675"/>
            <a:ext cx="10515600" cy="1325563"/>
          </a:xfrm>
        </p:spPr>
        <p:txBody>
          <a:bodyPr/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Rumusan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Masalah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apa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saja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yang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tepat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untuk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klasifikasi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derau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dalam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pernyataan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kebutuhan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perangkat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lunak</a:t>
            </a:r>
            <a:endParaRPr lang="en-US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Bagaimana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mengekstraksi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fitur-fitur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pernyataan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kebutuhan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dalam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dokumen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spesifikasi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kebutuhan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perangkat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lunak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(SKPL)</a:t>
            </a:r>
            <a:endParaRPr lang="id-ID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41E85B41-7ADE-440E-839C-C0F533FDDA69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6 August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4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28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268941"/>
            <a:ext cx="10515600" cy="1325563"/>
          </a:xfrm>
        </p:spPr>
        <p:txBody>
          <a:bodyPr/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Batasan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Masalah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Dokumen spesifikasi kebutuhan perangkat lunak yang digunakan hanya menggunakan Bahasa Inggris.</a:t>
            </a:r>
          </a:p>
          <a:p>
            <a:pPr lvl="0"/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Pernyataan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kebutuhan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diekstrak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secara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manual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dokumen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sv-SE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spesifikasi kebutuhan perangkat lunak.</a:t>
            </a:r>
            <a:endParaRPr lang="id-ID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55D7B39-7400-404E-B84F-3EC07F678F78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6 August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5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59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20675"/>
            <a:ext cx="10515600" cy="1325563"/>
          </a:xfrm>
        </p:spPr>
        <p:txBody>
          <a:bodyPr/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Tujuan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Membangun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sebuah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metode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ektraksi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yang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dapat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digunakan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untuk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mendeteksi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pernyataan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kebutuhan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yang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termasuk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derau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dalam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sebuah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dokumen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spesifikasi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kebutuhan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perangkat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lunak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dengan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akurat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10D70CF4-3A64-4D66-B74C-D27B0CC8AF60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6 August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20675"/>
            <a:ext cx="10515600" cy="1325563"/>
          </a:xfrm>
        </p:spPr>
        <p:txBody>
          <a:bodyPr/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Penelitian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Terkait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D. M. Berry and E.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Kamsties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, "Ambiguity in Requirements Specification," in Perspectives on Software Requirements, Kluwer Academic Publishers, 2004, pp. 7-44</a:t>
            </a:r>
          </a:p>
          <a:p>
            <a:pPr lvl="0"/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B.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Trstenjak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, S.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Mikac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and D.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Donko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, "KNN with TF-IDF Based Framework for Text Categorization," Procedia Engineering, no. 69, pp. 1356-1364, 2014</a:t>
            </a:r>
          </a:p>
          <a:p>
            <a:pPr lvl="0"/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H. Xu and B. Yu, "Automatic thesaurus construction for spam filtering using revised back propagation neural network," Expert Systems with Applications, no. 37, pp. 18-23, 2010.</a:t>
            </a:r>
          </a:p>
          <a:p>
            <a:pPr lvl="0"/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B. Chandra and M. Gupta, "An efficient statistical feature selection approach for classification of gene," Journal of Biomedical Informatics, vol. 44, pp. 529-535, 2011.</a:t>
            </a:r>
          </a:p>
          <a:p>
            <a:pPr lvl="0"/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W. Zhou, L. Yu, W.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Qiu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, Y. Zhou and M. Wu, " Local Gradient Patterns (LGP): An Effective Local-Statistical-Feature Extraction Scheme for No-Reference Image Quality Assessment," Information Sciences, Vols. 397-398, pp. 1-14, 2017.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48FE93D9-AF5A-422D-AE58-8078668DC02B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6 August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7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40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20675"/>
            <a:ext cx="10515600" cy="1325563"/>
          </a:xfrm>
        </p:spPr>
        <p:txBody>
          <a:bodyPr/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Kontribusi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Ilmiah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Pendekatan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statistik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untuk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mengekstraksi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lokal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pernyataan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kebutuhan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pada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permasalahan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deteksi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derau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dalam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spesifikasi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kebutuhan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perangkat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lunak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</a:p>
          <a:p>
            <a:pPr lvl="0"/>
            <a:endParaRPr lang="en-US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D693C3C2-D2BC-42C2-8AA4-961B68464A62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6 August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5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1524000" y="5631019"/>
            <a:ext cx="9144000" cy="279042"/>
          </a:xfrm>
        </p:spPr>
        <p:txBody>
          <a:bodyPr>
            <a:normAutofit fontScale="62500" lnSpcReduction="20000"/>
          </a:bodyPr>
          <a:lstStyle/>
          <a:p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1025" y="6236105"/>
            <a:ext cx="1905000" cy="457200"/>
          </a:xfrm>
          <a:prstGeom prst="rect">
            <a:avLst/>
          </a:prstGeom>
        </p:spPr>
        <p:txBody>
          <a:bodyPr/>
          <a:lstStyle/>
          <a:p>
            <a:fld id="{B99AEA00-5A27-441F-B2FE-67E4F4AB813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6 August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249552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3628" y="6236105"/>
            <a:ext cx="482600" cy="457200"/>
          </a:xfrm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9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0777" y="1825439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solidFill>
                  <a:srgbClr val="002060"/>
                </a:solidFill>
                <a:latin typeface="Tw Cen MT Condensed" panose="020B0606020104020203" pitchFamily="34" charset="0"/>
              </a:rPr>
              <a:t>Pendahuluan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0777" y="2776834"/>
            <a:ext cx="6490447" cy="65890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solidFill>
                  <a:srgbClr val="002060"/>
                </a:solidFill>
                <a:latin typeface="Tw Cen MT Condensed" panose="020B0606020104020203" pitchFamily="34" charset="0"/>
              </a:rPr>
              <a:t>Metodologi</a:t>
            </a:r>
            <a:r>
              <a:rPr lang="en-US" sz="4800" b="1" dirty="0">
                <a:solidFill>
                  <a:srgbClr val="002060"/>
                </a:solidFill>
                <a:latin typeface="Tw Cen MT Condensed" panose="020B0606020104020203" pitchFamily="34" charset="0"/>
              </a:rPr>
              <a:t> </a:t>
            </a:r>
            <a:r>
              <a:rPr lang="en-US" sz="4800" b="1" dirty="0" err="1">
                <a:solidFill>
                  <a:srgbClr val="002060"/>
                </a:solidFill>
                <a:latin typeface="Tw Cen MT Condensed" panose="020B0606020104020203" pitchFamily="34" charset="0"/>
              </a:rPr>
              <a:t>Penelitian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EC133E-D513-49E7-A5BC-410B085A619F}"/>
              </a:ext>
            </a:extLst>
          </p:cNvPr>
          <p:cNvSpPr/>
          <p:nvPr/>
        </p:nvSpPr>
        <p:spPr>
          <a:xfrm>
            <a:off x="2850777" y="3728229"/>
            <a:ext cx="6490447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Tw Cen MT Condensed" panose="020B0606020104020203" pitchFamily="34" charset="0"/>
              </a:rPr>
              <a:t>Uji </a:t>
            </a:r>
            <a:r>
              <a:rPr lang="en-US" sz="4800" b="1" dirty="0" err="1">
                <a:solidFill>
                  <a:srgbClr val="002060"/>
                </a:solidFill>
                <a:latin typeface="Tw Cen MT Condensed" panose="020B0606020104020203" pitchFamily="34" charset="0"/>
              </a:rPr>
              <a:t>Coba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C20236-FE8E-4D12-9E59-7F42859BCF21}"/>
              </a:ext>
            </a:extLst>
          </p:cNvPr>
          <p:cNvSpPr/>
          <p:nvPr/>
        </p:nvSpPr>
        <p:spPr>
          <a:xfrm>
            <a:off x="2850777" y="4679624"/>
            <a:ext cx="6490447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rgbClr val="002060"/>
                </a:solidFill>
                <a:latin typeface="Tw Cen MT Condensed" panose="020B0606020104020203" pitchFamily="34" charset="0"/>
              </a:rPr>
              <a:t>Kesimpulan dan Saran</a:t>
            </a:r>
          </a:p>
        </p:txBody>
      </p:sp>
    </p:spTree>
    <p:extLst>
      <p:ext uri="{BB962C8B-B14F-4D97-AF65-F5344CB8AC3E}">
        <p14:creationId xmlns:p14="http://schemas.microsoft.com/office/powerpoint/2010/main" val="23364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5598</TotalTime>
  <Words>1723</Words>
  <Application>Microsoft Office PowerPoint</Application>
  <PresentationFormat>Widescreen</PresentationFormat>
  <Paragraphs>501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Times New Roman</vt:lpstr>
      <vt:lpstr>Trebuchet MS</vt:lpstr>
      <vt:lpstr>Tw Cen MT Condensed</vt:lpstr>
      <vt:lpstr>Office Theme</vt:lpstr>
      <vt:lpstr>EKSTRAKSI FITUR STATISTIK UNTUK DETEKSI DERAU PADA DOKUMEN SPESIFIKASI KEBUTUHAN PERANGKAT LUNAK</vt:lpstr>
      <vt:lpstr>PowerPoint Presentation</vt:lpstr>
      <vt:lpstr>Latar Belakang</vt:lpstr>
      <vt:lpstr>Rumusan Masalah</vt:lpstr>
      <vt:lpstr>Batasan Masalah</vt:lpstr>
      <vt:lpstr>Tujuan</vt:lpstr>
      <vt:lpstr>Penelitian Terkait</vt:lpstr>
      <vt:lpstr>Kontribusi Ilmiah</vt:lpstr>
      <vt:lpstr>PowerPoint Presentation</vt:lpstr>
      <vt:lpstr>Diagram Alur Penelitian Secara Umum</vt:lpstr>
      <vt:lpstr>Pengumpulan dan Pelabelan Data</vt:lpstr>
      <vt:lpstr>Persebaran Derau</vt:lpstr>
      <vt:lpstr>Praproses Data</vt:lpstr>
      <vt:lpstr>Praproses Data</vt:lpstr>
      <vt:lpstr>Praproses Data</vt:lpstr>
      <vt:lpstr>Praproses Data</vt:lpstr>
      <vt:lpstr>Penyiapan Fitur</vt:lpstr>
      <vt:lpstr>Penyiapan Fitur</vt:lpstr>
      <vt:lpstr>Matrix Kemiripan antar Kebutuhan</vt:lpstr>
      <vt:lpstr>Fitur Statistik</vt:lpstr>
      <vt:lpstr>Penyusunan Model Klasifikasi</vt:lpstr>
      <vt:lpstr>Pengujian dan Analisis</vt:lpstr>
      <vt:lpstr>Pengujian dan Analisis</vt:lpstr>
      <vt:lpstr>Pengujian dan Analisis</vt:lpstr>
      <vt:lpstr>PowerPoint Presentation</vt:lpstr>
      <vt:lpstr>Skenario Uji Coba 1</vt:lpstr>
      <vt:lpstr>Skenario Uji Coba 2</vt:lpstr>
      <vt:lpstr>Skenario Uji Coba 3</vt:lpstr>
      <vt:lpstr>Skenario Uji Coba 4</vt:lpstr>
      <vt:lpstr>Analisa Hasil Uji Coba</vt:lpstr>
      <vt:lpstr>Analisa Hasil Uji Coba</vt:lpstr>
      <vt:lpstr>PowerPoint Presentation</vt:lpstr>
      <vt:lpstr>Kesimpulan</vt:lpstr>
      <vt:lpstr>Saran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Klasifikasi Data EEG Untuk Mendeteksi Keadaan Bangun dan Tidur Menggunakan Autoregressive (AR) Model dan Support Vector Machine (SVM)</dc:title>
  <dc:creator>Yunan</dc:creator>
  <cp:lastModifiedBy>Ahmad Mustofa</cp:lastModifiedBy>
  <cp:revision>327</cp:revision>
  <dcterms:created xsi:type="dcterms:W3CDTF">2016-06-14T09:20:38Z</dcterms:created>
  <dcterms:modified xsi:type="dcterms:W3CDTF">2018-08-06T02:32:58Z</dcterms:modified>
</cp:coreProperties>
</file>