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337" r:id="rId8"/>
    <p:sldId id="335" r:id="rId9"/>
    <p:sldId id="262" r:id="rId10"/>
    <p:sldId id="263" r:id="rId11"/>
    <p:sldId id="325" r:id="rId12"/>
    <p:sldId id="340" r:id="rId13"/>
    <p:sldId id="327" r:id="rId14"/>
    <p:sldId id="269" r:id="rId15"/>
    <p:sldId id="326" r:id="rId16"/>
    <p:sldId id="341" r:id="rId17"/>
    <p:sldId id="328" r:id="rId18"/>
    <p:sldId id="336" r:id="rId19"/>
    <p:sldId id="329" r:id="rId20"/>
    <p:sldId id="342" r:id="rId21"/>
    <p:sldId id="330" r:id="rId22"/>
    <p:sldId id="331" r:id="rId23"/>
    <p:sldId id="332" r:id="rId24"/>
    <p:sldId id="333" r:id="rId25"/>
    <p:sldId id="338" r:id="rId26"/>
    <p:sldId id="334" r:id="rId27"/>
    <p:sldId id="343" r:id="rId28"/>
    <p:sldId id="344" r:id="rId29"/>
    <p:sldId id="345" r:id="rId30"/>
    <p:sldId id="346" r:id="rId31"/>
    <p:sldId id="347" r:id="rId32"/>
    <p:sldId id="339" r:id="rId33"/>
    <p:sldId id="348" r:id="rId34"/>
    <p:sldId id="349" r:id="rId35"/>
    <p:sldId id="296" r:id="rId36"/>
    <p:sldId id="350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A5CE-5B1E-40B2-9430-F5163354A5CE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72C5-3AE8-4B06-80F2-8EF1D4E9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64A-07F2-429F-99F7-43A610B62FE6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031A-51C0-44E9-9757-3BE2B72E9CAD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7AC-6E02-4322-8963-17310C0BDBD3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8F-44AA-4744-A1DB-53355B58C541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F7F-B673-48C4-927B-71E155325C0E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3747-1E18-44CB-8662-CDCAF4D8AE9E}" type="datetime3">
              <a:rPr lang="en-US" smtClean="0"/>
              <a:t>28 July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8752-652E-47AB-B2D3-D1FBA3BD9E20}" type="datetime3">
              <a:rPr lang="en-US" smtClean="0"/>
              <a:t>28 July 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9269-BEE6-44FC-917F-CDA6897BA728}" type="datetime3">
              <a:rPr lang="en-US" smtClean="0"/>
              <a:t>28 July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E96-52B4-45CE-B098-595181412A8E}" type="datetime3">
              <a:rPr lang="en-US" smtClean="0"/>
              <a:t>28 July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AEC-5EB4-40D0-A017-223DEF4D7FDD}" type="datetime3">
              <a:rPr lang="en-US" smtClean="0"/>
              <a:t>28 July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37AB-6858-4C8A-A35C-34FF820A28D2}" type="datetime3">
              <a:rPr lang="en-US" smtClean="0"/>
              <a:t>28 July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8CC0-6855-4656-9739-BF326370D5B3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EKSTRAKSI FITUR STATISTIK UNTUK DETEKSI DERAU PADA DOKUMEN SPESIFIKASI</a:t>
            </a:r>
            <a:b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KEBUTUHAN PERANGKAT LUNAK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5116201054</a:t>
            </a: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Daniel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Oranova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Siahaan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M.Sc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P.D.Eng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NIP. 197411232006041001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BA1A09D0-183D-45FF-841A-0B026C0A91D7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Alur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82FC714-2FF4-485B-B58A-EC3058C1BC7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D0A8E8-1C25-4E08-800E-AA7E772896FF}"/>
              </a:ext>
            </a:extLst>
          </p:cNvPr>
          <p:cNvGrpSpPr/>
          <p:nvPr/>
        </p:nvGrpSpPr>
        <p:grpSpPr>
          <a:xfrm>
            <a:off x="1205499" y="2348558"/>
            <a:ext cx="9363356" cy="2166862"/>
            <a:chOff x="1205499" y="2348558"/>
            <a:chExt cx="9363356" cy="2166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B5A45-5679-4B44-B4DF-20E8BC331C48}"/>
                </a:ext>
              </a:extLst>
            </p:cNvPr>
            <p:cNvSpPr/>
            <p:nvPr/>
          </p:nvSpPr>
          <p:spPr>
            <a:xfrm>
              <a:off x="1205499" y="2348558"/>
              <a:ext cx="1918741" cy="910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Pengumpulan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Pelabelan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31F3-2029-430F-958E-D285DD667A4D}"/>
                </a:ext>
              </a:extLst>
            </p:cNvPr>
            <p:cNvSpPr/>
            <p:nvPr/>
          </p:nvSpPr>
          <p:spPr>
            <a:xfrm>
              <a:off x="3651395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Literarur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CC164D-A637-4A0A-A38D-F77E1D857A8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124240" y="2803976"/>
              <a:ext cx="527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528044-690F-4523-8006-F13EC9592C50}"/>
                </a:ext>
              </a:extLst>
            </p:cNvPr>
            <p:cNvSpPr/>
            <p:nvPr/>
          </p:nvSpPr>
          <p:spPr>
            <a:xfrm>
              <a:off x="6096000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Praproses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AC53FF-04D2-4239-B912-D691A4F43A5E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5570136" y="2803976"/>
              <a:ext cx="52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3C2E0E-062E-4A3F-9CFB-017B723A01F5}"/>
                </a:ext>
              </a:extLst>
            </p:cNvPr>
            <p:cNvSpPr/>
            <p:nvPr/>
          </p:nvSpPr>
          <p:spPr>
            <a:xfrm>
              <a:off x="8650114" y="2973583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Penyiapan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Fitur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752A85-595F-4876-8E28-7D9381DCBE5F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8014741" y="2803976"/>
              <a:ext cx="635373" cy="62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A3CF47-FD0B-498D-AC9A-31BF0C0C2F32}"/>
                </a:ext>
              </a:extLst>
            </p:cNvPr>
            <p:cNvSpPr/>
            <p:nvPr/>
          </p:nvSpPr>
          <p:spPr>
            <a:xfrm>
              <a:off x="6095999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Model </a:t>
              </a:r>
              <a:r>
                <a:rPr lang="en-US" dirty="0" err="1">
                  <a:solidFill>
                    <a:schemeClr val="tx1"/>
                  </a:solidFill>
                </a:rPr>
                <a:t>Klasifikasi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3C9931-4979-4063-B78D-82DC6E8F7E92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>
              <a:off x="8014740" y="3429000"/>
              <a:ext cx="635374" cy="62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6797E-37AD-4A35-BC2B-E93EA8A4B2A6}"/>
                </a:ext>
              </a:extLst>
            </p:cNvPr>
            <p:cNvSpPr/>
            <p:nvPr/>
          </p:nvSpPr>
          <p:spPr>
            <a:xfrm>
              <a:off x="3651395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Pengujian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Analisis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297669-CF88-4080-86BE-3E49D4E9CFB3}"/>
                </a:ext>
              </a:extLst>
            </p:cNvPr>
            <p:cNvCxnSpPr>
              <a:cxnSpLocks/>
              <a:stCxn id="19" idx="1"/>
              <a:endCxn id="21" idx="3"/>
            </p:cNvCxnSpPr>
            <p:nvPr/>
          </p:nvCxnSpPr>
          <p:spPr>
            <a:xfrm flipH="1">
              <a:off x="5570136" y="4054025"/>
              <a:ext cx="525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BDB18C-3BDE-4FBE-94F7-38E939C34F30}"/>
                </a:ext>
              </a:extLst>
            </p:cNvPr>
            <p:cNvSpPr/>
            <p:nvPr/>
          </p:nvSpPr>
          <p:spPr>
            <a:xfrm>
              <a:off x="1205499" y="3604586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Laporan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Penelitian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4A5ED2-CEDE-4C0A-9821-B85472399A53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3124240" y="4054025"/>
              <a:ext cx="527155" cy="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Pengumpulan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5415"/>
            <a:ext cx="10245438" cy="1572996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oleh 3 orang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anotator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9E65553D-413B-4C5A-9F02-E63C7CF583D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4BE4AC-1EAE-4AF4-842F-06F68B11C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4240"/>
              </p:ext>
            </p:extLst>
          </p:nvPr>
        </p:nvGraphicFramePr>
        <p:xfrm>
          <a:off x="946314" y="1370484"/>
          <a:ext cx="9513867" cy="470698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55343">
                  <a:extLst>
                    <a:ext uri="{9D8B030D-6E8A-4147-A177-3AD203B41FA5}">
                      <a16:colId xmlns:a16="http://schemas.microsoft.com/office/drawing/2014/main" val="1984404184"/>
                    </a:ext>
                  </a:extLst>
                </a:gridCol>
                <a:gridCol w="7176829">
                  <a:extLst>
                    <a:ext uri="{9D8B030D-6E8A-4147-A177-3AD203B41FA5}">
                      <a16:colId xmlns:a16="http://schemas.microsoft.com/office/drawing/2014/main" val="864248630"/>
                    </a:ext>
                  </a:extLst>
                </a:gridCol>
                <a:gridCol w="1181695">
                  <a:extLst>
                    <a:ext uri="{9D8B030D-6E8A-4147-A177-3AD203B41FA5}">
                      <a16:colId xmlns:a16="http://schemas.microsoft.com/office/drawing/2014/main" val="2650289118"/>
                    </a:ext>
                  </a:extLst>
                </a:gridCol>
              </a:tblGrid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extLst>
                  <a:ext uri="{0D108BD9-81ED-4DB2-BD59-A6C34878D82A}">
                    <a16:rowId xmlns:a16="http://schemas.microsoft.com/office/drawing/2014/main" val="441666771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jobs with the associated deadline, cost, and execution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126170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the cluster to establish the current cost per unit time for submitting new jobs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669571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the status of submitted jobs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3908131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 jobs submitted by him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128303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his credit balance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927565"/>
                  </a:ext>
                </a:extLst>
              </a:tr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his usage history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475580"/>
                  </a:ext>
                </a:extLst>
              </a:tr>
              <a:tr h="33731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status of each node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1064846"/>
                  </a:ext>
                </a:extLst>
              </a:tr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usage pattern history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727135"/>
                  </a:ext>
                </a:extLst>
              </a:tr>
              <a:tr h="3772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status of all submitted jobs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8158914"/>
                  </a:ext>
                </a:extLst>
              </a:tr>
              <a:tr h="31789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load on each node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53257"/>
                  </a:ext>
                </a:extLst>
              </a:tr>
              <a:tr h="33923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 the cost structure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736924"/>
                  </a:ext>
                </a:extLst>
              </a:tr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 the scheduling policy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48654"/>
                  </a:ext>
                </a:extLst>
              </a:tr>
              <a:tr h="31257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cancel, suspend, and resume any job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7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Persebaran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5415"/>
            <a:ext cx="10245438" cy="852862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keseluruhan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41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total 405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(10.12%)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81D2EA8-3FB0-449E-892D-ACE51FF48E2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7B533-A1E6-417C-A97A-B3E7C4F180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53" y="2428277"/>
            <a:ext cx="6011904" cy="3912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7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Proses pemecahan teks menjadi kata / token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lecturer’s information and availability status”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and, availability,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147A9A0-F39D-4C2A-A3B3-6DB411A53B8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7844" y="1565564"/>
            <a:ext cx="1943399" cy="2484955"/>
            <a:chOff x="756392" y="1367258"/>
            <a:chExt cx="2622179" cy="153379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2" y="1932451"/>
              <a:ext cx="2622178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2" y="2497644"/>
              <a:ext cx="2622178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136725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Tokenisasi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Penghapusan kata penghubung dan tanda baca dari masing-masing data pernyataan kebutuhan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and, availability, status}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availability,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07AC534-6AFC-4524-9A74-88915F7CF69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09" y="1565564"/>
            <a:ext cx="1943399" cy="2480486"/>
            <a:chOff x="756393" y="848128"/>
            <a:chExt cx="2622179" cy="153104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Stopword</a:t>
              </a:r>
              <a:r>
                <a:rPr lang="en-US" sz="1600" dirty="0">
                  <a:solidFill>
                    <a:schemeClr val="accent1"/>
                  </a:solidFill>
                </a:rPr>
                <a:t> Removal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3" y="1975756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Pengubahan setiap kata dalam pernyataan kebutuhan menjadi kata dasar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availability, status}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lecture, inform, available,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9142477-ECC4-4F40-B6BB-C113BEF28C88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26866" y="1565564"/>
            <a:ext cx="1943397" cy="2482570"/>
            <a:chOff x="756394" y="931237"/>
            <a:chExt cx="2622177" cy="15323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4" y="1495986"/>
              <a:ext cx="2622177" cy="403412"/>
            </a:xfrm>
            <a:prstGeom prst="round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4" y="2060151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accent1"/>
                  </a:solidFill>
                </a:rPr>
                <a:t>Stemming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931237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98A30E0-94D7-4D2C-A741-E4A5D6B773D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34AE52-FC7E-493D-B21B-218CAD1B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19896"/>
              </p:ext>
            </p:extLst>
          </p:nvPr>
        </p:nvGraphicFramePr>
        <p:xfrm>
          <a:off x="838200" y="1824048"/>
          <a:ext cx="9067800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1109">
                  <a:extLst>
                    <a:ext uri="{9D8B030D-6E8A-4147-A177-3AD203B41FA5}">
                      <a16:colId xmlns:a16="http://schemas.microsoft.com/office/drawing/2014/main" val="4171869946"/>
                    </a:ext>
                  </a:extLst>
                </a:gridCol>
                <a:gridCol w="4136691">
                  <a:extLst>
                    <a:ext uri="{9D8B030D-6E8A-4147-A177-3AD203B41FA5}">
                      <a16:colId xmlns:a16="http://schemas.microsoft.com/office/drawing/2014/main" val="1009457392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 Praproses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742243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see detailed information about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see detail inform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263114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apply for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appli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186235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application update form for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applic updat form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360347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update personal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updat person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177142"/>
                  </a:ext>
                </a:extLst>
              </a:tr>
              <a:tr h="115173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upload application related documents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upload applic relat document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181747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perform psychological test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perform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356472"/>
                  </a:ext>
                </a:extLst>
              </a:tr>
            </a:tbl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C7D1CA-8BB9-464E-928D-41A4A73F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Pembobotan term dilakukan dengan menggunakan metode TF-iDF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local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B3EFD4B-04CF-45F8-BB82-7EDF827DBB3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Term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Ekstraksi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Fitur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2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1443323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Fitur yang diekstrak adalah fitur statistik dari nilai kemiripan sebuah pernyataan kebutuhan dengan pernyataan kebutuhan lain dalam dokumen SKPL yang sama</a:t>
            </a:r>
          </a:p>
          <a:p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B6E0006-A55F-44AD-B13B-D5ACE62D0E9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Term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Ekstraksi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Fitur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7198B2-EF68-4BEA-BE79-685AB2C90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1217"/>
              </p:ext>
            </p:extLst>
          </p:nvPr>
        </p:nvGraphicFramePr>
        <p:xfrm>
          <a:off x="3581400" y="3008887"/>
          <a:ext cx="5368925" cy="2829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09">
                  <a:extLst>
                    <a:ext uri="{9D8B030D-6E8A-4147-A177-3AD203B41FA5}">
                      <a16:colId xmlns:a16="http://schemas.microsoft.com/office/drawing/2014/main" val="1046225869"/>
                    </a:ext>
                  </a:extLst>
                </a:gridCol>
                <a:gridCol w="5112616">
                  <a:extLst>
                    <a:ext uri="{9D8B030D-6E8A-4147-A177-3AD203B41FA5}">
                      <a16:colId xmlns:a16="http://schemas.microsoft.com/office/drawing/2014/main" val="3813002181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ExtractFeature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DokumenSKPL</a:t>
                      </a:r>
                      <a:r>
                        <a:rPr lang="en-US" sz="1500" dirty="0">
                          <a:effectLst/>
                        </a:rPr>
                        <a:t>) 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038292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  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r>
                        <a:rPr lang="en-US" sz="1500" dirty="0">
                          <a:effectLst/>
                        </a:rPr>
                        <a:t> = new 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0181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   foreach k = pernyataan_kebutuhan in DokumenSKPL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250954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similarity = cosineSimilarity(k, rest_of_pernyataan_kebutuhan)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70912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feature_matrix.add([mean(similarity), std(similarity), max(similarity)])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097083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end foreach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464847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return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271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Matrix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DA6F415-56F1-4CAF-814B-90298CDC0A4D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93693-9C06-4997-BE41-64174574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06166"/>
              </p:ext>
            </p:extLst>
          </p:nvPr>
        </p:nvGraphicFramePr>
        <p:xfrm>
          <a:off x="1173797" y="1471664"/>
          <a:ext cx="7100794" cy="4277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2646255115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176032394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520130358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482391145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647379204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056052400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963360089"/>
                    </a:ext>
                  </a:extLst>
                </a:gridCol>
              </a:tblGrid>
              <a:tr h="61113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947007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462685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600635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597529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565648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014172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31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F5C947F2-919D-49E0-BD95-D44A5A8BF771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BA20-D85F-4196-82A6-824C3C4D6932}"/>
              </a:ext>
            </a:extLst>
          </p:cNvPr>
          <p:cNvSpPr/>
          <p:nvPr/>
        </p:nvSpPr>
        <p:spPr>
          <a:xfrm>
            <a:off x="2850777" y="372822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Uji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A4CF4-B0A6-4A3C-B7EE-1D5C83126D6C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E8756BE-95A9-4C7C-93A1-817484A0D4B3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78F910-A73A-4928-AF58-6F3A17DA8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6046"/>
              </p:ext>
            </p:extLst>
          </p:nvPr>
        </p:nvGraphicFramePr>
        <p:xfrm>
          <a:off x="1395442" y="1545374"/>
          <a:ext cx="6530287" cy="4190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3132742031"/>
                    </a:ext>
                  </a:extLst>
                </a:gridCol>
                <a:gridCol w="1056677">
                  <a:extLst>
                    <a:ext uri="{9D8B030D-6E8A-4147-A177-3AD203B41FA5}">
                      <a16:colId xmlns:a16="http://schemas.microsoft.com/office/drawing/2014/main" val="1405415717"/>
                    </a:ext>
                  </a:extLst>
                </a:gridCol>
                <a:gridCol w="1152009">
                  <a:extLst>
                    <a:ext uri="{9D8B030D-6E8A-4147-A177-3AD203B41FA5}">
                      <a16:colId xmlns:a16="http://schemas.microsoft.com/office/drawing/2014/main" val="4057620592"/>
                    </a:ext>
                  </a:extLst>
                </a:gridCol>
                <a:gridCol w="2095291">
                  <a:extLst>
                    <a:ext uri="{9D8B030D-6E8A-4147-A177-3AD203B41FA5}">
                      <a16:colId xmlns:a16="http://schemas.microsoft.com/office/drawing/2014/main" val="1523167262"/>
                    </a:ext>
                  </a:extLst>
                </a:gridCol>
              </a:tblGrid>
              <a:tr h="59863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749790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0.129155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0.272444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0.091345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158975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0.165062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0.300536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0.099623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3890959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0.223295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0.300536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0.087283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8480189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0.114001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0.295301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0.091327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412800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0.099813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0.254296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0.077722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616326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0.065415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0.085116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0.010426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068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1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Penyusunan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Data-data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sudah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direpresentasikan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vektor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melalui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balancing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algoritma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SMOTE 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menyusun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uji.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3D46136-1F20-4AD2-A7E2-2AAFCA2FD633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Membuktikan bahwa metode yang diajukan dapat mendeteksi derau pada pernyataan kebutuhan dalam dokumen SKPL secara akurat.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5887C67-8E02-4DB0-AB68-7EA76384621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Tujuan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4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uji yang telah melalui tahap ekstraksi fitur akan diklasifikasi dengan menggunakan model klasifikasi yang sudah dilatih menggunakan data latih.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Evaluasi yang akan digunakan adalah akurasi, tp rate, tn rate, dan f1 measure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C5AC23C-C401-4D70-8603-4313F7A6837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Metode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Evaluasi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penghitungan kemiripan: Cosine similarity dan jaccard similarity</a:t>
            </a:r>
            <a:endParaRPr lang="sv-SE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Menambahkan fitur statistik yang lain seperti nilai minimum dan varian pada tahap ekstraksi fitur untuk melihat perbedaan performa hasil klasifikasi.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klasifikasi supervised: SVM, k-Nearest Neighbor, dan Neural Network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Melakukan variasi persentase data derau yang digunakan untuk kemudian dibandingkan performanya.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A7F5B34-5C77-4008-AAFC-70CA1FB86464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Skenario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2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2E7E5DB5-00C5-4E5C-B6C9-DC82498BD34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5" y="3734969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Tw Cen MT Condensed" panose="020B0606020104020203" pitchFamily="34" charset="0"/>
              </a:rPr>
              <a:t>Uji 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6" y="277009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41791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Membandingkan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Cosine similarity dan Jaccard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Simiarity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BADF441-6ECB-46FB-AEAC-385BE2338A94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904963-2029-4312-8366-484820524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37225"/>
              </p:ext>
            </p:extLst>
          </p:nvPr>
        </p:nvGraphicFramePr>
        <p:xfrm>
          <a:off x="838200" y="2368200"/>
          <a:ext cx="8861471" cy="120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398">
                  <a:extLst>
                    <a:ext uri="{9D8B030D-6E8A-4147-A177-3AD203B41FA5}">
                      <a16:colId xmlns:a16="http://schemas.microsoft.com/office/drawing/2014/main" val="437406932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3626361732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1515436269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2141214253"/>
                    </a:ext>
                  </a:extLst>
                </a:gridCol>
                <a:gridCol w="1954638">
                  <a:extLst>
                    <a:ext uri="{9D8B030D-6E8A-4147-A177-3AD203B41FA5}">
                      <a16:colId xmlns:a16="http://schemas.microsoft.com/office/drawing/2014/main" val="3005572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962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Jaccard similarity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9348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 similarity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Menambahkan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statisitik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minimum dan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varian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119E53C-0322-4E37-8C5F-12DDF7DF5447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0F7A17-E386-4878-B092-EAEE87448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5074"/>
              </p:ext>
            </p:extLst>
          </p:nvPr>
        </p:nvGraphicFramePr>
        <p:xfrm>
          <a:off x="838200" y="2423000"/>
          <a:ext cx="10553955" cy="20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8512">
                  <a:extLst>
                    <a:ext uri="{9D8B030D-6E8A-4147-A177-3AD203B41FA5}">
                      <a16:colId xmlns:a16="http://schemas.microsoft.com/office/drawing/2014/main" val="406613825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1370500591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031453652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1847132344"/>
                    </a:ext>
                  </a:extLst>
                </a:gridCol>
                <a:gridCol w="1973008">
                  <a:extLst>
                    <a:ext uri="{9D8B030D-6E8A-4147-A177-3AD203B41FA5}">
                      <a16:colId xmlns:a16="http://schemas.microsoft.com/office/drawing/2014/main" val="2742109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39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879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+ Minimum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41.54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194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+ Varian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34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+ Varian dan Minimum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41.27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81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Membandingkan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SVM, Neural Network, dan KNN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6789598-D05E-49BF-8C72-D037BC6CFA0D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24733C-E826-4654-ACE1-D361E31BD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49019"/>
              </p:ext>
            </p:extLst>
          </p:nvPr>
        </p:nvGraphicFramePr>
        <p:xfrm>
          <a:off x="1094253" y="2441823"/>
          <a:ext cx="9032471" cy="1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788">
                  <a:extLst>
                    <a:ext uri="{9D8B030D-6E8A-4147-A177-3AD203B41FA5}">
                      <a16:colId xmlns:a16="http://schemas.microsoft.com/office/drawing/2014/main" val="3843970719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2840498054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2203570617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3926079772"/>
                    </a:ext>
                  </a:extLst>
                </a:gridCol>
                <a:gridCol w="1922248">
                  <a:extLst>
                    <a:ext uri="{9D8B030D-6E8A-4147-A177-3AD203B41FA5}">
                      <a16:colId xmlns:a16="http://schemas.microsoft.com/office/drawing/2014/main" val="4240656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Klasifikasi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23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3373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127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3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4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persentase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A254A77-41F3-4378-985E-878815A9F27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B128EB-423B-4687-8D44-6E1B3154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46115"/>
              </p:ext>
            </p:extLst>
          </p:nvPr>
        </p:nvGraphicFramePr>
        <p:xfrm>
          <a:off x="1137724" y="2503047"/>
          <a:ext cx="9916552" cy="221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9285">
                  <a:extLst>
                    <a:ext uri="{9D8B030D-6E8A-4147-A177-3AD203B41FA5}">
                      <a16:colId xmlns:a16="http://schemas.microsoft.com/office/drawing/2014/main" val="1885134432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4057240868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77520969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2924015985"/>
                    </a:ext>
                  </a:extLst>
                </a:gridCol>
                <a:gridCol w="2004832">
                  <a:extLst>
                    <a:ext uri="{9D8B030D-6E8A-4147-A177-3AD203B41FA5}">
                      <a16:colId xmlns:a16="http://schemas.microsoft.com/office/drawing/2014/main" val="2759970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Persentase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37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355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857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38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03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500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pertama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proses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pengembangan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merambat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selanjutnya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Bertrand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meyer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mengelompokkan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dikenal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istilah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Meyer’s seven sins</a:t>
            </a: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Noise (derau) adalah salah satu Meyer’s seven sins yang disebabkan oleh adanya suatu elemen dalam teks yang memberikan informasi yang tidak relevan dengan domain masalah yang hendak diselesaikan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E6CCAE4-407E-4B0C-A0A1-0F8917EE5B3E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Analisa Hasil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Performa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82.96%, true positive rate 73.17%, true negative rate 84.07%,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serta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f1 measure 46.51%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Similarity Measure : Cosine Similarity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 Mean, Maximum, Standard Deviation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Algoritma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 SVM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Persentase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 40%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CDCB054-593E-4094-B8F7-272598D5806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Analisa Hasil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580"/>
            <a:ext cx="11313459" cy="490677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False Positive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relatif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rendah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( mean = 0.03 ± 0.02, max = 0.27 ± 0.1, std = 0.05 ± 0.02 )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timeframe to upload data to the central database is the day that grades are due to the university and one week before the start of the new semester</a:t>
            </a:r>
          </a:p>
          <a:p>
            <a:pPr lvl="2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Mean = 0.05	max = 0.26	std = 0.07</a:t>
            </a:r>
          </a:p>
          <a:p>
            <a:pPr lvl="2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Masih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Informasi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akademik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False Negative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relatif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tinggi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( mean = 0.11 ± 0.06, max = 0.49 ± 0.2, std = 0.11 ± 0.04 )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diluar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dibahas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university information security system must be compatible with the Internet applications</a:t>
            </a:r>
          </a:p>
          <a:p>
            <a:pPr lvl="2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Mean = 0.06	max = 0.38 	std = 0.08</a:t>
            </a:r>
          </a:p>
          <a:p>
            <a:pPr lvl="2"/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diluar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Perpustakaan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Online</a:t>
            </a:r>
          </a:p>
          <a:p>
            <a:pPr lvl="2"/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2"/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F90526-D99E-4930-AE7D-D7269B6BB17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B4014BE3-3F3A-4ACB-AAB5-42C973FAE812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1743" y="469984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6" y="277009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78481" y="373496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Tw Cen MT Condensed" panose="020B0606020104020203" pitchFamily="34" charset="0"/>
              </a:rPr>
              <a:t>Uji 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lokal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SKPL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cara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menghitung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dan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dihitung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statistiknya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merepresentasikan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pada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SKPL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rata-rata,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maksimum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, dan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standar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deviasi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SKPL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Performa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maksimal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didapat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jika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keseimbangan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data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tergolong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CA3C4AE-3C12-463A-9272-836CD764CFE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Mempertimbangkan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jarak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term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pembobotan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agar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bisa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membedakan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dua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kalimat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term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susunan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berbeda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Memanfaakan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informasi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semantik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mengidentifikasi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perbedaan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kalimat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Memanfaatkan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thesaurus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mengidentifikasi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 kata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berbeda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tetapi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makna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A619908-DEC5-4E39-B68C-014329C5BCDE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7B99874C-D6E6-4A8D-8720-4B8B1BCA8D3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50D8-1CD0-4BD5-9753-AFB4F542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F289-7ADF-47B4-A6C8-C51F4AC2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EE0A-0510-4AB5-AC4A-3E203368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8F-44AA-4744-A1DB-53355B58C541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6FFA-24DE-4403-924A-01E71104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0F4D4-A05C-4905-8892-40BF60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36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1E693-B10A-4D3E-B8DA-72CE6DB3EFF9}"/>
              </a:ext>
            </a:extLst>
          </p:cNvPr>
          <p:cNvSpPr/>
          <p:nvPr/>
        </p:nvSpPr>
        <p:spPr>
          <a:xfrm>
            <a:off x="1828799" y="3006435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</a:t>
            </a:r>
            <a:r>
              <a:rPr lang="de-DE" baseline="-250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7D8F6-2262-4392-8AAD-9813ABC238DC}"/>
              </a:ext>
            </a:extLst>
          </p:cNvPr>
          <p:cNvSpPr/>
          <p:nvPr/>
        </p:nvSpPr>
        <p:spPr>
          <a:xfrm>
            <a:off x="2452254" y="3006435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</a:t>
            </a:r>
            <a:r>
              <a:rPr lang="de-DE" baseline="-25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0753D-F13C-4472-993B-5CC7EE2EE758}"/>
              </a:ext>
            </a:extLst>
          </p:cNvPr>
          <p:cNvSpPr/>
          <p:nvPr/>
        </p:nvSpPr>
        <p:spPr>
          <a:xfrm>
            <a:off x="3041073" y="3006435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C532-36BD-4619-9EBA-010E1A335E58}"/>
              </a:ext>
            </a:extLst>
          </p:cNvPr>
          <p:cNvSpPr/>
          <p:nvPr/>
        </p:nvSpPr>
        <p:spPr>
          <a:xfrm>
            <a:off x="3664528" y="3006435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A905D6-47E7-4946-96FD-379BA5E8DD35}"/>
              </a:ext>
            </a:extLst>
          </p:cNvPr>
          <p:cNvSpPr/>
          <p:nvPr/>
        </p:nvSpPr>
        <p:spPr>
          <a:xfrm>
            <a:off x="4287983" y="3006434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</a:t>
            </a:r>
            <a:r>
              <a:rPr lang="de-DE" baseline="-25000" dirty="0"/>
              <a:t>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497E23-C329-470C-8427-3F945096A773}"/>
              </a:ext>
            </a:extLst>
          </p:cNvPr>
          <p:cNvSpPr/>
          <p:nvPr/>
        </p:nvSpPr>
        <p:spPr>
          <a:xfrm>
            <a:off x="1659080" y="2707192"/>
            <a:ext cx="2209801" cy="239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number of all unique terms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DE171-8592-4061-92B3-DA6C09F89C1C}"/>
              </a:ext>
            </a:extLst>
          </p:cNvPr>
          <p:cNvSpPr/>
          <p:nvPr/>
        </p:nvSpPr>
        <p:spPr>
          <a:xfrm>
            <a:off x="7477990" y="216931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A508DF-D7C4-436D-8E4B-8FA41E62BB96}"/>
              </a:ext>
            </a:extLst>
          </p:cNvPr>
          <p:cNvSpPr/>
          <p:nvPr/>
        </p:nvSpPr>
        <p:spPr>
          <a:xfrm>
            <a:off x="8101445" y="216931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1,2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CD2EF-0193-4A3F-BEE1-83AFB3A7FC19}"/>
              </a:ext>
            </a:extLst>
          </p:cNvPr>
          <p:cNvSpPr/>
          <p:nvPr/>
        </p:nvSpPr>
        <p:spPr>
          <a:xfrm>
            <a:off x="8724900" y="2168941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1,3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3DD22-B919-4E36-A1EA-4F6DF20DE3F7}"/>
              </a:ext>
            </a:extLst>
          </p:cNvPr>
          <p:cNvSpPr/>
          <p:nvPr/>
        </p:nvSpPr>
        <p:spPr>
          <a:xfrm>
            <a:off x="9348355" y="2168941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3AAF7-69B5-45CE-A8C2-D4DFC5A50B57}"/>
              </a:ext>
            </a:extLst>
          </p:cNvPr>
          <p:cNvSpPr/>
          <p:nvPr/>
        </p:nvSpPr>
        <p:spPr>
          <a:xfrm>
            <a:off x="9971810" y="2168940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1,i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1DD73F-247A-47C9-BB2B-C9C92E8DFC2F}"/>
              </a:ext>
            </a:extLst>
          </p:cNvPr>
          <p:cNvSpPr/>
          <p:nvPr/>
        </p:nvSpPr>
        <p:spPr>
          <a:xfrm>
            <a:off x="7308271" y="1870075"/>
            <a:ext cx="2209801" cy="239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number of all unique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F638B8-4D01-4FCA-8BDE-4B6B0AB35842}"/>
              </a:ext>
            </a:extLst>
          </p:cNvPr>
          <p:cNvSpPr/>
          <p:nvPr/>
        </p:nvSpPr>
        <p:spPr>
          <a:xfrm>
            <a:off x="7477990" y="273316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2,1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41242-F897-4B87-AA37-4ABEBEBCF99C}"/>
              </a:ext>
            </a:extLst>
          </p:cNvPr>
          <p:cNvSpPr/>
          <p:nvPr/>
        </p:nvSpPr>
        <p:spPr>
          <a:xfrm>
            <a:off x="7477990" y="329041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3,1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0C0B0E-ED7B-4718-8052-BC84640E8A31}"/>
              </a:ext>
            </a:extLst>
          </p:cNvPr>
          <p:cNvSpPr/>
          <p:nvPr/>
        </p:nvSpPr>
        <p:spPr>
          <a:xfrm>
            <a:off x="7477989" y="384766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5AD0E-9D25-4D92-AFC9-CE03C515E614}"/>
              </a:ext>
            </a:extLst>
          </p:cNvPr>
          <p:cNvSpPr/>
          <p:nvPr/>
        </p:nvSpPr>
        <p:spPr>
          <a:xfrm>
            <a:off x="7477988" y="4404667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i,1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B8DA76-8612-4076-B0BC-D0698E8337F4}"/>
              </a:ext>
            </a:extLst>
          </p:cNvPr>
          <p:cNvSpPr/>
          <p:nvPr/>
        </p:nvSpPr>
        <p:spPr>
          <a:xfrm>
            <a:off x="8101444" y="2725940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6B51C5-CF44-4C5F-9B2B-DCA65349E479}"/>
              </a:ext>
            </a:extLst>
          </p:cNvPr>
          <p:cNvSpPr/>
          <p:nvPr/>
        </p:nvSpPr>
        <p:spPr>
          <a:xfrm>
            <a:off x="8724900" y="3290452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1D378-523E-4D83-B71E-3DE47F71740C}"/>
              </a:ext>
            </a:extLst>
          </p:cNvPr>
          <p:cNvSpPr/>
          <p:nvPr/>
        </p:nvSpPr>
        <p:spPr>
          <a:xfrm>
            <a:off x="9348355" y="3847166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CEB21-5A77-451B-AA56-AB646FEE57C9}"/>
              </a:ext>
            </a:extLst>
          </p:cNvPr>
          <p:cNvSpPr/>
          <p:nvPr/>
        </p:nvSpPr>
        <p:spPr>
          <a:xfrm>
            <a:off x="9971805" y="4404667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D46CDC-430B-4B6B-BC99-E585394B1ECE}"/>
              </a:ext>
            </a:extLst>
          </p:cNvPr>
          <p:cNvSpPr/>
          <p:nvPr/>
        </p:nvSpPr>
        <p:spPr>
          <a:xfrm>
            <a:off x="8724900" y="2733166"/>
            <a:ext cx="623455" cy="5572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2,3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63E416-E1F9-4750-BB11-241B45C49962}"/>
              </a:ext>
            </a:extLst>
          </p:cNvPr>
          <p:cNvSpPr/>
          <p:nvPr/>
        </p:nvSpPr>
        <p:spPr>
          <a:xfrm>
            <a:off x="9348354" y="2733168"/>
            <a:ext cx="623455" cy="570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8BA0C4-19A2-45B1-AB7F-613BAC9DF700}"/>
              </a:ext>
            </a:extLst>
          </p:cNvPr>
          <p:cNvSpPr/>
          <p:nvPr/>
        </p:nvSpPr>
        <p:spPr>
          <a:xfrm>
            <a:off x="9971808" y="2733167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2,i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BEEB07-8CB5-4212-8D56-AAAB94C9F842}"/>
              </a:ext>
            </a:extLst>
          </p:cNvPr>
          <p:cNvSpPr/>
          <p:nvPr/>
        </p:nvSpPr>
        <p:spPr>
          <a:xfrm>
            <a:off x="8101443" y="3277357"/>
            <a:ext cx="623455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3,2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D59347-A596-493B-BF1E-745B46BA5E4A}"/>
              </a:ext>
            </a:extLst>
          </p:cNvPr>
          <p:cNvSpPr/>
          <p:nvPr/>
        </p:nvSpPr>
        <p:spPr>
          <a:xfrm>
            <a:off x="9348353" y="3290167"/>
            <a:ext cx="623455" cy="570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71515E-2A1C-43F2-B4DA-8ACF09380D4E}"/>
              </a:ext>
            </a:extLst>
          </p:cNvPr>
          <p:cNvSpPr/>
          <p:nvPr/>
        </p:nvSpPr>
        <p:spPr>
          <a:xfrm>
            <a:off x="9971807" y="329943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3,i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F0876-373F-414F-B474-CA5FA366D77A}"/>
              </a:ext>
            </a:extLst>
          </p:cNvPr>
          <p:cNvSpPr/>
          <p:nvPr/>
        </p:nvSpPr>
        <p:spPr>
          <a:xfrm>
            <a:off x="8101442" y="3846789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240BE-763B-49BE-AE57-818F7876F821}"/>
              </a:ext>
            </a:extLst>
          </p:cNvPr>
          <p:cNvSpPr/>
          <p:nvPr/>
        </p:nvSpPr>
        <p:spPr>
          <a:xfrm>
            <a:off x="8724897" y="384766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F05937-53CE-4D0D-9F7F-65419B943F79}"/>
              </a:ext>
            </a:extLst>
          </p:cNvPr>
          <p:cNvSpPr/>
          <p:nvPr/>
        </p:nvSpPr>
        <p:spPr>
          <a:xfrm>
            <a:off x="9971805" y="384678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ED3BD4-4EE1-453C-A6E6-1AEB578A1AA5}"/>
              </a:ext>
            </a:extLst>
          </p:cNvPr>
          <p:cNvSpPr/>
          <p:nvPr/>
        </p:nvSpPr>
        <p:spPr>
          <a:xfrm>
            <a:off x="8101438" y="4404666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i,2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BBAE01-7238-4494-BFC0-249AFB4B1B8B}"/>
              </a:ext>
            </a:extLst>
          </p:cNvPr>
          <p:cNvSpPr/>
          <p:nvPr/>
        </p:nvSpPr>
        <p:spPr>
          <a:xfrm>
            <a:off x="8724887" y="4404664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i,3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579474-C992-400F-8BAE-374812088768}"/>
              </a:ext>
            </a:extLst>
          </p:cNvPr>
          <p:cNvSpPr/>
          <p:nvPr/>
        </p:nvSpPr>
        <p:spPr>
          <a:xfrm>
            <a:off x="9348352" y="4404665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96DC-4954-4003-9757-4697FFE0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34AB-7647-4013-B3C5-002F5552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8427-3A4C-4C56-B85E-FF8C7AE9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8F-44AA-4744-A1DB-53355B58C541}" type="datetime3">
              <a:rPr lang="en-US" smtClean="0"/>
              <a:t>28 July 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02B9-3725-44A8-B40C-C892707E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A676-AA5C-4AA6-8A50-4D158940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37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8DE56-17A3-47F8-BBA3-D3006250876A}"/>
              </a:ext>
            </a:extLst>
          </p:cNvPr>
          <p:cNvSpPr/>
          <p:nvPr/>
        </p:nvSpPr>
        <p:spPr>
          <a:xfrm>
            <a:off x="7477990" y="216931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1,1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15BF4-82E1-4038-9B13-0594EB378704}"/>
              </a:ext>
            </a:extLst>
          </p:cNvPr>
          <p:cNvSpPr/>
          <p:nvPr/>
        </p:nvSpPr>
        <p:spPr>
          <a:xfrm>
            <a:off x="8101445" y="216931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1,2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33D04-907E-485F-A72A-2E22EB3A9F77}"/>
              </a:ext>
            </a:extLst>
          </p:cNvPr>
          <p:cNvSpPr/>
          <p:nvPr/>
        </p:nvSpPr>
        <p:spPr>
          <a:xfrm>
            <a:off x="8724900" y="2168941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1,3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121B6-C962-4831-9EE8-E9606EFFA162}"/>
              </a:ext>
            </a:extLst>
          </p:cNvPr>
          <p:cNvSpPr/>
          <p:nvPr/>
        </p:nvSpPr>
        <p:spPr>
          <a:xfrm>
            <a:off x="7308271" y="1870075"/>
            <a:ext cx="2209801" cy="239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number of all unique terms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A7D2C-93BD-40BF-B614-486BCBFC45C0}"/>
              </a:ext>
            </a:extLst>
          </p:cNvPr>
          <p:cNvSpPr/>
          <p:nvPr/>
        </p:nvSpPr>
        <p:spPr>
          <a:xfrm>
            <a:off x="7477990" y="273316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2,1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51966A-73EF-4177-A45D-EE5A7C3D1ED6}"/>
              </a:ext>
            </a:extLst>
          </p:cNvPr>
          <p:cNvSpPr/>
          <p:nvPr/>
        </p:nvSpPr>
        <p:spPr>
          <a:xfrm>
            <a:off x="7477990" y="329041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118C8-94CE-45F5-AE50-479BDE12A35C}"/>
              </a:ext>
            </a:extLst>
          </p:cNvPr>
          <p:cNvSpPr/>
          <p:nvPr/>
        </p:nvSpPr>
        <p:spPr>
          <a:xfrm>
            <a:off x="7477989" y="384766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i,1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96E19-492A-45B5-833F-1B3B361A5615}"/>
              </a:ext>
            </a:extLst>
          </p:cNvPr>
          <p:cNvSpPr/>
          <p:nvPr/>
        </p:nvSpPr>
        <p:spPr>
          <a:xfrm>
            <a:off x="8101442" y="2726442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2,2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32672-2E97-45D0-9F3A-5A2C7C02A6DC}"/>
              </a:ext>
            </a:extLst>
          </p:cNvPr>
          <p:cNvSpPr/>
          <p:nvPr/>
        </p:nvSpPr>
        <p:spPr>
          <a:xfrm>
            <a:off x="8724894" y="3290167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4E269-0DC5-4C21-8154-C8DA57BD7CCB}"/>
              </a:ext>
            </a:extLst>
          </p:cNvPr>
          <p:cNvSpPr/>
          <p:nvPr/>
        </p:nvSpPr>
        <p:spPr>
          <a:xfrm>
            <a:off x="8724900" y="2733166"/>
            <a:ext cx="623455" cy="550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2,3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DAF80-3987-4ECA-9F78-654BBBFD485F}"/>
              </a:ext>
            </a:extLst>
          </p:cNvPr>
          <p:cNvSpPr/>
          <p:nvPr/>
        </p:nvSpPr>
        <p:spPr>
          <a:xfrm>
            <a:off x="8101443" y="3277357"/>
            <a:ext cx="623455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....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B5107-A11B-4400-8C8B-3831735627EA}"/>
              </a:ext>
            </a:extLst>
          </p:cNvPr>
          <p:cNvSpPr/>
          <p:nvPr/>
        </p:nvSpPr>
        <p:spPr>
          <a:xfrm>
            <a:off x="8101442" y="3846789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baseline="-25000" dirty="0"/>
              <a:t>i,2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F0B69B-F78B-4B3D-BB54-5DF9E0AB83A6}"/>
              </a:ext>
            </a:extLst>
          </p:cNvPr>
          <p:cNvSpPr/>
          <p:nvPr/>
        </p:nvSpPr>
        <p:spPr>
          <a:xfrm>
            <a:off x="8724897" y="3847668"/>
            <a:ext cx="623455" cy="5575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f</a:t>
            </a:r>
            <a:r>
              <a:rPr lang="de-DE" baseline="-25000"/>
              <a:t>i,3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saja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(SKPL)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1E85B41-7ADE-440E-839C-C0F533FDDA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Dokumen spesifikasi kebutuhan perangkat lunak yang digunakan hanya menggunakan Bahasa Inggris.</a:t>
            </a:r>
          </a:p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spesifikasi kebutuhan perangkat lunak.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55D7B39-7400-404E-B84F-3EC07F678F78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Membangun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ektraksi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termasuk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0D70CF4-3A64-4D66-B74C-D27B0CC8AF6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Terkait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D. M. Berry and E.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Kamsties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"Ambiguity in Requirements Specification," in Perspectives on Software Requirements, Kluwer Academic Publishers, 2004, pp. 7-44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Trstenjak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S.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Mikac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and D.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Donko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"KNN with TF-IDF Based Framework for Text Categorization," Procedia Engineering, no. 69, pp. 1356-1364, 2014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H. Xu and B. Yu, "Automatic thesaurus construction for spam filtering using revised back propagation neural network," Expert Systems with Applications, no. 37, pp. 18-23, 2010.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B. Chandra and M. Gupta, "An efficient statistical feature selection approach for classification of gene," Journal of Biomedical Informatics, vol. 44, pp. 529-535, 2011.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W. Zhou, L. Yu, W.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Qiu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Y. Zhou and M. Wu, " Local Gradient Patterns (LGP): An Effective Local-Statistical-Feature Extraction Scheme for No-Reference Image Quality Assessment," Information Sciences, Vols. 397-398, pp. 1-14, 2017.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8FE93D9-AF5A-422D-AE58-8078668DC02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Kontribusi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Ilmiah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Pendekatan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lokal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pada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permasalahan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lvl="0"/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693C3C2-D2BC-42C2-8AA4-961B68464A62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B99AEA00-5A27-441F-B2FE-67E4F4AB813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28 July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7" y="372822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Uji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1810</Words>
  <Application>Microsoft Office PowerPoint</Application>
  <PresentationFormat>Widescreen</PresentationFormat>
  <Paragraphs>552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Trebuchet MS</vt:lpstr>
      <vt:lpstr>Tw Cen MT Condensed</vt:lpstr>
      <vt:lpstr>Office Theme</vt:lpstr>
      <vt:lpstr>EKSTRAKSI FITUR STATISTIK UNTUK DETEKSI DERAU PADA DOKUMEN SPESIFIKASI KEBUTUHAN PERANGKAT LUNAK</vt:lpstr>
      <vt:lpstr>PowerPoint Presentation</vt:lpstr>
      <vt:lpstr>Latar Belakang</vt:lpstr>
      <vt:lpstr>Rumusan Masalah</vt:lpstr>
      <vt:lpstr>Batasan Masalah</vt:lpstr>
      <vt:lpstr>Tujuan</vt:lpstr>
      <vt:lpstr>Penelitian Terkait</vt:lpstr>
      <vt:lpstr>Kontribusi Ilmiah</vt:lpstr>
      <vt:lpstr>PowerPoint Presentation</vt:lpstr>
      <vt:lpstr>Diagram Alur Penelitian Secara Umum</vt:lpstr>
      <vt:lpstr>Pengumpulan dan Pelabelan Data</vt:lpstr>
      <vt:lpstr>Persebaran Derau</vt:lpstr>
      <vt:lpstr>Praproses Data</vt:lpstr>
      <vt:lpstr>Praproses Data</vt:lpstr>
      <vt:lpstr>Praproses Data</vt:lpstr>
      <vt:lpstr>Praproses Data</vt:lpstr>
      <vt:lpstr>Penyiapan Fitur</vt:lpstr>
      <vt:lpstr>Penyiapan Fitur</vt:lpstr>
      <vt:lpstr>Matrix Kemiripan antar Kebutuhan</vt:lpstr>
      <vt:lpstr>Fitur Statistik</vt:lpstr>
      <vt:lpstr>Penyusunan Model Klasifikasi</vt:lpstr>
      <vt:lpstr>Pengujian dan Analisis</vt:lpstr>
      <vt:lpstr>Pengujian dan Analisis</vt:lpstr>
      <vt:lpstr>Pengujian dan Analisis</vt:lpstr>
      <vt:lpstr>PowerPoint Presentation</vt:lpstr>
      <vt:lpstr>Skenario Uji Coba 1</vt:lpstr>
      <vt:lpstr>Skenario Uji Coba 2</vt:lpstr>
      <vt:lpstr>Skenario Uji Coba 3</vt:lpstr>
      <vt:lpstr>Skenario Uji Coba 4</vt:lpstr>
      <vt:lpstr>Analisa Hasil Uji Coba</vt:lpstr>
      <vt:lpstr>Analisa Hasil Uji Coba</vt:lpstr>
      <vt:lpstr>PowerPoint Presentation</vt:lpstr>
      <vt:lpstr>Kesimpulan</vt:lpstr>
      <vt:lpstr>Saran</vt:lpstr>
      <vt:lpstr>Terima Kasih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326</cp:revision>
  <dcterms:created xsi:type="dcterms:W3CDTF">2016-06-14T09:20:38Z</dcterms:created>
  <dcterms:modified xsi:type="dcterms:W3CDTF">2018-07-28T15:35:00Z</dcterms:modified>
</cp:coreProperties>
</file>