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337" r:id="rId8"/>
    <p:sldId id="335" r:id="rId9"/>
    <p:sldId id="262" r:id="rId10"/>
    <p:sldId id="263" r:id="rId11"/>
    <p:sldId id="325" r:id="rId12"/>
    <p:sldId id="327" r:id="rId13"/>
    <p:sldId id="269" r:id="rId14"/>
    <p:sldId id="326" r:id="rId15"/>
    <p:sldId id="328" r:id="rId16"/>
    <p:sldId id="336" r:id="rId17"/>
    <p:sldId id="329" r:id="rId18"/>
    <p:sldId id="330" r:id="rId19"/>
    <p:sldId id="331" r:id="rId20"/>
    <p:sldId id="332" r:id="rId21"/>
    <p:sldId id="333" r:id="rId22"/>
    <p:sldId id="334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7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A5CE-5B1E-40B2-9430-F5163354A5C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72C5-3AE8-4B06-80F2-8EF1D4E9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F59-653F-4E06-924A-D045810102F9}" type="datetime3">
              <a:rPr lang="en-US" smtClean="0"/>
              <a:t>25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14-349C-4C87-9F36-EC0F3351EFD3}" type="datetime3">
              <a:rPr lang="en-US" smtClean="0"/>
              <a:t>25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95D2-B2AC-4493-8EE3-DE072929EECE}" type="datetime3">
              <a:rPr lang="en-US" smtClean="0"/>
              <a:t>25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8239-547F-425C-B9C6-0722AD59BDCE}" type="datetime3">
              <a:rPr lang="en-US" smtClean="0"/>
              <a:t>25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DD95-F5E8-446C-AA62-D66925CC8701}" type="datetime3">
              <a:rPr lang="en-US" smtClean="0"/>
              <a:t>25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DB63-6917-4611-BDDD-B21BA3A3C297}" type="datetime3">
              <a:rPr lang="en-US" smtClean="0"/>
              <a:t>25 April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8267-7AB2-4DB1-9A6A-445F7F74CBEF}" type="datetime3">
              <a:rPr lang="en-US" smtClean="0"/>
              <a:t>25 April 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6A85-2CE8-4121-BAB2-A834CB99D5C6}" type="datetime3">
              <a:rPr lang="en-US" smtClean="0"/>
              <a:t>25 April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C7DC-DC43-4811-B5EC-E827FDB868FB}" type="datetime3">
              <a:rPr lang="en-US" smtClean="0"/>
              <a:t>25 April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844A-1854-4CF8-BC29-72C0473DA823}" type="datetime3">
              <a:rPr lang="en-US" smtClean="0"/>
              <a:t>25 April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D86-5C6B-45D9-96E0-B42AD53A694F}" type="datetime3">
              <a:rPr lang="en-US" smtClean="0"/>
              <a:t>25 April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4319-A281-405C-9D9F-AE9F94606AA5}" type="datetime3">
              <a:rPr lang="en-US" smtClean="0"/>
              <a:t>25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EKSTRAKSI FITUR STATISTIK UNTUK DETEKSI NOISE PADA DOKUMEN SPESIFIKASI</a:t>
            </a:r>
            <a:b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KEBUTUHAN PERANGKAT LUNAK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5116201054</a:t>
            </a:r>
          </a:p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Daniel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Oranova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Siahaan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M.Sc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P.D.Eng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NIP. 197411232006041001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0731FCBD-499D-4BD5-92D8-204DA61DA9E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Alur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Penelitian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D800DC9-5004-4E43-AB2B-70BCAD28436E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D0A8E8-1C25-4E08-800E-AA7E772896FF}"/>
              </a:ext>
            </a:extLst>
          </p:cNvPr>
          <p:cNvGrpSpPr/>
          <p:nvPr/>
        </p:nvGrpSpPr>
        <p:grpSpPr>
          <a:xfrm>
            <a:off x="1205499" y="2348558"/>
            <a:ext cx="9363356" cy="2166862"/>
            <a:chOff x="1205499" y="2348558"/>
            <a:chExt cx="9363356" cy="2166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B5A45-5679-4B44-B4DF-20E8BC331C48}"/>
                </a:ext>
              </a:extLst>
            </p:cNvPr>
            <p:cNvSpPr/>
            <p:nvPr/>
          </p:nvSpPr>
          <p:spPr>
            <a:xfrm>
              <a:off x="1205499" y="2348558"/>
              <a:ext cx="1918741" cy="910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Pengumpulan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Pelabelan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31F3-2029-430F-958E-D285DD667A4D}"/>
                </a:ext>
              </a:extLst>
            </p:cNvPr>
            <p:cNvSpPr/>
            <p:nvPr/>
          </p:nvSpPr>
          <p:spPr>
            <a:xfrm>
              <a:off x="3651395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Literarur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CC164D-A637-4A0A-A38D-F77E1D857A8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124240" y="2803976"/>
              <a:ext cx="527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528044-690F-4523-8006-F13EC9592C50}"/>
                </a:ext>
              </a:extLst>
            </p:cNvPr>
            <p:cNvSpPr/>
            <p:nvPr/>
          </p:nvSpPr>
          <p:spPr>
            <a:xfrm>
              <a:off x="6096000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Praproses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AC53FF-04D2-4239-B912-D691A4F43A5E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5570136" y="2803976"/>
              <a:ext cx="52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3C2E0E-062E-4A3F-9CFB-017B723A01F5}"/>
                </a:ext>
              </a:extLst>
            </p:cNvPr>
            <p:cNvSpPr/>
            <p:nvPr/>
          </p:nvSpPr>
          <p:spPr>
            <a:xfrm>
              <a:off x="8650114" y="2973583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Penyiapan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Fitur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752A85-595F-4876-8E28-7D9381DCBE5F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8014741" y="2803976"/>
              <a:ext cx="635373" cy="62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A3CF47-FD0B-498D-AC9A-31BF0C0C2F32}"/>
                </a:ext>
              </a:extLst>
            </p:cNvPr>
            <p:cNvSpPr/>
            <p:nvPr/>
          </p:nvSpPr>
          <p:spPr>
            <a:xfrm>
              <a:off x="6095999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Model </a:t>
              </a:r>
              <a:r>
                <a:rPr lang="en-US" dirty="0" err="1">
                  <a:solidFill>
                    <a:schemeClr val="tx1"/>
                  </a:solidFill>
                </a:rPr>
                <a:t>Klasifikasi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3C9931-4979-4063-B78D-82DC6E8F7E92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flipH="1">
              <a:off x="8014740" y="3429000"/>
              <a:ext cx="635374" cy="62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46797E-37AD-4A35-BC2B-E93EA8A4B2A6}"/>
                </a:ext>
              </a:extLst>
            </p:cNvPr>
            <p:cNvSpPr/>
            <p:nvPr/>
          </p:nvSpPr>
          <p:spPr>
            <a:xfrm>
              <a:off x="3651395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Pengujian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Analisis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297669-CF88-4080-86BE-3E49D4E9CFB3}"/>
                </a:ext>
              </a:extLst>
            </p:cNvPr>
            <p:cNvCxnSpPr>
              <a:cxnSpLocks/>
              <a:stCxn id="19" idx="1"/>
              <a:endCxn id="21" idx="3"/>
            </p:cNvCxnSpPr>
            <p:nvPr/>
          </p:nvCxnSpPr>
          <p:spPr>
            <a:xfrm flipH="1">
              <a:off x="5570136" y="4054025"/>
              <a:ext cx="525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BDB18C-3BDE-4FBE-94F7-38E939C34F30}"/>
                </a:ext>
              </a:extLst>
            </p:cNvPr>
            <p:cNvSpPr/>
            <p:nvPr/>
          </p:nvSpPr>
          <p:spPr>
            <a:xfrm>
              <a:off x="1205499" y="3604586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Laporan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Penelitian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4A5ED2-CEDE-4C0A-9821-B85472399A53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H="1">
              <a:off x="3124240" y="4054025"/>
              <a:ext cx="527155" cy="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Pengumpulan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5415"/>
            <a:ext cx="10245438" cy="1572996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disisipi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lain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noise /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0295DD-3ACF-4497-9E8F-672C0DB1748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B39C2C-EBBC-421D-B99F-37D8BD78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08356"/>
              </p:ext>
            </p:extLst>
          </p:nvPr>
        </p:nvGraphicFramePr>
        <p:xfrm>
          <a:off x="6096000" y="3148605"/>
          <a:ext cx="4987639" cy="228651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5688">
                  <a:extLst>
                    <a:ext uri="{9D8B030D-6E8A-4147-A177-3AD203B41FA5}">
                      <a16:colId xmlns:a16="http://schemas.microsoft.com/office/drawing/2014/main" val="1984404184"/>
                    </a:ext>
                  </a:extLst>
                </a:gridCol>
                <a:gridCol w="3762448">
                  <a:extLst>
                    <a:ext uri="{9D8B030D-6E8A-4147-A177-3AD203B41FA5}">
                      <a16:colId xmlns:a16="http://schemas.microsoft.com/office/drawing/2014/main" val="864248630"/>
                    </a:ext>
                  </a:extLst>
                </a:gridCol>
                <a:gridCol w="619503">
                  <a:extLst>
                    <a:ext uri="{9D8B030D-6E8A-4147-A177-3AD203B41FA5}">
                      <a16:colId xmlns:a16="http://schemas.microsoft.com/office/drawing/2014/main" val="2650289118"/>
                    </a:ext>
                  </a:extLst>
                </a:gridCol>
              </a:tblGrid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Pernyataan Kebutuhan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Label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441666771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a new user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45241902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F02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user profile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81962055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Report on finding thing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62998525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Report on lost thing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184686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Asking help in form of question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6066856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user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799933465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Give reward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2942086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4BE4AC-1EAE-4AF4-842F-06F68B11C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10209"/>
              </p:ext>
            </p:extLst>
          </p:nvPr>
        </p:nvGraphicFramePr>
        <p:xfrm>
          <a:off x="920830" y="3148411"/>
          <a:ext cx="4987639" cy="317830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5688">
                  <a:extLst>
                    <a:ext uri="{9D8B030D-6E8A-4147-A177-3AD203B41FA5}">
                      <a16:colId xmlns:a16="http://schemas.microsoft.com/office/drawing/2014/main" val="1984404184"/>
                    </a:ext>
                  </a:extLst>
                </a:gridCol>
                <a:gridCol w="3762448">
                  <a:extLst>
                    <a:ext uri="{9D8B030D-6E8A-4147-A177-3AD203B41FA5}">
                      <a16:colId xmlns:a16="http://schemas.microsoft.com/office/drawing/2014/main" val="864248630"/>
                    </a:ext>
                  </a:extLst>
                </a:gridCol>
                <a:gridCol w="619503">
                  <a:extLst>
                    <a:ext uri="{9D8B030D-6E8A-4147-A177-3AD203B41FA5}">
                      <a16:colId xmlns:a16="http://schemas.microsoft.com/office/drawing/2014/main" val="2650289118"/>
                    </a:ext>
                  </a:extLst>
                </a:gridCol>
              </a:tblGrid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Pernyataan Kebutuhan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Label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441666771"/>
                  </a:ext>
                </a:extLst>
              </a:tr>
              <a:tr h="3454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 a new lecturer’s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518126170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Delete lecturer’s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3404475580"/>
                  </a:ext>
                </a:extLst>
              </a:tr>
              <a:tr h="33839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 lecturer’s account information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801064846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lecturer’s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881727135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lecturer’s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658158914"/>
                  </a:ext>
                </a:extLst>
              </a:tr>
              <a:tr h="31891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lecturer’s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3185453257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Show lecturer’s information and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537736924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Find lecturer’s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998448654"/>
                  </a:ext>
                </a:extLst>
              </a:tr>
              <a:tr h="313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Lecturer can approve student’s plan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381257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4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Proses pemecahan teks menjadi kata / token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lecturer’s information and availability status”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and, availability,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7844" y="1565564"/>
            <a:ext cx="1943399" cy="2484955"/>
            <a:chOff x="756392" y="1367258"/>
            <a:chExt cx="2622179" cy="153379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2" y="1932451"/>
              <a:ext cx="2622178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2" y="2497644"/>
              <a:ext cx="2622178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136725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Tokenisasi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Penghapusan kata penghubung dan tanda baca dari masing-masing data pernyataan kebutuhan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and, availability, status}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availability,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09" y="1565564"/>
            <a:ext cx="1943399" cy="2480486"/>
            <a:chOff x="756393" y="848128"/>
            <a:chExt cx="2622179" cy="153104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Stopword</a:t>
              </a:r>
              <a:r>
                <a:rPr lang="en-US" sz="1600" dirty="0">
                  <a:solidFill>
                    <a:schemeClr val="accent1"/>
                  </a:solidFill>
                </a:rPr>
                <a:t> Removal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3" y="1975756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Pengubahan setiap kata dalam pernyataan kebutuhan menjadi kata dasar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availability, status}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lecture, inform, available,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26866" y="1565564"/>
            <a:ext cx="1943397" cy="2482570"/>
            <a:chOff x="756394" y="931237"/>
            <a:chExt cx="2622177" cy="15323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4" y="1495986"/>
              <a:ext cx="2622177" cy="403412"/>
            </a:xfrm>
            <a:prstGeom prst="round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4" y="2060151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accent1"/>
                  </a:solidFill>
                </a:rPr>
                <a:t>Stemming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931237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Pembobotan term dilakukan dengan menggunakan metode TF-iDF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local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Term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Ekstraksi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Fitur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2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1443323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Fitur yang diekstrak adalah fitur statistik dari nilai kemiripan sebuah pernyataan kebutuhan dengan pernyataan kebutuhan lain dalam dokumen SKPL yang sama</a:t>
            </a:r>
          </a:p>
          <a:p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Term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Ekstraksi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Fitur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7198B2-EF68-4BEA-BE79-685AB2C90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1217"/>
              </p:ext>
            </p:extLst>
          </p:nvPr>
        </p:nvGraphicFramePr>
        <p:xfrm>
          <a:off x="3581400" y="3008887"/>
          <a:ext cx="5368925" cy="2829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09">
                  <a:extLst>
                    <a:ext uri="{9D8B030D-6E8A-4147-A177-3AD203B41FA5}">
                      <a16:colId xmlns:a16="http://schemas.microsoft.com/office/drawing/2014/main" val="1046225869"/>
                    </a:ext>
                  </a:extLst>
                </a:gridCol>
                <a:gridCol w="5112616">
                  <a:extLst>
                    <a:ext uri="{9D8B030D-6E8A-4147-A177-3AD203B41FA5}">
                      <a16:colId xmlns:a16="http://schemas.microsoft.com/office/drawing/2014/main" val="3813002181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ExtractFeature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DokumenSKPL</a:t>
                      </a:r>
                      <a:r>
                        <a:rPr lang="en-US" sz="1500" dirty="0">
                          <a:effectLst/>
                        </a:rPr>
                        <a:t>) 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038292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  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r>
                        <a:rPr lang="en-US" sz="1500" dirty="0">
                          <a:effectLst/>
                        </a:rPr>
                        <a:t> = new 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0181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   foreach k = pernyataan_kebutuhan in DokumenSKPL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250954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similarity = cosineSimilarity(k, rest_of_pernyataan_kebutuhan)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70912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feature_matrix.add([mean(similarity), std(similarity), max(similarity)])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097083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end foreach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464847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return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271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3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Term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Ekstraksi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Fitur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A985E56-DD20-4213-A989-61A5A9DB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6601"/>
              </p:ext>
            </p:extLst>
          </p:nvPr>
        </p:nvGraphicFramePr>
        <p:xfrm>
          <a:off x="3491345" y="1565564"/>
          <a:ext cx="3643745" cy="260655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286221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3512562971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1116960291"/>
                    </a:ext>
                  </a:extLst>
                </a:gridCol>
                <a:gridCol w="1039090">
                  <a:extLst>
                    <a:ext uri="{9D8B030D-6E8A-4147-A177-3AD203B41FA5}">
                      <a16:colId xmlns:a16="http://schemas.microsoft.com/office/drawing/2014/main" val="304007941"/>
                    </a:ext>
                  </a:extLst>
                </a:gridCol>
              </a:tblGrid>
              <a:tr h="11008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 Deviation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extLst>
                  <a:ext uri="{0D108BD9-81ED-4DB2-BD59-A6C34878D82A}">
                    <a16:rowId xmlns:a16="http://schemas.microsoft.com/office/drawing/2014/main" val="1542232748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367516045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285569076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82534857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218260741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1550499368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75565907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41286039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900FA5-A77C-481C-9B0D-433A3910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19480"/>
              </p:ext>
            </p:extLst>
          </p:nvPr>
        </p:nvGraphicFramePr>
        <p:xfrm>
          <a:off x="7485827" y="1565564"/>
          <a:ext cx="3643745" cy="31781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286221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3512562971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1116960291"/>
                    </a:ext>
                  </a:extLst>
                </a:gridCol>
                <a:gridCol w="1039090">
                  <a:extLst>
                    <a:ext uri="{9D8B030D-6E8A-4147-A177-3AD203B41FA5}">
                      <a16:colId xmlns:a16="http://schemas.microsoft.com/office/drawing/2014/main" val="304007941"/>
                    </a:ext>
                  </a:extLst>
                </a:gridCol>
              </a:tblGrid>
              <a:tr h="3317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 Deviation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extLst>
                  <a:ext uri="{0D108BD9-81ED-4DB2-BD59-A6C34878D82A}">
                    <a16:rowId xmlns:a16="http://schemas.microsoft.com/office/drawing/2014/main" val="1542232748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0.049394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0.197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367516045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0.149962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0.642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428514391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0.049394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0.197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983009501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0.081858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285569076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0.081858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82534857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0.17665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0.642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218260741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0.066294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1550499368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0.042397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75565907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412860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Penyusunan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Data-data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sudah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direpresentasikan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vektor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menyusun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uji.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0295DD-3ACF-4497-9E8F-672C0DB1748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Membuktikan bahwa metode yang diajukan dapat mendeteksi derau pada pernyataan kebutuhan dalam dokumen SKPL secara akurat.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Tujuan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4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F2EB88BA-C1B0-4313-8021-E5EDF11E8038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uji yang telah melalui tahap ekstraksi fitur akan diklasifikasi dengan menggunakan model klasifikasi yang sudah dilatih menggunakan data latih.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Evaluasi yang akan digunakan adalah akurasi, presisi, dan recall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Metode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Evaluasi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Membandingkan metode penghitungan kemiripan: Cosine similarity, dice similarity, dan jaccard similarity</a:t>
            </a:r>
            <a:endParaRPr lang="sv-SE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Menambahkan fitur statistik yang lain pada tahap ekstraksi fitur untuk melihat perbedaan performa hasil klasifikasi.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Membandingkan metode klasifikasi supervised: SVM, k-Nearest Neighbor, dan Neural Network</a:t>
            </a:r>
            <a:endParaRPr lang="sv-SE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Skenario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2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Hasil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Sementara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: </a:t>
            </a:r>
          </a:p>
          <a:p>
            <a:pPr lvl="1"/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4 SKPL</a:t>
            </a:r>
          </a:p>
          <a:p>
            <a:pPr lvl="1"/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27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fungsional</a:t>
            </a:r>
            <a:endParaRPr lang="en-GB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22 non noise dan 5 noise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kernel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bervariasi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kernel quadratic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sebesar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96.3 %.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rerata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semua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kernel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sebesar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90.74%.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0295DD-3ACF-4497-9E8F-672C0DB1748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9B7E1F2-D7CA-4D40-BAB9-0A07DC55D1A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pertama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proses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pengembangan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merambat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selanjutnya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Bertrand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meyer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mengelompokkan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dikenal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istilah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Meyer’s seven sins</a:t>
            </a: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Noise (derau) adalah salah satu Meyer’s seven sins yang disebabkan oleh adanya suatu elemen dalam teks yang memberikan informasi yang tidak relevan dengan domain masalah yang hendak diselesaikan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9D5A370-C17C-4647-8524-2195F851A5F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saja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mengekstraksi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(SKPL)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88EA3245-CADF-4677-B108-34656E55472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Dokumen spesifikasi kebutuhan perangkat lunak yang digunakan hanya menggunakan Bahasa Inggris.</a:t>
            </a:r>
          </a:p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spesifikasi kebutuhan perangkat lunak.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92A5EAA5-BA8E-4875-B29F-DF7F0D6AF223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Membangun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ektraksi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termasuk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424529B-761B-4A3E-B058-7E7E1E286EA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Penelitian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Terkait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D. M. Berry and E.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Kamsties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"Ambiguity in Requirements Specification," in Perspectives on Software Requirements, Kluwer Academic Publishers, 2004, pp. 7-44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Trstenjak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S.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Mikac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and D.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Donko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"KNN with TF-IDF Based Framework for Text Categorization," Procedia Engineering, no. 69, pp. 1356-1364, 2014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H. Xu and B. Yu, "Automatic thesaurus construction for spam filtering using revised back propagation neural network," Expert Systems with Applications, no. 37, pp. 18-23, 2010.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B. Chandra and M. Gupta, "An efficient statistical feature selection approach for classification of gene," Journal of Biomedical Informatics, vol. 44, pp. 529-535, 2011.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W. Zhou, L. Yu, W.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Qiu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Y. Zhou and M. Wu, " Local Gradient Patterns (LGP): An Effective Local-Statistical-Feature Extraction Scheme for No-Reference Image Quality Assessment," Information Sciences, Vols. 397-398, pp. 1-14, 2017.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424529B-761B-4A3E-B058-7E7E1E286EA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Kontribusi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Ilmiah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Pendekatan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mengekstraksi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lokal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pada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permasalahan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lvl="0"/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424529B-761B-4A3E-B058-7E7E1E286EA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65FC00B7-FD89-4A16-BEF2-83CDD917182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25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1169</Words>
  <Application>Microsoft Office PowerPoint</Application>
  <PresentationFormat>Widescreen</PresentationFormat>
  <Paragraphs>321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Trebuchet MS</vt:lpstr>
      <vt:lpstr>Tw Cen MT Condensed</vt:lpstr>
      <vt:lpstr>Office Theme</vt:lpstr>
      <vt:lpstr>EKSTRAKSI FITUR STATISTIK UNTUK DETEKSI NOISE PADA DOKUMEN SPESIFIKASI KEBUTUHAN PERANGKAT LUNAK</vt:lpstr>
      <vt:lpstr>PowerPoint Presentation</vt:lpstr>
      <vt:lpstr>Latar Belakang</vt:lpstr>
      <vt:lpstr>Rumusan Masalah</vt:lpstr>
      <vt:lpstr>Batasan Masalah</vt:lpstr>
      <vt:lpstr>Tujuan</vt:lpstr>
      <vt:lpstr>Penelitian Terkait</vt:lpstr>
      <vt:lpstr>Kontribusi Ilmiah</vt:lpstr>
      <vt:lpstr>PowerPoint Presentation</vt:lpstr>
      <vt:lpstr>Diagram Alur Penelitian Secara Umum</vt:lpstr>
      <vt:lpstr>Pengumpulan dan Pelabelan Data</vt:lpstr>
      <vt:lpstr>Praproses Data</vt:lpstr>
      <vt:lpstr>Praproses Data</vt:lpstr>
      <vt:lpstr>Praproses Data</vt:lpstr>
      <vt:lpstr>Penyiapan Fitur</vt:lpstr>
      <vt:lpstr>Penyiapan Fitur</vt:lpstr>
      <vt:lpstr>Penyiapan Fitur</vt:lpstr>
      <vt:lpstr>Penyusunan Model Klasifikasi</vt:lpstr>
      <vt:lpstr>Pengujian dan Analisis</vt:lpstr>
      <vt:lpstr>Pengujian dan Analisis</vt:lpstr>
      <vt:lpstr>Pengujian dan Analisis</vt:lpstr>
      <vt:lpstr>Hasil Sementara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275</cp:revision>
  <dcterms:created xsi:type="dcterms:W3CDTF">2016-06-14T09:20:38Z</dcterms:created>
  <dcterms:modified xsi:type="dcterms:W3CDTF">2018-04-25T00:32:24Z</dcterms:modified>
</cp:coreProperties>
</file>