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332" r:id="rId4"/>
    <p:sldId id="333" r:id="rId5"/>
    <p:sldId id="334" r:id="rId6"/>
    <p:sldId id="319" r:id="rId7"/>
    <p:sldId id="262" r:id="rId8"/>
    <p:sldId id="321" r:id="rId9"/>
    <p:sldId id="320" r:id="rId10"/>
    <p:sldId id="322" r:id="rId11"/>
    <p:sldId id="326" r:id="rId12"/>
    <p:sldId id="324" r:id="rId13"/>
    <p:sldId id="325" r:id="rId14"/>
    <p:sldId id="336" r:id="rId15"/>
    <p:sldId id="335" r:id="rId16"/>
    <p:sldId id="328" r:id="rId17"/>
    <p:sldId id="329" r:id="rId18"/>
    <p:sldId id="330" r:id="rId19"/>
    <p:sldId id="331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7" autoAdjust="0"/>
    <p:restoredTop sz="94660"/>
  </p:normalViewPr>
  <p:slideViewPr>
    <p:cSldViewPr snapToGrid="0">
      <p:cViewPr>
        <p:scale>
          <a:sx n="71" d="100"/>
          <a:sy n="71" d="100"/>
        </p:scale>
        <p:origin x="-588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B50E7-D710-4802-8683-278360DC50DB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F8765-DB0A-42FD-9D30-6EB33239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F8765-DB0A-42FD-9D30-6EB332391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2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C395-D5AB-4D1E-857E-AFC123478490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TD STKI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151D-DC19-420A-962E-B40DBAC4FCE0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TD STKI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8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2945-B450-4C84-8F1A-1F9D9947BD3C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TD STKI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E598-A3D8-4BA6-9214-2E198197F2D3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TD STKI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FD4C-D2C7-47CD-9A18-E1D2D38F3458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TD STKI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5A3-9EFA-4A6A-BF9B-DD6F39E80EBD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TD STKI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1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51D3-BC74-4DC5-8520-B646265CC3BD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TD STKI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890D-EF0E-44C2-8B98-08622863BA81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TD STKI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01C4-7AC4-4C47-8C1C-791DD21D3CD4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TD STKI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7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F808-0858-4598-97E3-F48C706BA81F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TD STKI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A586-CDCE-4460-B605-6A4AAB2834C6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TD STKI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336A-CE1B-4731-B5C2-374392189C4F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TD STKI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2.xls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3.xls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4.xls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559" y="735300"/>
            <a:ext cx="9336741" cy="2057206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Trebuchet MS" panose="020B0603020202020204" pitchFamily="34" charset="0"/>
              </a:rPr>
              <a:t>Automatic </a:t>
            </a:r>
            <a:r>
              <a:rPr lang="id-ID" sz="3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Similarity T</a:t>
            </a:r>
            <a:r>
              <a:rPr lang="en-US" sz="3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hesaurus</a:t>
            </a:r>
            <a:r>
              <a:rPr lang="en-US" sz="3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3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</a:t>
            </a:r>
            <a:r>
              <a:rPr lang="en-US" sz="3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onstruction</a:t>
            </a:r>
            <a:r>
              <a:rPr lang="en-US" sz="3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3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id-ID" sz="36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3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for Arabic </a:t>
            </a:r>
            <a:r>
              <a:rPr lang="id-ID" sz="3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Do</a:t>
            </a:r>
            <a:r>
              <a:rPr lang="en-US" sz="3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cument</a:t>
            </a:r>
            <a:r>
              <a:rPr lang="en-US" sz="3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3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</a:t>
            </a:r>
            <a:r>
              <a:rPr lang="en-US" sz="3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etrieval</a:t>
            </a:r>
            <a:endParaRPr lang="en-US" sz="3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4200"/>
            <a:ext cx="9144000" cy="1145988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ADDIEN HANIEFARDY 	5116201049</a:t>
            </a: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AHMAD MUSTOFA	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	5116201054</a:t>
            </a:r>
            <a:endParaRPr lang="id-ID" sz="16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id-ID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MYRNA ERMAWATI		5516201022</a:t>
            </a: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09211"/>
            <a:ext cx="1905000" cy="457200"/>
          </a:xfrm>
          <a:prstGeom prst="rect">
            <a:avLst/>
          </a:prstGeom>
        </p:spPr>
        <p:txBody>
          <a:bodyPr/>
          <a:lstStyle/>
          <a:p>
            <a:fld id="{A953A707-144E-4031-8FA3-DEA7156EE10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09211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09211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83659" y="3657600"/>
            <a:ext cx="9171641" cy="596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Laporan Penelitian</a:t>
            </a:r>
            <a:endParaRPr lang="en-US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3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Preprocessing And Term Indexing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929883" y="2053676"/>
            <a:ext cx="8734622" cy="3816329"/>
            <a:chOff x="1929883" y="2053676"/>
            <a:chExt cx="8734622" cy="3816329"/>
          </a:xfrm>
        </p:grpSpPr>
        <p:sp>
          <p:nvSpPr>
            <p:cNvPr id="11" name="Parallelogram 10"/>
            <p:cNvSpPr/>
            <p:nvPr/>
          </p:nvSpPr>
          <p:spPr>
            <a:xfrm>
              <a:off x="5947331" y="2053676"/>
              <a:ext cx="1771234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Documents</a:t>
              </a:r>
            </a:p>
            <a:p>
              <a:pPr algn="ctr"/>
              <a:r>
                <a:rPr lang="id-ID" dirty="0" smtClean="0"/>
                <a:t>(Dataset)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53100" y="3450676"/>
              <a:ext cx="2159701" cy="9108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Tokenizing</a:t>
              </a:r>
            </a:p>
            <a:p>
              <a:pPr algn="ctr"/>
              <a:r>
                <a:rPr lang="id-ID" dirty="0" smtClean="0"/>
                <a:t>Stopword Removing</a:t>
              </a:r>
            </a:p>
            <a:p>
              <a:pPr algn="ctr"/>
              <a:r>
                <a:rPr lang="id-ID" dirty="0" smtClean="0"/>
                <a:t>Stemming</a:t>
              </a:r>
              <a:endParaRPr lang="en-US" dirty="0"/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2890948" y="4953001"/>
              <a:ext cx="1917587" cy="91700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Weighted Indexing</a:t>
              </a:r>
            </a:p>
            <a:p>
              <a:pPr algn="ctr"/>
              <a:r>
                <a:rPr lang="id-ID" dirty="0" smtClean="0"/>
                <a:t>Terms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4"/>
              <a:endCxn id="13" idx="0"/>
            </p:cNvCxnSpPr>
            <p:nvPr/>
          </p:nvCxnSpPr>
          <p:spPr>
            <a:xfrm>
              <a:off x="6832948" y="2697367"/>
              <a:ext cx="3" cy="75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24" idx="3"/>
            </p:cNvCxnSpPr>
            <p:nvPr/>
          </p:nvCxnSpPr>
          <p:spPr>
            <a:xfrm flipH="1">
              <a:off x="7912799" y="5409968"/>
              <a:ext cx="947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8" y="4975330"/>
              <a:ext cx="2159701" cy="8692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Term Weighting and Indexing</a:t>
              </a:r>
              <a:endParaRPr lang="en-US" dirty="0"/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8746918" y="5088122"/>
              <a:ext cx="1917587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Query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endCxn id="24" idx="0"/>
            </p:cNvCxnSpPr>
            <p:nvPr/>
          </p:nvCxnSpPr>
          <p:spPr>
            <a:xfrm>
              <a:off x="6832948" y="4361494"/>
              <a:ext cx="1" cy="61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4" idx="1"/>
              <a:endCxn id="16" idx="2"/>
            </p:cNvCxnSpPr>
            <p:nvPr/>
          </p:nvCxnSpPr>
          <p:spPr>
            <a:xfrm flipH="1">
              <a:off x="4693910" y="5409968"/>
              <a:ext cx="1059188" cy="1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8361375" y="2515610"/>
              <a:ext cx="1" cy="2572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7887749" y="5088122"/>
              <a:ext cx="473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7616626" y="2515610"/>
              <a:ext cx="744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1929883" y="5408200"/>
              <a:ext cx="1059188" cy="15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40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Term Weighting and Indexing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2387601"/>
                <a:ext cx="10604500" cy="4235472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epresentasi vektor term pada dokumen </a:t>
                </a:r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 by document vector /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vektor 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dokumen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id-ID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id-ID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,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&gt;</a:t>
                </a:r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defTabSz="225425">
                  <a:buNone/>
                </a:pP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GB" sz="1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</a:t>
                </a:r>
                <a:r>
                  <a:rPr lang="id-ID" sz="1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: 	bobot term dari indexing term ke-i pada </a:t>
                </a:r>
                <a:r>
                  <a:rPr lang="en-GB" sz="1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dokumen</a:t>
                </a:r>
                <a:r>
                  <a:rPr lang="en-GB" sz="1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1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</a:t>
                </a:r>
                <a:endParaRPr lang="id-ID" sz="1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defTabSz="225425">
                  <a:buNone/>
                </a:pPr>
                <a:endParaRPr lang="id-ID" sz="9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defTabSz="225425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dapat dihitung dengan konsep tf.idf yang dinormalisasi :</a:t>
                </a:r>
              </a:p>
              <a:p>
                <a:pPr defTabSz="225425">
                  <a:lnSpc>
                    <a:spcPct val="100000"/>
                  </a:lnSpc>
                </a:pPr>
                <a:endParaRPr lang="en-GB" sz="9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2171700" indent="0" defTabSz="225425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𝑤</m:t>
                          </m:r>
                        </m:e>
                        <m:sub>
                          <m:r>
                            <a:rPr lang="en-US" sz="2000" i="1"/>
                            <m:t>𝑖</m:t>
                          </m:r>
                          <m:r>
                            <a:rPr lang="id-ID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000"/>
                        <m:t>= </m:t>
                      </m:r>
                      <m:f>
                        <m:fPr>
                          <m:ctrlPr>
                            <a:rPr lang="en-US" sz="2000" i="1"/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/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id-ID" sz="20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/>
                                <m:t>=1</m:t>
                              </m:r>
                            </m:sub>
                            <m:sup>
                              <m:r>
                                <a:rPr lang="en-US" sz="2000" i="1"/>
                                <m:t>𝑁</m:t>
                              </m:r>
                            </m:sup>
                            <m:e>
                              <m:r>
                                <a:rPr lang="en-US" sz="2000" i="1"/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/>
                                  </m:ctrlPr>
                                </m:sSubPr>
                                <m:e>
                                  <m:r>
                                    <a:rPr lang="en-US" sz="2000" i="1"/>
                                    <m:t> </m:t>
                                  </m:r>
                                  <m:r>
                                    <a:rPr lang="en-US" sz="2000" i="1"/>
                                    <m:t>𝑡𝑓</m:t>
                                  </m:r>
                                </m:e>
                                <m:sub>
                                  <m:r>
                                    <a:rPr lang="en-US" sz="2000" i="1"/>
                                    <m:t>𝑖</m:t>
                                  </m:r>
                                  <m:r>
                                    <a:rPr lang="en-US" sz="2000" i="1"/>
                                    <m:t> </m:t>
                                  </m:r>
                                </m:sub>
                              </m:sSub>
                              <m:r>
                                <a:rPr lang="en-US" sz="2000" i="1"/>
                                <m:t>∗ </m:t>
                              </m:r>
                              <m:sSub>
                                <m:sSubPr>
                                  <m:ctrlPr>
                                    <a:rPr lang="en-US" sz="2000" i="1"/>
                                  </m:ctrlPr>
                                </m:sSubPr>
                                <m:e>
                                  <m:r>
                                    <a:rPr lang="en-US" sz="2000" i="1"/>
                                    <m:t>𝑖𝑑𝑓</m:t>
                                  </m:r>
                                </m:e>
                                <m:sub>
                                  <m:r>
                                    <a:rPr lang="en-US" sz="2000" i="1"/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/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/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id-ID" sz="20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000" i="1"/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/>
                                    <m:t>𝑁</m:t>
                                  </m:r>
                                </m:sup>
                                <m:e>
                                  <m:r>
                                    <a:rPr lang="en-US" sz="2000" i="1"/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2000" i="1"/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0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/>
                                            <m:t> (</m:t>
                                          </m:r>
                                          <m:r>
                                            <a:rPr lang="en-US" sz="2000" i="1"/>
                                            <m:t>𝑡𝑓</m:t>
                                          </m:r>
                                        </m:e>
                                        <m:sub>
                                          <m:r>
                                            <a:rPr lang="en-US" sz="2000" i="1"/>
                                            <m:t>𝑖</m:t>
                                          </m:r>
                                          <m:r>
                                            <a:rPr lang="en-US" sz="2000" i="1"/>
                                            <m:t> </m:t>
                                          </m:r>
                                        </m:sub>
                                      </m:sSub>
                                      <m:r>
                                        <a:rPr lang="en-US" sz="2000" i="1"/>
                                        <m:t>∗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/>
                                            <m:t>𝑖𝑑𝑓</m:t>
                                          </m:r>
                                        </m:e>
                                        <m:sub>
                                          <m:r>
                                            <a:rPr lang="en-US" sz="2000" i="1"/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/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i="1"/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id-ID" sz="20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defTabSz="225425"/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387601"/>
                <a:ext cx="10604500" cy="4235472"/>
              </a:xfrm>
              <a:blipFill rotWithShape="1">
                <a:blip r:embed="rId3"/>
                <a:stretch>
                  <a:fillRect l="-805" t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1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Thesaurus Construction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834504" y="1219393"/>
            <a:ext cx="0" cy="5850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655266" y="1828801"/>
            <a:ext cx="5257535" cy="3888804"/>
            <a:chOff x="2655266" y="1828801"/>
            <a:chExt cx="5257535" cy="3888804"/>
          </a:xfrm>
        </p:grpSpPr>
        <p:sp>
          <p:nvSpPr>
            <p:cNvPr id="13" name="Rectangle 12"/>
            <p:cNvSpPr/>
            <p:nvPr/>
          </p:nvSpPr>
          <p:spPr>
            <a:xfrm>
              <a:off x="5753100" y="3323676"/>
              <a:ext cx="2159701" cy="9108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Terms Similarity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20" idx="4"/>
              <a:endCxn id="13" idx="0"/>
            </p:cNvCxnSpPr>
            <p:nvPr/>
          </p:nvCxnSpPr>
          <p:spPr>
            <a:xfrm>
              <a:off x="6832948" y="2745805"/>
              <a:ext cx="3" cy="577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8" y="4848330"/>
              <a:ext cx="2159701" cy="8692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Thesaurus Construction</a:t>
              </a:r>
              <a:endParaRPr lang="en-US" dirty="0"/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2655266" y="3457239"/>
              <a:ext cx="1917587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Query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endCxn id="24" idx="0"/>
            </p:cNvCxnSpPr>
            <p:nvPr/>
          </p:nvCxnSpPr>
          <p:spPr>
            <a:xfrm>
              <a:off x="6832948" y="4234494"/>
              <a:ext cx="1" cy="61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arallelogram 19"/>
            <p:cNvSpPr/>
            <p:nvPr/>
          </p:nvSpPr>
          <p:spPr>
            <a:xfrm>
              <a:off x="5874154" y="1828801"/>
              <a:ext cx="1917587" cy="91700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Weighted Indexing</a:t>
              </a:r>
            </a:p>
            <a:p>
              <a:pPr algn="ctr"/>
              <a:r>
                <a:rPr lang="id-ID" dirty="0" smtClean="0"/>
                <a:t>Terms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693910" y="5282967"/>
              <a:ext cx="1059188" cy="15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7" idx="2"/>
              <a:endCxn id="13" idx="1"/>
            </p:cNvCxnSpPr>
            <p:nvPr/>
          </p:nvCxnSpPr>
          <p:spPr>
            <a:xfrm>
              <a:off x="4492392" y="3779085"/>
              <a:ext cx="1260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8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Thesaurus Construction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2232212"/>
                <a:ext cx="10604500" cy="42832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Rata-rata jarak minimum antar term:</a:t>
                </a:r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pos-i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2 </m:t>
                        </m:r>
                      </m:sub>
                    </m:sSub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, . . , </m:t>
                    </m:r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]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pos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-j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2 </m:t>
                        </m:r>
                      </m:sub>
                    </m:sSub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, . . , </m:t>
                    </m:r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]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dalah list posisi dimana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query-term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muncul bersama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do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ument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-k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,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 adalah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rekuensi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query-term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and T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frekuensi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in a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document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Total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jarak minimum antara 2 term dapat ditulis sebagaimana persamaan (4)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 </a:t>
                </a:r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algn="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min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dist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(</m:t>
                        </m:r>
                      </m:fName>
                      <m:e>
                        <m:sSub>
                          <m:sSubPr>
                            <m:ctrlP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)=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naryPr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𝑅</m:t>
                        </m:r>
                      </m:sup>
                      <m:e>
                        <m:func>
                          <m:funcPr>
                            <m:ctrlP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  <m:t>1≤</m:t>
                                </m:r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  <m:t>𝑚</m:t>
                                </m:r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  <m:t>≤</m:t>
                                </m:r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  <m:t>𝑇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⁡(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Trebuchet MS" panose="020B0603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Trebuchet MS" panose="020B0603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Trebuchet MS" panose="020B060302020202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Trebuchet MS" panose="020B0603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Trebuchet MS" panose="020B0603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Trebuchet MS" panose="020B0603020202020204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id-ID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  </m:t>
                    </m:r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	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(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4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)</a:t>
                </a:r>
                <a:b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</a:br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algn="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𝑑</m:t>
                    </m:r>
                    <m:d>
                      <m:d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avg</m:t>
                    </m:r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min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dist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(</m:t>
                        </m:r>
                      </m:fName>
                      <m:e>
                        <m:sSub>
                          <m:sSubPr>
                            <m:ctrlP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  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(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5)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defTabSz="225425"/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2060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adalah rata-rata jarak minimum antara query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232212"/>
                <a:ext cx="10604500" cy="4283285"/>
              </a:xfrm>
              <a:blipFill rotWithShape="1">
                <a:blip r:embed="rId3"/>
                <a:stretch>
                  <a:fillRect l="-920" t="-1991" r="-863" b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8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Thesaurus Construction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2232212"/>
                <a:ext cx="10604500" cy="42832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Rata-rata jarak minimum antar term:</a:t>
                </a:r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pos-i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2 </m:t>
                        </m:r>
                      </m:sub>
                    </m:sSub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, . . , </m:t>
                    </m:r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]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pos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-j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2 </m:t>
                        </m:r>
                      </m:sub>
                    </m:sSub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, . . , </m:t>
                    </m:r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]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dalah list posisi dimana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query-term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muncul bersama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do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ument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-k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,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 adalah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rekuensi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query-term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and T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frekuensi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in a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document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Total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jarak minimum antara 2 term dapat ditulis sebagaimana persamaan (4)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 </a:t>
                </a:r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algn="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min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dist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(</m:t>
                        </m:r>
                      </m:fName>
                      <m:e>
                        <m:sSub>
                          <m:sSubPr>
                            <m:ctrlP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)=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naryPr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𝑅</m:t>
                        </m:r>
                      </m:sup>
                      <m:e>
                        <m:func>
                          <m:funcPr>
                            <m:ctrlP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  <m:t>1≤</m:t>
                                </m:r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  <m:t>𝑚</m:t>
                                </m:r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  <m:t>≤</m:t>
                                </m:r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  <m:t>𝑇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⁡(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Trebuchet MS" panose="020B0603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Trebuchet MS" panose="020B0603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Trebuchet MS" panose="020B060302020202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Trebuchet MS" panose="020B0603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Trebuchet MS" panose="020B0603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Trebuchet MS" panose="020B0603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Trebuchet MS" panose="020B0603020202020204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id-ID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  </m:t>
                    </m:r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	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(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4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)</a:t>
                </a:r>
                <a:b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</a:br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algn="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𝑑</m:t>
                    </m:r>
                    <m:d>
                      <m:d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avg</m:t>
                    </m:r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min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dist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(</m:t>
                        </m:r>
                      </m:fName>
                      <m:e>
                        <m:sSub>
                          <m:sSubPr>
                            <m:ctrlP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Trebuchet MS" panose="020B0603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Trebuchet MS" panose="020B0603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r>
                      <a:rPr lang="en-US" sz="2400">
                        <a:solidFill>
                          <a:srgbClr val="002060"/>
                        </a:solidFill>
                        <a:latin typeface="Trebuchet MS" panose="020B0603020202020204" pitchFamily="34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  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(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5)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defTabSz="225425"/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2060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adalah rata-rata jarak minimum antara query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232212"/>
                <a:ext cx="10604500" cy="4283285"/>
              </a:xfrm>
              <a:blipFill rotWithShape="1">
                <a:blip r:embed="rId3"/>
                <a:stretch>
                  <a:fillRect l="-920" t="-1991" r="-863" b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4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Thesaurus Construction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2387601"/>
                <a:ext cx="10604500" cy="4235472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penghitungan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kemiripan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(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similarity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)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semua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indexing 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setiap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term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dalam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query.</a:t>
                </a:r>
              </a:p>
              <a:p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Terms similarity :</a:t>
                </a: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/>
                      <m:t>sim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/>
                              <m:t>i</m:t>
                            </m:r>
                          </m:sub>
                        </m:sSub>
                        <m:r>
                          <a:rPr lang="en-US" sz="2400"/>
                          <m:t>, </m:t>
                        </m:r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/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/>
                              <m:t>j</m:t>
                            </m:r>
                          </m:sub>
                        </m:sSub>
                      </m:e>
                    </m:d>
                    <m:r>
                      <a:rPr lang="en-US" sz="2400"/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/>
                          <m:t>k</m:t>
                        </m:r>
                        <m:r>
                          <a:rPr lang="en-US" sz="2400"/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/>
                          <m:t>n</m:t>
                        </m:r>
                      </m:sup>
                      <m:e>
                        <m:f>
                          <m:fPr>
                            <m:ctrlPr>
                              <a:rPr lang="en-US" sz="2400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/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/>
                                  <m:t>ik</m:t>
                                </m:r>
                              </m:sub>
                            </m:sSub>
                            <m:r>
                              <a:rPr lang="en-US" sz="2400"/>
                              <m:t> </m:t>
                            </m:r>
                            <m:r>
                              <a:rPr lang="en-US" sz="2400" i="1"/>
                              <m:t>∗</m:t>
                            </m:r>
                            <m:r>
                              <a:rPr lang="en-US" sz="2400"/>
                              <m:t> </m:t>
                            </m:r>
                            <m:sSub>
                              <m:sSubPr>
                                <m:ctrlPr>
                                  <a:rPr lang="en-US" sz="2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/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/>
                                  <m:t>jk</m:t>
                                </m:r>
                                <m:r>
                                  <a:rPr lang="en-US" sz="2400"/>
                                  <m:t> 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/>
                              <m:t>d</m:t>
                            </m:r>
                            <m:r>
                              <a:rPr lang="en-US" sz="2400"/>
                              <m:t>(</m:t>
                            </m:r>
                            <m:sSub>
                              <m:sSubPr>
                                <m:ctrlPr>
                                  <a:rPr lang="en-US" sz="2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/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/>
                                  <m:t>i</m:t>
                                </m:r>
                              </m:sub>
                            </m:sSub>
                            <m:r>
                              <a:rPr lang="en-US" sz="2400"/>
                              <m:t>,</m:t>
                            </m:r>
                            <m:sSub>
                              <m:sSubPr>
                                <m:ctrlPr>
                                  <a:rPr lang="en-US" sz="2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/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/>
                                  <m:t>k</m:t>
                                </m:r>
                              </m:sub>
                            </m:sSub>
                            <m:r>
                              <a:rPr lang="en-US" sz="2400"/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defTabSz="225425">
                  <a:buNone/>
                </a:pP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</a:p>
              <a:p>
                <a:pPr marL="2349500" indent="0" defTabSz="225425">
                  <a:buNone/>
                </a:pP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frekuensi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kemunculan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term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dalam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dokumen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k</a:t>
                </a:r>
              </a:p>
              <a:p>
                <a:pPr marL="2349500" indent="0" defTabSz="225425">
                  <a:buNone/>
                </a:pP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: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panjang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dokumen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k</a:t>
                </a:r>
              </a:p>
              <a:p>
                <a:pPr marL="2349500" indent="0" defTabSz="225425">
                  <a:buNone/>
                </a:pP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jarak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rata-rata term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term j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dalam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dokumen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k</a:t>
                </a:r>
              </a:p>
              <a:p>
                <a:pPr marL="0" indent="0" defTabSz="225425">
                  <a:buNone/>
                </a:pP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387601"/>
                <a:ext cx="10604500" cy="4235472"/>
              </a:xfrm>
              <a:blipFill rotWithShape="1">
                <a:blip r:embed="rId3"/>
                <a:stretch>
                  <a:fillRect l="-805" t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Query Expansion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15280" y="2738867"/>
            <a:ext cx="7275649" cy="2292326"/>
            <a:chOff x="2604951" y="3457239"/>
            <a:chExt cx="7275649" cy="2292326"/>
          </a:xfrm>
        </p:grpSpPr>
        <p:cxnSp>
          <p:nvCxnSpPr>
            <p:cNvPr id="23" name="Straight Arrow Connector 22"/>
            <p:cNvCxnSpPr>
              <a:stCxn id="37" idx="4"/>
              <a:endCxn id="25" idx="0"/>
            </p:cNvCxnSpPr>
            <p:nvPr/>
          </p:nvCxnSpPr>
          <p:spPr>
            <a:xfrm>
              <a:off x="4743661" y="4100930"/>
              <a:ext cx="0" cy="77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882699" y="4872195"/>
              <a:ext cx="2159701" cy="8692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Thesaurus Construction</a:t>
              </a:r>
              <a:endParaRPr lang="en-US" dirty="0"/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3784867" y="3457239"/>
              <a:ext cx="1917587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Query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24" idx="1"/>
            </p:cNvCxnSpPr>
            <p:nvPr/>
          </p:nvCxnSpPr>
          <p:spPr>
            <a:xfrm flipH="1">
              <a:off x="5823511" y="5306833"/>
              <a:ext cx="1059188" cy="1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9042400" y="5281200"/>
              <a:ext cx="838200" cy="176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663810" y="4880290"/>
              <a:ext cx="2159701" cy="8692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Query Expansion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2604951" y="5273292"/>
              <a:ext cx="1059188" cy="15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02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Query Expansion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1" y="2387601"/>
            <a:ext cx="10604500" cy="4235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pengembangan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query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n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term dari similarity thesaurus</a:t>
            </a:r>
          </a:p>
          <a:p>
            <a:pPr>
              <a:lnSpc>
                <a:spcPct val="150000"/>
              </a:lnSpc>
            </a:pP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n term 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yang digunakan adalah </a:t>
            </a:r>
            <a:r>
              <a:rPr lang="en-GB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memiliki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nilai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similarity </a:t>
            </a:r>
            <a:r>
              <a:rPr lang="en-GB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tertinggi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eksperimen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menggunakan nilai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n 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=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3, 5, 8</a:t>
            </a:r>
            <a:endParaRPr lang="en-GB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5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Document </a:t>
            </a:r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Retrieval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92550" y="2697231"/>
            <a:ext cx="7406479" cy="2292326"/>
            <a:chOff x="3892550" y="2697231"/>
            <a:chExt cx="7406479" cy="2292326"/>
          </a:xfrm>
        </p:grpSpPr>
        <p:cxnSp>
          <p:nvCxnSpPr>
            <p:cNvPr id="23" name="Straight Arrow Connector 22"/>
            <p:cNvCxnSpPr>
              <a:stCxn id="37" idx="4"/>
              <a:endCxn id="25" idx="0"/>
            </p:cNvCxnSpPr>
            <p:nvPr/>
          </p:nvCxnSpPr>
          <p:spPr>
            <a:xfrm flipH="1">
              <a:off x="9643665" y="3340922"/>
              <a:ext cx="1986" cy="77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arallelogram 36"/>
            <p:cNvSpPr/>
            <p:nvPr/>
          </p:nvSpPr>
          <p:spPr>
            <a:xfrm>
              <a:off x="8839201" y="2697231"/>
              <a:ext cx="1612900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Query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25" idx="1"/>
            </p:cNvCxnSpPr>
            <p:nvPr/>
          </p:nvCxnSpPr>
          <p:spPr>
            <a:xfrm flipH="1" flipV="1">
              <a:off x="7962900" y="4554919"/>
              <a:ext cx="9271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0460829" y="4562828"/>
              <a:ext cx="838200" cy="176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8890000" y="4120282"/>
              <a:ext cx="1507329" cy="8692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Query Expansion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13500" y="4120278"/>
              <a:ext cx="1574800" cy="8692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Document Retrieval</a:t>
              </a:r>
              <a:endParaRPr lang="en-US" dirty="0"/>
            </a:p>
          </p:txBody>
        </p:sp>
        <p:sp>
          <p:nvSpPr>
            <p:cNvPr id="29" name="Parallelogram 28"/>
            <p:cNvSpPr/>
            <p:nvPr/>
          </p:nvSpPr>
          <p:spPr>
            <a:xfrm>
              <a:off x="3892550" y="4233068"/>
              <a:ext cx="1707969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Documents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486400" y="4554917"/>
              <a:ext cx="9271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564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Document </a:t>
            </a:r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Retrieval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1" y="2387601"/>
            <a:ext cx="10604500" cy="4235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Mengembalikan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sejumlah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N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memiliki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nilai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cosine similarity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tertinggi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terhadap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query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hasil ekspansi</a:t>
            </a:r>
          </a:p>
          <a:p>
            <a:pPr>
              <a:lnSpc>
                <a:spcPct val="150000"/>
              </a:lnSpc>
            </a:pP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Eksperimen mengambil 20 dokumen dengan nilai cosine similarity tertinggi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4715B9E1-033E-4C79-B864-AA6FBD808E6D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Metode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0777" y="3816741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Eksperimen &amp; Evaluasi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8B7DFF5A-361B-4A64-87DB-0971A18C2FCA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64229" y="3816741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Eksperimen dan Evaluasi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0777" y="2835105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Metode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Hasil Eksperimen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94553"/>
              </p:ext>
            </p:extLst>
          </p:nvPr>
        </p:nvGraphicFramePr>
        <p:xfrm>
          <a:off x="6772835" y="1328444"/>
          <a:ext cx="3164540" cy="4662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135"/>
                <a:gridCol w="791135"/>
                <a:gridCol w="791135"/>
                <a:gridCol w="791135"/>
              </a:tblGrid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 dirty="0">
                          <a:effectLst/>
                        </a:rPr>
                        <a:t>زكاة</a:t>
                      </a:r>
                      <a:endParaRPr lang="ar-A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Similarity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الفطر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Similarity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مال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0.366332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زكا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تجب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0.251496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فطرت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0.223741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فطر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0.239311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رقيق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0.220699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نقد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0.213216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جوب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0.207318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تلزم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0.208474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تجب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0.203744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مستحق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0.204379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اخراج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0.195426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مالك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0.197335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جبت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ركاز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0.190491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اضح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0.188333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تمكن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0.189474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وجوب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0.186517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اداء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0.176535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عيد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0.186084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معدن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0.172437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عن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0.181615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حول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0.163942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رمض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0.178534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بفصل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0.160406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نفقت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0.177566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تلف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0.159678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غروب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0.175926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جوب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0.158923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جزء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0.174509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اداؤ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0.15782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اجنب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0.172105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اوصان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0.152916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ممون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0.168086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اخراج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0.152654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موقوف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0.167591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في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0.148147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عل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0.165664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ملك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0.146636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في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0.165057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94012" y="2459504"/>
            <a:ext cx="48588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H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asil similarity thesaurus, dengan query term : , ditampilkan 20 term dengan similarity tertinggi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71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Hasil Eksperimen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4012" y="2459504"/>
            <a:ext cx="93232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H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asil document retrieval berikutnya, menampilkan term pada query expansion dengan penambahan n-term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d-ID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Evaluasi dengan menghitung kedekatan antar dokumen output</a:t>
            </a:r>
            <a:endParaRPr lang="id-ID" sz="2400" dirty="0"/>
          </a:p>
          <a:p>
            <a:pPr marL="285750" indent="-285750" algn="just">
              <a:buFont typeface="Arial" pitchFamily="34" charset="0"/>
              <a:buChar char="•"/>
            </a:pPr>
            <a:endParaRPr lang="id-ID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Kedekatan antar dokumen output didapatkan dengan menghitung jarak vektor dokumen output dengan vektor dokumen rata-rata(tengah) menggunakan 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2925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Hasil Eksperimen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844485"/>
              </p:ext>
            </p:extLst>
          </p:nvPr>
        </p:nvGraphicFramePr>
        <p:xfrm>
          <a:off x="1501308" y="2660649"/>
          <a:ext cx="7943960" cy="306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4" imgW="3971980" imgH="1533670" progId="Excel.Sheet.12">
                  <p:embed/>
                </p:oleObj>
              </mc:Choice>
              <mc:Fallback>
                <p:oleObj name="Worksheet" r:id="rId4" imgW="3971980" imgH="15336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1308" y="2660649"/>
                        <a:ext cx="7943960" cy="306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5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Hasil Eksperimen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562187"/>
              </p:ext>
            </p:extLst>
          </p:nvPr>
        </p:nvGraphicFramePr>
        <p:xfrm>
          <a:off x="1420625" y="2579967"/>
          <a:ext cx="7943960" cy="306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Worksheet" r:id="rId4" imgW="3971980" imgH="1533670" progId="Excel.Sheet.12">
                  <p:embed/>
                </p:oleObj>
              </mc:Choice>
              <mc:Fallback>
                <p:oleObj name="Worksheet" r:id="rId4" imgW="3971980" imgH="15336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0625" y="2579967"/>
                        <a:ext cx="7943960" cy="306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0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Hasil Eksperimen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441386"/>
              </p:ext>
            </p:extLst>
          </p:nvPr>
        </p:nvGraphicFramePr>
        <p:xfrm>
          <a:off x="1407178" y="2416360"/>
          <a:ext cx="7943960" cy="3829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4" imgW="3971980" imgH="1914564" progId="Excel.Sheet.12">
                  <p:embed/>
                </p:oleObj>
              </mc:Choice>
              <mc:Fallback>
                <p:oleObj name="Worksheet" r:id="rId4" imgW="3971980" imgH="19145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7178" y="2416360"/>
                        <a:ext cx="7943960" cy="3829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0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Hasil Eksperimen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92495"/>
              </p:ext>
            </p:extLst>
          </p:nvPr>
        </p:nvGraphicFramePr>
        <p:xfrm>
          <a:off x="1420625" y="2566520"/>
          <a:ext cx="7943960" cy="306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4" imgW="3971980" imgH="1533670" progId="Excel.Sheet.12">
                  <p:embed/>
                </p:oleObj>
              </mc:Choice>
              <mc:Fallback>
                <p:oleObj name="Worksheet" r:id="rId4" imgW="3971980" imgH="15336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0625" y="2566520"/>
                        <a:ext cx="7943960" cy="306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0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394"/>
            <a:ext cx="10972800" cy="401151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Terima</a:t>
            </a:r>
            <a:r>
              <a:rPr lang="en-US" sz="60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60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Kasih</a:t>
            </a:r>
            <a:endParaRPr lang="en-GB" sz="6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71A2547-611E-40C1-AA3B-179BD86F87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528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Referensi Awal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307771"/>
            <a:ext cx="10515600" cy="3810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Perangkingan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</a:t>
            </a:r>
            <a:r>
              <a:rPr lang="en-US" sz="2400" dirty="0" err="1"/>
              <a:t>Berbahasa</a:t>
            </a:r>
            <a:r>
              <a:rPr lang="en-US" sz="2400" dirty="0"/>
              <a:t> Arab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Susunan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Kata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Query</a:t>
            </a:r>
            <a:endParaRPr lang="en-US" sz="2400" dirty="0"/>
          </a:p>
          <a:p>
            <a:pPr marL="457200" indent="0">
              <a:buNone/>
            </a:pPr>
            <a:r>
              <a:rPr lang="en-US" sz="1500" baseline="30000" dirty="0"/>
              <a:t>1</a:t>
            </a:r>
            <a:r>
              <a:rPr lang="en-US" sz="1500" dirty="0"/>
              <a:t>Indra </a:t>
            </a:r>
            <a:r>
              <a:rPr lang="en-US" sz="1500" dirty="0" err="1"/>
              <a:t>Lukmana</a:t>
            </a:r>
            <a:r>
              <a:rPr lang="en-US" sz="1500" dirty="0"/>
              <a:t> – </a:t>
            </a:r>
            <a:r>
              <a:rPr lang="en-US" sz="1500" baseline="30000" dirty="0"/>
              <a:t>2</a:t>
            </a:r>
            <a:r>
              <a:rPr lang="en-US" sz="1500" dirty="0"/>
              <a:t>Agus </a:t>
            </a:r>
            <a:r>
              <a:rPr lang="en-US" sz="1500" dirty="0" err="1"/>
              <a:t>Zainal</a:t>
            </a:r>
            <a:r>
              <a:rPr lang="en-US" sz="1500" dirty="0"/>
              <a:t> </a:t>
            </a:r>
            <a:r>
              <a:rPr lang="en-US" sz="1500" dirty="0" err="1"/>
              <a:t>Arifin</a:t>
            </a:r>
            <a:r>
              <a:rPr lang="en-US" sz="1500" dirty="0"/>
              <a:t> – </a:t>
            </a:r>
            <a:r>
              <a:rPr lang="en-US" sz="1500" baseline="30000" dirty="0"/>
              <a:t>3</a:t>
            </a:r>
            <a:r>
              <a:rPr lang="en-US" sz="1500" dirty="0"/>
              <a:t>Diana </a:t>
            </a:r>
            <a:r>
              <a:rPr lang="en-US" sz="1500" dirty="0" err="1"/>
              <a:t>Purwitasari</a:t>
            </a:r>
            <a:endParaRPr lang="en-US" sz="1500" dirty="0"/>
          </a:p>
          <a:p>
            <a:pPr marL="457200" indent="0">
              <a:buNone/>
            </a:pPr>
            <a:r>
              <a:rPr lang="en-US" sz="1500" dirty="0" err="1" smtClean="0"/>
              <a:t>Jurusan</a:t>
            </a:r>
            <a:r>
              <a:rPr lang="en-US" sz="1500" dirty="0" smtClean="0"/>
              <a:t> </a:t>
            </a:r>
            <a:r>
              <a:rPr lang="en-US" sz="1500" dirty="0" err="1"/>
              <a:t>Teknik</a:t>
            </a:r>
            <a:r>
              <a:rPr lang="en-US" sz="1500" dirty="0"/>
              <a:t> </a:t>
            </a:r>
            <a:r>
              <a:rPr lang="en-US" sz="1500" dirty="0" err="1"/>
              <a:t>Informatika</a:t>
            </a:r>
            <a:r>
              <a:rPr lang="en-US" sz="1500" dirty="0"/>
              <a:t>, </a:t>
            </a:r>
            <a:r>
              <a:rPr lang="en-US" sz="1500" dirty="0" err="1"/>
              <a:t>Fakultas</a:t>
            </a:r>
            <a:r>
              <a:rPr lang="en-US" sz="1500" dirty="0"/>
              <a:t> </a:t>
            </a:r>
            <a:r>
              <a:rPr lang="en-US" sz="1500" dirty="0" err="1"/>
              <a:t>T</a:t>
            </a:r>
            <a:r>
              <a:rPr lang="en-US" sz="1500" dirty="0" err="1"/>
              <a:t>eknologi</a:t>
            </a:r>
            <a:r>
              <a:rPr lang="en-US" sz="1500" dirty="0"/>
              <a:t> </a:t>
            </a:r>
            <a:r>
              <a:rPr lang="en-US" sz="1500" dirty="0" err="1"/>
              <a:t>Informasi</a:t>
            </a:r>
            <a:r>
              <a:rPr lang="en-US" sz="1500" dirty="0"/>
              <a:t>, </a:t>
            </a:r>
            <a:r>
              <a:rPr lang="en-US" sz="1500" dirty="0" err="1"/>
              <a:t>Institut</a:t>
            </a:r>
            <a:r>
              <a:rPr lang="en-US" sz="1500" dirty="0"/>
              <a:t> </a:t>
            </a:r>
            <a:r>
              <a:rPr lang="en-US" sz="1500" dirty="0" err="1"/>
              <a:t>Teknologi</a:t>
            </a:r>
            <a:r>
              <a:rPr lang="en-US" sz="1500" dirty="0"/>
              <a:t> </a:t>
            </a:r>
            <a:r>
              <a:rPr lang="en-US" sz="1500" dirty="0" err="1"/>
              <a:t>Sepuluh</a:t>
            </a:r>
            <a:r>
              <a:rPr lang="en-US" sz="1500" dirty="0"/>
              <a:t> </a:t>
            </a:r>
            <a:r>
              <a:rPr lang="en-US" sz="1500" dirty="0" err="1" smtClean="0"/>
              <a:t>Nopember</a:t>
            </a:r>
            <a:endParaRPr lang="id-ID" sz="15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/>
              <a:t>Automatic thesaurus construction for spam filtering using </a:t>
            </a:r>
            <a:r>
              <a:rPr lang="en-US" sz="2400" dirty="0" smtClean="0"/>
              <a:t>revised</a:t>
            </a:r>
            <a:r>
              <a:rPr lang="id-ID" sz="2400" dirty="0" smtClean="0"/>
              <a:t> </a:t>
            </a:r>
            <a:r>
              <a:rPr lang="en-US" sz="2400" dirty="0" smtClean="0"/>
              <a:t>back </a:t>
            </a:r>
            <a:r>
              <a:rPr lang="en-US" sz="2400" dirty="0"/>
              <a:t>propagation neural network</a:t>
            </a:r>
          </a:p>
          <a:p>
            <a:pPr marL="457200" indent="0">
              <a:buNone/>
            </a:pPr>
            <a:r>
              <a:rPr lang="en-US" sz="1500" dirty="0" err="1"/>
              <a:t>Hao</a:t>
            </a:r>
            <a:r>
              <a:rPr lang="en-US" sz="1500" dirty="0"/>
              <a:t> </a:t>
            </a:r>
            <a:r>
              <a:rPr lang="en-US" sz="1500" dirty="0" err="1"/>
              <a:t>Xu</a:t>
            </a:r>
            <a:r>
              <a:rPr lang="en-US" sz="1500" dirty="0"/>
              <a:t> </a:t>
            </a:r>
            <a:r>
              <a:rPr lang="en-US" sz="1500" baseline="30000" dirty="0"/>
              <a:t>1</a:t>
            </a:r>
            <a:r>
              <a:rPr lang="en-US" sz="1500" dirty="0" smtClean="0"/>
              <a:t>, </a:t>
            </a:r>
            <a:r>
              <a:rPr lang="en-US" sz="1500" dirty="0"/>
              <a:t>Bo </a:t>
            </a:r>
            <a:r>
              <a:rPr lang="en-US" sz="1500" dirty="0" smtClean="0"/>
              <a:t>Yu</a:t>
            </a:r>
            <a:r>
              <a:rPr lang="id-ID" sz="1500" dirty="0" smtClean="0"/>
              <a:t> </a:t>
            </a:r>
            <a:r>
              <a:rPr lang="en-US" sz="1500" baseline="30000" dirty="0"/>
              <a:t>2</a:t>
            </a:r>
            <a:endParaRPr lang="id-ID" sz="1500" dirty="0" smtClean="0"/>
          </a:p>
          <a:p>
            <a:pPr marL="457200" indent="0">
              <a:buNone/>
            </a:pPr>
            <a:r>
              <a:rPr lang="id-ID" sz="1500" baseline="30000" dirty="0" smtClean="0"/>
              <a:t>1</a:t>
            </a:r>
            <a:r>
              <a:rPr lang="en-US" sz="1500" dirty="0" smtClean="0"/>
              <a:t> </a:t>
            </a:r>
            <a:r>
              <a:rPr lang="en-US" sz="1500" dirty="0"/>
              <a:t>College of Computer Science and Technology, Jilin University, Changchun 130012, P.R. </a:t>
            </a:r>
            <a:r>
              <a:rPr lang="en-US" sz="1500" dirty="0" smtClean="0"/>
              <a:t>China</a:t>
            </a:r>
            <a:endParaRPr lang="id-ID" sz="1500" dirty="0" smtClean="0"/>
          </a:p>
          <a:p>
            <a:pPr marL="457200" indent="0">
              <a:buNone/>
            </a:pPr>
            <a:r>
              <a:rPr lang="en-US" sz="1500" baseline="30000" dirty="0" smtClean="0"/>
              <a:t>2</a:t>
            </a:r>
            <a:r>
              <a:rPr lang="id-ID" sz="1500" baseline="30000" dirty="0" smtClean="0"/>
              <a:t> </a:t>
            </a:r>
            <a:r>
              <a:rPr lang="en-US" sz="1500" dirty="0" smtClean="0"/>
              <a:t>Lab </a:t>
            </a:r>
            <a:r>
              <a:rPr lang="en-US" sz="1500" dirty="0"/>
              <a:t>of Knowledge Management and Data Analysis, School of Management and Economics, Beijing Institute of Technology, Beijing 100081, P.R. China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528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Permasalahan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628899"/>
            <a:ext cx="10515600" cy="3292930"/>
          </a:xfrm>
        </p:spPr>
        <p:txBody>
          <a:bodyPr>
            <a:normAutofit lnSpcReduction="10000"/>
          </a:bodyPr>
          <a:lstStyle/>
          <a:p>
            <a:pPr lvl="0" algn="just">
              <a:spcAft>
                <a:spcPts val="1200"/>
              </a:spcAft>
            </a:pPr>
            <a:r>
              <a:rPr lang="id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Sistem temu kembali dokumen berfungsi untuk menemukan dokumen-dokumen yang serupa (similar) dengan query user</a:t>
            </a:r>
          </a:p>
          <a:p>
            <a:pPr lvl="0" algn="just">
              <a:spcAft>
                <a:spcPts val="1200"/>
              </a:spcAft>
            </a:pPr>
            <a:r>
              <a:rPr lang="id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Salah satu teknik yang digunakan untuk mencapai tujuan di atas adalah pembentukan similarity thesaurus</a:t>
            </a:r>
          </a:p>
          <a:p>
            <a:pPr lvl="0" algn="just">
              <a:spcAft>
                <a:spcPts val="1200"/>
              </a:spcAft>
            </a:pPr>
            <a:r>
              <a:rPr lang="id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Pembentukan similarity thesaurus yang didasarkan pada kemunculan term (term co-occurrence) belum memperhatikan jarak antar term pada dokumen</a:t>
            </a:r>
          </a:p>
          <a:p>
            <a:pPr lvl="0" algn="just"/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lvl="0" algn="just"/>
            <a:endParaRPr 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528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Tujuan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628899"/>
            <a:ext cx="10515600" cy="3355042"/>
          </a:xfrm>
        </p:spPr>
        <p:txBody>
          <a:bodyPr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Menciptakan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sebuah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sistem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temu kembali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dengan pembentukan similarity thesaurus untuk ekspansi query sehingga yang dapat meningkatkan similarity dokumen output</a:t>
            </a:r>
          </a:p>
          <a:p>
            <a:pPr lvl="0" algn="just">
              <a:spcAft>
                <a:spcPts val="1200"/>
              </a:spcAft>
            </a:pPr>
            <a:r>
              <a:rPr lang="id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Pe</a:t>
            </a:r>
            <a:r>
              <a:rPr lang="id-ID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mbentukan similirity thesaurus memperhatikan kemunculan antar term dalam dokumen (terms co-occurrence) dengan menghitung jarak rata-rata antar term dalam dokumen</a:t>
            </a:r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lvl="0" algn="just">
              <a:spcAft>
                <a:spcPts val="1200"/>
              </a:spcAft>
            </a:pPr>
            <a:endParaRPr 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Kontribusi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628899"/>
            <a:ext cx="10515600" cy="273526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etode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baru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pembuatan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similarity thesaurus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memperhatikan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jarak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antar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term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id-ID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lvl="0"/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78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8B7DFF5A-361B-4A64-87DB-0971A18C2FCA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Metode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0777" y="3816741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Eksperimen &amp; Evaluasi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73102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Alur Implementasi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317850" y="2381773"/>
            <a:ext cx="7477151" cy="3415428"/>
            <a:chOff x="3317850" y="2381773"/>
            <a:chExt cx="7477151" cy="3415428"/>
          </a:xfrm>
        </p:grpSpPr>
        <p:sp>
          <p:nvSpPr>
            <p:cNvPr id="10" name="Oval 9"/>
            <p:cNvSpPr/>
            <p:nvPr/>
          </p:nvSpPr>
          <p:spPr>
            <a:xfrm>
              <a:off x="3728831" y="2381773"/>
              <a:ext cx="1241979" cy="41364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3464204" y="3077640"/>
              <a:ext cx="1771234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Query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52466" y="3077639"/>
              <a:ext cx="1921040" cy="6422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Preprocessing</a:t>
              </a:r>
              <a:r>
                <a:rPr lang="id-ID" dirty="0" smtClean="0"/>
                <a:t> &amp; Indexing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52466" y="4248158"/>
              <a:ext cx="1921040" cy="6422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Document </a:t>
              </a:r>
              <a:r>
                <a:rPr lang="en-US" dirty="0" smtClean="0"/>
                <a:t>Retrieval</a:t>
              </a:r>
              <a:endParaRPr lang="en-US" dirty="0"/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3317850" y="4248413"/>
              <a:ext cx="1917587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Document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655653" y="5383555"/>
              <a:ext cx="1241979" cy="41364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0" idx="4"/>
              <a:endCxn id="11" idx="0"/>
            </p:cNvCxnSpPr>
            <p:nvPr/>
          </p:nvCxnSpPr>
          <p:spPr>
            <a:xfrm>
              <a:off x="4349821" y="2795419"/>
              <a:ext cx="0" cy="28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12" idx="1"/>
            </p:cNvCxnSpPr>
            <p:nvPr/>
          </p:nvCxnSpPr>
          <p:spPr>
            <a:xfrm flipV="1">
              <a:off x="5154977" y="3398773"/>
              <a:ext cx="897489" cy="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1"/>
              <a:endCxn id="16" idx="2"/>
            </p:cNvCxnSpPr>
            <p:nvPr/>
          </p:nvCxnSpPr>
          <p:spPr>
            <a:xfrm flipH="1">
              <a:off x="5154976" y="4569292"/>
              <a:ext cx="897490" cy="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4"/>
              <a:endCxn id="17" idx="0"/>
            </p:cNvCxnSpPr>
            <p:nvPr/>
          </p:nvCxnSpPr>
          <p:spPr>
            <a:xfrm flipH="1">
              <a:off x="4276643" y="4892104"/>
              <a:ext cx="1" cy="491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8849526" y="4246991"/>
              <a:ext cx="1921040" cy="6422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Query </a:t>
              </a:r>
              <a:r>
                <a:rPr lang="en-US" dirty="0" smtClean="0"/>
                <a:t>Expansion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4" idx="1"/>
              <a:endCxn id="15" idx="3"/>
            </p:cNvCxnSpPr>
            <p:nvPr/>
          </p:nvCxnSpPr>
          <p:spPr>
            <a:xfrm flipH="1">
              <a:off x="7973506" y="4568125"/>
              <a:ext cx="876020" cy="1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8873961" y="3077639"/>
              <a:ext cx="1921040" cy="6422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Thesaurus Construction</a:t>
              </a:r>
            </a:p>
          </p:txBody>
        </p:sp>
        <p:cxnSp>
          <p:nvCxnSpPr>
            <p:cNvPr id="27" name="Straight Arrow Connector 26"/>
            <p:cNvCxnSpPr>
              <a:stCxn id="12" idx="3"/>
              <a:endCxn id="26" idx="1"/>
            </p:cNvCxnSpPr>
            <p:nvPr/>
          </p:nvCxnSpPr>
          <p:spPr>
            <a:xfrm>
              <a:off x="7973506" y="3398773"/>
              <a:ext cx="9004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6" idx="2"/>
            </p:cNvCxnSpPr>
            <p:nvPr/>
          </p:nvCxnSpPr>
          <p:spPr>
            <a:xfrm>
              <a:off x="9834481" y="3719908"/>
              <a:ext cx="0" cy="532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40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Dataset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628899"/>
            <a:ext cx="10515600" cy="2735263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yang akan digunakan: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diambil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20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kitab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Maktabah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Syamilah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terdiri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6642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7574</TotalTime>
  <Words>889</Words>
  <Application>Microsoft Office PowerPoint</Application>
  <PresentationFormat>Custom</PresentationFormat>
  <Paragraphs>285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Microsoft Excel Worksheet</vt:lpstr>
      <vt:lpstr>Automatic Similarity Thesaurus Construction  for Arabic Document Retrieval</vt:lpstr>
      <vt:lpstr>PowerPoint Presentation</vt:lpstr>
      <vt:lpstr>Referensi Awal</vt:lpstr>
      <vt:lpstr>Permasalahan</vt:lpstr>
      <vt:lpstr>Tujuan</vt:lpstr>
      <vt:lpstr>Kontribusi</vt:lpstr>
      <vt:lpstr>PowerPoint Presentation</vt:lpstr>
      <vt:lpstr>Alur Implementasi</vt:lpstr>
      <vt:lpstr>Dataset</vt:lpstr>
      <vt:lpstr>Preprocessing And Term Indexing</vt:lpstr>
      <vt:lpstr>Term Weighting and Indexing</vt:lpstr>
      <vt:lpstr>Thesaurus Construction</vt:lpstr>
      <vt:lpstr>Thesaurus Construction</vt:lpstr>
      <vt:lpstr>Thesaurus Construction</vt:lpstr>
      <vt:lpstr>Thesaurus Construction</vt:lpstr>
      <vt:lpstr>Query Expansion</vt:lpstr>
      <vt:lpstr>Query Expansion</vt:lpstr>
      <vt:lpstr>Document Retrieval</vt:lpstr>
      <vt:lpstr>Document Retrieval</vt:lpstr>
      <vt:lpstr>PowerPoint Presentation</vt:lpstr>
      <vt:lpstr>Hasil Eksperimen</vt:lpstr>
      <vt:lpstr>Hasil Eksperimen</vt:lpstr>
      <vt:lpstr>Hasil Eksperimen</vt:lpstr>
      <vt:lpstr>Hasil Eksperimen</vt:lpstr>
      <vt:lpstr>Hasil Eksperimen</vt:lpstr>
      <vt:lpstr>Hasil Eksperimen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Data EEG Untuk Mendeteksi Keadaan Bangun dan Tidur Menggunakan Autoregressive (AR) Model dan Support Vector Machine (SVM)</dc:title>
  <dc:creator>Yunan</dc:creator>
  <cp:lastModifiedBy>myrna</cp:lastModifiedBy>
  <cp:revision>329</cp:revision>
  <dcterms:created xsi:type="dcterms:W3CDTF">2016-06-14T09:20:38Z</dcterms:created>
  <dcterms:modified xsi:type="dcterms:W3CDTF">2016-12-23T00:23:45Z</dcterms:modified>
</cp:coreProperties>
</file>