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08" r:id="rId13"/>
    <p:sldId id="310" r:id="rId14"/>
    <p:sldId id="313" r:id="rId15"/>
    <p:sldId id="317" r:id="rId16"/>
    <p:sldId id="318" r:id="rId17"/>
    <p:sldId id="269" r:id="rId18"/>
    <p:sldId id="270" r:id="rId19"/>
    <p:sldId id="271" r:id="rId20"/>
    <p:sldId id="320" r:id="rId21"/>
    <p:sldId id="272" r:id="rId22"/>
    <p:sldId id="274" r:id="rId23"/>
    <p:sldId id="275" r:id="rId24"/>
    <p:sldId id="301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1" r:id="rId39"/>
    <p:sldId id="296" r:id="rId40"/>
    <p:sldId id="298" r:id="rId41"/>
    <p:sldId id="324" r:id="rId42"/>
    <p:sldId id="326" r:id="rId43"/>
    <p:sldId id="325" r:id="rId44"/>
    <p:sldId id="293" r:id="rId45"/>
    <p:sldId id="294" r:id="rId46"/>
    <p:sldId id="295" r:id="rId47"/>
    <p:sldId id="322" r:id="rId48"/>
    <p:sldId id="32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24811568"/>
        <c:axId val="927592992"/>
      </c:barChart>
      <c:catAx>
        <c:axId val="10248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592992"/>
        <c:crosses val="autoZero"/>
        <c:auto val="1"/>
        <c:lblAlgn val="ctr"/>
        <c:lblOffset val="100"/>
        <c:noMultiLvlLbl val="0"/>
      </c:catAx>
      <c:valAx>
        <c:axId val="9275929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8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2953456"/>
        <c:axId val="965834736"/>
      </c:barChart>
      <c:catAx>
        <c:axId val="9629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4736"/>
        <c:crosses val="autoZero"/>
        <c:auto val="1"/>
        <c:lblAlgn val="ctr"/>
        <c:lblOffset val="100"/>
        <c:noMultiLvlLbl val="0"/>
      </c:catAx>
      <c:valAx>
        <c:axId val="9658347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36368"/>
        <c:axId val="965836912"/>
      </c:barChart>
      <c:catAx>
        <c:axId val="96583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6912"/>
        <c:crosses val="autoZero"/>
        <c:auto val="1"/>
        <c:lblAlgn val="ctr"/>
        <c:lblOffset val="100"/>
        <c:noMultiLvlLbl val="0"/>
      </c:catAx>
      <c:valAx>
        <c:axId val="9658369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79</c:v>
                </c:pt>
                <c:pt idx="2">
                  <c:v>80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965837456"/>
        <c:axId val="965838000"/>
      </c:barChart>
      <c:catAx>
        <c:axId val="96583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8000"/>
        <c:crosses val="autoZero"/>
        <c:auto val="1"/>
        <c:lblAlgn val="ctr"/>
        <c:lblOffset val="100"/>
        <c:noMultiLvlLbl val="0"/>
      </c:catAx>
      <c:valAx>
        <c:axId val="96583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</c:v>
                </c:pt>
                <c:pt idx="1">
                  <c:v>84</c:v>
                </c:pt>
                <c:pt idx="2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42352"/>
        <c:axId val="965830384"/>
      </c:barChart>
      <c:catAx>
        <c:axId val="9658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0384"/>
        <c:crosses val="autoZero"/>
        <c:auto val="1"/>
        <c:lblAlgn val="ctr"/>
        <c:lblOffset val="100"/>
        <c:noMultiLvlLbl val="0"/>
      </c:catAx>
      <c:valAx>
        <c:axId val="965830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4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76</c:v>
                </c:pt>
                <c:pt idx="2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31472"/>
        <c:axId val="965832560"/>
      </c:barChart>
      <c:catAx>
        <c:axId val="9658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2560"/>
        <c:crosses val="autoZero"/>
        <c:auto val="1"/>
        <c:lblAlgn val="ctr"/>
        <c:lblOffset val="100"/>
        <c:noMultiLvlLbl val="0"/>
      </c:catAx>
      <c:valAx>
        <c:axId val="96583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77</c:v>
                </c:pt>
                <c:pt idx="2">
                  <c:v>74</c:v>
                </c:pt>
                <c:pt idx="3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32016"/>
        <c:axId val="965843440"/>
      </c:barChart>
      <c:catAx>
        <c:axId val="96583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43440"/>
        <c:crosses val="autoZero"/>
        <c:auto val="1"/>
        <c:lblAlgn val="ctr"/>
        <c:lblOffset val="100"/>
        <c:noMultiLvlLbl val="0"/>
      </c:catAx>
      <c:valAx>
        <c:axId val="965843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79</c:v>
                </c:pt>
                <c:pt idx="2">
                  <c:v>76</c:v>
                </c:pt>
                <c:pt idx="3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33648"/>
        <c:axId val="965834192"/>
      </c:barChart>
      <c:catAx>
        <c:axId val="96583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4192"/>
        <c:crosses val="autoZero"/>
        <c:auto val="1"/>
        <c:lblAlgn val="ctr"/>
        <c:lblOffset val="100"/>
        <c:noMultiLvlLbl val="0"/>
      </c:catAx>
      <c:valAx>
        <c:axId val="96583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78</c:v>
                </c:pt>
                <c:pt idx="2">
                  <c:v>74</c:v>
                </c:pt>
                <c:pt idx="3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5829296"/>
        <c:axId val="965835824"/>
      </c:barChart>
      <c:catAx>
        <c:axId val="9658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35824"/>
        <c:crosses val="autoZero"/>
        <c:auto val="1"/>
        <c:lblAlgn val="ctr"/>
        <c:lblOffset val="100"/>
        <c:noMultiLvlLbl val="0"/>
      </c:catAx>
      <c:valAx>
        <c:axId val="9658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2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AE35-11F1-4395-B913-FB74F2F8D070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Penyakit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Citra Fundus Retina Mata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Adaptive Thresholding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Bilqis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Amaliah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6314" y="143883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677104" y="2230593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541" y="223059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</a:t>
            </a:r>
            <a:r>
              <a:rPr lang="en-US" dirty="0" err="1" smtClean="0"/>
              <a:t>GreenChannel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4378" y="224473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MedianFilter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78" y="3562699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4541" y="356269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Hat Transformation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528216" y="3562698"/>
            <a:ext cx="1950793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1869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4"/>
            <a:endCxn id="11" idx="0"/>
          </p:cNvCxnSpPr>
          <p:nvPr/>
        </p:nvCxnSpPr>
        <p:spPr>
          <a:xfrm>
            <a:off x="1578057" y="1909482"/>
            <a:ext cx="0" cy="3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1"/>
          </p:cNvCxnSpPr>
          <p:nvPr/>
        </p:nvCxnSpPr>
        <p:spPr>
          <a:xfrm flipV="1">
            <a:off x="2387461" y="2595980"/>
            <a:ext cx="777080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5118847" y="2595980"/>
            <a:ext cx="685531" cy="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781531" y="29755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 flipV="1">
            <a:off x="5118847" y="3928085"/>
            <a:ext cx="68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6" idx="2"/>
          </p:cNvCxnSpPr>
          <p:nvPr/>
        </p:nvCxnSpPr>
        <p:spPr>
          <a:xfrm flipH="1">
            <a:off x="2387460" y="3928085"/>
            <a:ext cx="777081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7" idx="0"/>
          </p:cNvCxnSpPr>
          <p:nvPr/>
        </p:nvCxnSpPr>
        <p:spPr>
          <a:xfrm flipH="1">
            <a:off x="1503612" y="4295090"/>
            <a:ext cx="1" cy="5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285" y="2418386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3x3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neighborhood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window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684" y="3634491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8684" y="397005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9009" y="435748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" y="3016135"/>
            <a:ext cx="2647619" cy="26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29" y="1499819"/>
            <a:ext cx="2619048" cy="2619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1" y="1506768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657" y="134452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Optic Cup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06304" y="788330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440724" y="1576778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Retina, </a:t>
            </a:r>
            <a:r>
              <a:rPr lang="en-US" dirty="0" err="1" smtClean="0"/>
              <a:t>Tipe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2919" y="263423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red channel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4875947" y="2670945"/>
            <a:ext cx="2931459" cy="65736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Tipe</a:t>
            </a:r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Optic Disk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2919" y="375663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3319" y="3754764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Standarisasi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5313668" y="4792582"/>
            <a:ext cx="202463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Image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90615" y="5795314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0600" y="2670945"/>
            <a:ext cx="1954306" cy="6988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green channel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6341676" y="1258977"/>
            <a:ext cx="1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1" idx="0"/>
          </p:cNvCxnSpPr>
          <p:nvPr/>
        </p:nvCxnSpPr>
        <p:spPr>
          <a:xfrm>
            <a:off x="6341677" y="2309170"/>
            <a:ext cx="0" cy="3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3130072" y="3365011"/>
            <a:ext cx="0" cy="39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4107225" y="4120151"/>
            <a:ext cx="1246094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13" idx="3"/>
          </p:cNvCxnSpPr>
          <p:nvPr/>
        </p:nvCxnSpPr>
        <p:spPr>
          <a:xfrm rot="5400000">
            <a:off x="8072516" y="2604913"/>
            <a:ext cx="750347" cy="228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4" idx="0"/>
          </p:cNvCxnSpPr>
          <p:nvPr/>
        </p:nvCxnSpPr>
        <p:spPr>
          <a:xfrm flipH="1">
            <a:off x="6325987" y="4485537"/>
            <a:ext cx="4485" cy="3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4"/>
            <a:endCxn id="15" idx="0"/>
          </p:cNvCxnSpPr>
          <p:nvPr/>
        </p:nvCxnSpPr>
        <p:spPr>
          <a:xfrm>
            <a:off x="6325987" y="5524974"/>
            <a:ext cx="0" cy="2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107225" y="2789843"/>
            <a:ext cx="768722" cy="369332"/>
            <a:chOff x="4107225" y="2789843"/>
            <a:chExt cx="768722" cy="369332"/>
          </a:xfrm>
        </p:grpSpPr>
        <p:cxnSp>
          <p:nvCxnSpPr>
            <p:cNvPr id="27" name="Straight Arrow Connector 26"/>
            <p:cNvCxnSpPr>
              <a:stCxn id="11" idx="1"/>
              <a:endCxn id="10" idx="3"/>
            </p:cNvCxnSpPr>
            <p:nvPr/>
          </p:nvCxnSpPr>
          <p:spPr>
            <a:xfrm flipH="1" flipV="1">
              <a:off x="4107225" y="2999625"/>
              <a:ext cx="7687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84722" y="278984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yes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07406" y="2814958"/>
            <a:ext cx="803194" cy="369332"/>
            <a:chOff x="7807406" y="2814958"/>
            <a:chExt cx="803194" cy="369332"/>
          </a:xfrm>
        </p:grpSpPr>
        <p:cxnSp>
          <p:nvCxnSpPr>
            <p:cNvPr id="22" name="Straight Arrow Connector 21"/>
            <p:cNvCxnSpPr>
              <a:stCxn id="11" idx="3"/>
              <a:endCxn id="16" idx="1"/>
            </p:cNvCxnSpPr>
            <p:nvPr/>
          </p:nvCxnSpPr>
          <p:spPr>
            <a:xfrm>
              <a:off x="7807406" y="2999626"/>
              <a:ext cx="803194" cy="2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19367" y="281495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no</a:t>
              </a:r>
              <a:endParaRPr lang="en-US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26" y="511225"/>
            <a:ext cx="2638425" cy="26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16" y="1838976"/>
            <a:ext cx="2628571" cy="26380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4389" y="457779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25</a:t>
            </a:r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21192"/>
              </p:ext>
            </p:extLst>
          </p:nvPr>
        </p:nvGraphicFramePr>
        <p:xfrm>
          <a:off x="4078588" y="2905901"/>
          <a:ext cx="4725895" cy="42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6" imgW="3707573" imgH="3328857" progId="Word.Document.12">
                  <p:embed/>
                </p:oleObj>
              </mc:Choice>
              <mc:Fallback>
                <p:oleObj name="Document" r:id="rId6" imgW="3707573" imgH="3328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8588" y="2905901"/>
                        <a:ext cx="4725895" cy="42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40" y="3516109"/>
            <a:ext cx="2629267" cy="263879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0" y="3516109"/>
            <a:ext cx="2638793" cy="26387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2" y="1918049"/>
            <a:ext cx="26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disk,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1447" y="2232212"/>
            <a:ext cx="2636528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nonzero(Preprocessed Disk)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2925" y="2230591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(min(I)+mean(I)) /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Thresholding(Preprocessed Disk,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Biggest(Segmented  Disk)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Disk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1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 flipV="1">
            <a:off x="5697975" y="2595978"/>
            <a:ext cx="444950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>
            <a:off x="5015753" y="3928084"/>
            <a:ext cx="96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 flipV="1">
            <a:off x="2395038" y="3928083"/>
            <a:ext cx="666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95038" y="4387363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" y="1573742"/>
            <a:ext cx="2572108" cy="26102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" y="3080804"/>
            <a:ext cx="2591162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Cup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8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</a:t>
            </a:r>
            <a:r>
              <a:rPr lang="en-ID" dirty="0" err="1" smtClean="0"/>
              <a:t>otsu</a:t>
            </a:r>
            <a:r>
              <a:rPr lang="en-ID" dirty="0" smtClean="0"/>
              <a:t>(</a:t>
            </a:r>
            <a:r>
              <a:rPr lang="en-ID" dirty="0" err="1" smtClean="0"/>
              <a:t>SmoothedHistogram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Cup))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Thresholding(Preprocessed Cup,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5064" y="3562697"/>
            <a:ext cx="29533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Biggest(Segmented  Cup)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Cup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2" y="2595978"/>
            <a:ext cx="4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7068415" y="3928084"/>
            <a:ext cx="22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  <a:endCxn id="17" idx="2"/>
          </p:cNvCxnSpPr>
          <p:nvPr/>
        </p:nvCxnSpPr>
        <p:spPr>
          <a:xfrm flipH="1" flipV="1">
            <a:off x="2395038" y="3928083"/>
            <a:ext cx="172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790" y="180910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 Gaussian 1x100, mean 50,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3015953"/>
            <a:ext cx="2610214" cy="26292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1244771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43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Blood, Disk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7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2.7*</a:t>
            </a:r>
            <a:r>
              <a:rPr lang="en-ID" dirty="0" err="1" smtClean="0"/>
              <a:t>StandarDeviation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Blood)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Blood = Thresholding(Preprocessed Blood,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495462"/>
            <a:ext cx="2259688" cy="857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</a:t>
            </a:r>
            <a:r>
              <a:rPr lang="en-US" dirty="0" smtClean="0"/>
              <a:t>Blood= Masking(Segmented  Blood, Disk)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Blood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 flipV="1">
            <a:off x="5321135" y="3924153"/>
            <a:ext cx="66319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>
            <a:off x="2395038" y="3924153"/>
            <a:ext cx="66640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9751" y="442402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1135" y="442007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" y="1299512"/>
            <a:ext cx="2647619" cy="2628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" y="3067435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Cup to Disk Ratio</a:t>
            </a: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CDR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(Cup to Disk Ratio)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402660"/>
            <a:ext cx="10721788" cy="468885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rasio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239137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pPr indent="226695" algn="just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𝐶𝐷𝑅</m:t>
                                </m:r>
                                <m:r>
                                  <a:rPr lang="en-US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𝑐𝑢𝑝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𝑑𝑖𝑠𝑘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239137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5" t="-1333" r="-451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4 region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Inferior, Superior, Nasal,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Temporal.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pembuluh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18" y="1585926"/>
            <a:ext cx="2629963" cy="26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Neuro Retinal RIM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daerah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 yang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cup.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NRR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0886" y="1996077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053645" y="1866015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Disk, Cup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5308" y="1867634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= 1-Cup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9483" y="3022058"/>
            <a:ext cx="2735293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 = Masking(Disk, mask)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3007160" y="3022058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60886" y="3152120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6"/>
            <a:endCxn id="11" idx="5"/>
          </p:cNvCxnSpPr>
          <p:nvPr/>
        </p:nvCxnSpPr>
        <p:spPr>
          <a:xfrm>
            <a:off x="2524372" y="2231401"/>
            <a:ext cx="620822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V="1">
            <a:off x="4974113" y="2231400"/>
            <a:ext cx="901195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6817129" y="2598407"/>
            <a:ext cx="2" cy="4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4" idx="2"/>
          </p:cNvCxnSpPr>
          <p:nvPr/>
        </p:nvCxnSpPr>
        <p:spPr>
          <a:xfrm flipH="1">
            <a:off x="4927628" y="3387445"/>
            <a:ext cx="521855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5" idx="6"/>
          </p:cNvCxnSpPr>
          <p:nvPr/>
        </p:nvCxnSpPr>
        <p:spPr>
          <a:xfrm flipH="1" flipV="1">
            <a:off x="2524372" y="3387444"/>
            <a:ext cx="574337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8" y="1644333"/>
            <a:ext cx="2629266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34155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SVM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36317" y="223893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3595127" y="210806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6239" y="3024080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Training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30750" y="3024081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6238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95127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Klasifikasi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3530940" y="507963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88649" y="521050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6"/>
            <a:endCxn id="19" idx="5"/>
          </p:cNvCxnSpPr>
          <p:nvPr/>
        </p:nvCxnSpPr>
        <p:spPr>
          <a:xfrm>
            <a:off x="2899803" y="2474258"/>
            <a:ext cx="78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2"/>
            <a:endCxn id="21" idx="0"/>
          </p:cNvCxnSpPr>
          <p:nvPr/>
        </p:nvCxnSpPr>
        <p:spPr>
          <a:xfrm>
            <a:off x="5515595" y="2474258"/>
            <a:ext cx="1156978" cy="54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3"/>
          </p:cNvCxnSpPr>
          <p:nvPr/>
        </p:nvCxnSpPr>
        <p:spPr>
          <a:xfrm rot="5400000">
            <a:off x="3585230" y="2465109"/>
            <a:ext cx="549013" cy="129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2" idx="0"/>
          </p:cNvCxnSpPr>
          <p:nvPr/>
        </p:nvCxnSpPr>
        <p:spPr>
          <a:xfrm flipH="1">
            <a:off x="2268061" y="3754853"/>
            <a:ext cx="1" cy="30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3" idx="1"/>
          </p:cNvCxnSpPr>
          <p:nvPr/>
        </p:nvCxnSpPr>
        <p:spPr>
          <a:xfrm>
            <a:off x="3209883" y="4422386"/>
            <a:ext cx="38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23" idx="3"/>
          </p:cNvCxnSpPr>
          <p:nvPr/>
        </p:nvCxnSpPr>
        <p:spPr>
          <a:xfrm rot="5400000">
            <a:off x="5741907" y="3491720"/>
            <a:ext cx="667532" cy="119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4" idx="0"/>
          </p:cNvCxnSpPr>
          <p:nvPr/>
        </p:nvCxnSpPr>
        <p:spPr>
          <a:xfrm flipH="1">
            <a:off x="4536949" y="4787772"/>
            <a:ext cx="1" cy="2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5" idx="2"/>
          </p:cNvCxnSpPr>
          <p:nvPr/>
        </p:nvCxnSpPr>
        <p:spPr>
          <a:xfrm>
            <a:off x="5451408" y="5445828"/>
            <a:ext cx="63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62778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5 kali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uji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coba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10-folds cross validation.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065" t="-1988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tanpa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Histogram Smoothing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  <a:r>
              <a:rPr lang="en-US" i="1" dirty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Linear, SVM method = SMO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26780"/>
              </p:ext>
            </p:extLst>
          </p:nvPr>
        </p:nvGraphicFramePr>
        <p:xfrm>
          <a:off x="838200" y="170102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24491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88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method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 (Sequential Minimum Optimization)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LS (Least Squares)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QP (Quadratic Programming)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5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penyebab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setelah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katarak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akibat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disembuhkan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dikenali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menganalisa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329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56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3746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9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Quadratic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Polynomial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orde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</a:p>
          <a:p>
            <a:pPr marL="914400" indent="-514350">
              <a:buFont typeface="+mj-lt"/>
              <a:buAutoNum type="alphaLcPeriod"/>
            </a:pPr>
            <a:r>
              <a:rPr lang="en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RBF (Gaussian Radial Basis </a:t>
            </a:r>
            <a:r>
              <a:rPr lang="en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Function)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647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36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65655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96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2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96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pantulan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cahaya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mengganggu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cup.</a:t>
            </a:r>
          </a:p>
          <a:p>
            <a:pPr algn="just"/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Proses smoothing histogram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meningkatkan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sebesar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5%.</a:t>
            </a:r>
          </a:p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pencarian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hyperplane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menghasilkan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sequential minimal optimization.</a:t>
            </a:r>
          </a:p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menghasilkan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linear.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8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untuk menangani noise pantulan cahaya pada citra retina mata.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penghilangan pembuluh darah yang lebih baik pada segmentasi optic cup.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Diperlukan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penelitian lebih lanjut untuk mendapatkan fitur lain yang lebih baik daripada fitur yang digunakan dalam tugas akhir ini.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Median Filter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014"/>
            <a:ext cx="10941424" cy="498633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Pseudocode:</a:t>
            </a:r>
          </a:p>
          <a:p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57859"/>
              </p:ext>
            </p:extLst>
          </p:nvPr>
        </p:nvGraphicFramePr>
        <p:xfrm>
          <a:off x="946314" y="1736547"/>
          <a:ext cx="10335260" cy="1280795"/>
        </p:xfrm>
        <a:graphic>
          <a:graphicData uri="http://schemas.openxmlformats.org/drawingml/2006/table">
            <a:tbl>
              <a:tblPr firstRow="1" firstCol="1" bandRow="1"/>
              <a:tblGrid>
                <a:gridCol w="429895"/>
                <a:gridCol w="9905365"/>
              </a:tblGrid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MedianFiltering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I,size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 = pixels in I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891540" indent="-57150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p = median(part(I(position(p).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size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position(p).y + size))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806450" indent="-57150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</a:t>
                      </a:r>
                      <a:r>
                        <a:rPr lang="en-US" sz="1600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Bottom Hat Transformation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⊝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operasi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⊝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operasi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erosi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  <a:blipFill rotWithShape="0">
                <a:blip r:embed="rId3"/>
                <a:stretch>
                  <a:fillRect l="-724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Otsu Thresholding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segmentasi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berbasis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clustering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sehingga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batas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dijadikan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acuan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segmentasi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suatu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citra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Jumlah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kelas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ditangani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2,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objek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background.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serta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e>
                        </m:nary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e>
                        </m:nary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h𝑖𝑠𝑡𝑜𝑔𝑟𝑎𝑚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𝑗𝑢𝑚𝑙𝑎h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den>
                    </m:f>
                  </m:oMath>
                </a14:m>
                <a:endParaRPr lang="en-GB" sz="20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Pseudocode:</a:t>
                </a: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histogram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dan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peluang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level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intensitas</a:t>
                </a:r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Inisialisasi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𝑑𝑎𝑛</m:t>
                    </m:r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t = 1 to 256</a:t>
                </a:r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𝑑𝑎𝑛</m:t>
                    </m:r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Pilih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t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dengan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nilai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maksimum</a:t>
                </a:r>
                <a:endParaRPr lang="en-GB" sz="20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  <a:blipFill rotWithShape="0">
                <a:blip r:embed="rId3"/>
                <a:stretch>
                  <a:fillRect l="-724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8570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  <a:blipFill rotWithShape="0">
                <a:blip r:embed="rId3"/>
                <a:stretch>
                  <a:fillRect l="-829" t="-163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Least Squares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it-IT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Salah satu variasi </a:t>
                </a:r>
                <a:r>
                  <a:rPr lang="it-IT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 untuk menyelesaikai komputasi Quadratic Programming pada SVM</a:t>
                </a:r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dimana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nilai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least squares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dari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769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r>
              <a:rPr lang="it-IT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Salah satu variasi </a:t>
            </a:r>
            <a:r>
              <a:rPr lang="it-IT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untuk menyelesaikai komputasi Quadratic Programming pada SVM</a:t>
            </a:r>
            <a:endParaRPr lang="en-GB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memecah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komputasi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Quadratic Programming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beberapa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sub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kecil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Sehingga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kompleksitas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komputasi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Quadratic Programming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direduksi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Kelas retina mata yang dapat diklasifikasi adalah kelas mata normal dan kelas mata glaukoma.</a:t>
            </a:r>
          </a:p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Implementasi program dilakukan pada lingkungan komputer desktop dengan menggunakan matlab.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Merancang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cup, optic disc,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Merancang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6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1502368"/>
            <a:ext cx="10972800" cy="44856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database RIM-ONE.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120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56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normal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64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3095664"/>
            <a:ext cx="6423212" cy="3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27 July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7" y="1267342"/>
            <a:ext cx="2001803" cy="4351338"/>
          </a:xfr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</TotalTime>
  <Words>1415</Words>
  <Application>Microsoft Office PowerPoint</Application>
  <PresentationFormat>Widescreen</PresentationFormat>
  <Paragraphs>421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Times New Roman</vt:lpstr>
      <vt:lpstr>Trebuchet MS</vt:lpstr>
      <vt:lpstr>Tw Cen MT Condensed</vt:lpstr>
      <vt:lpstr>Office Theme</vt:lpstr>
      <vt:lpstr>Document</vt:lpstr>
      <vt:lpstr>Deteksi Penyakit Glaukoma pada Citra Fundus Retina Mata Menggunakan Adaptive Thresholding dan Support Vector Machine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Diagram Alir Implementasi Secara Umum</vt:lpstr>
      <vt:lpstr>Tahap Preprocessing Data</vt:lpstr>
      <vt:lpstr>Tahap Preprocessing Pembuluh Darah </vt:lpstr>
      <vt:lpstr>Tahap Preprocessing Optic Cup dan Optic Disk </vt:lpstr>
      <vt:lpstr>Tahap Segmentasi</vt:lpstr>
      <vt:lpstr>Tahap Segmentasi Optic Disk</vt:lpstr>
      <vt:lpstr>Tahap Segmentasi Optic Cup</vt:lpstr>
      <vt:lpstr>Tahap Segmentasi Pembuluh Darah</vt:lpstr>
      <vt:lpstr>Tahap Ekstraksi Fitur</vt:lpstr>
      <vt:lpstr>Tahap Ekstraksi Fitur CDR (Cup to Disk Ratio)</vt:lpstr>
      <vt:lpstr>Tahap Ekstraksi Fitur ISNT Pembuluh Darah</vt:lpstr>
      <vt:lpstr>Tahap Ekstraksi Fitur ISNT Neuro Retinal RIM</vt:lpstr>
      <vt:lpstr>Tahap Klasifikasi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Saran</vt:lpstr>
      <vt:lpstr>Terima Kasih</vt:lpstr>
      <vt:lpstr>K-Fold Cross Validation</vt:lpstr>
      <vt:lpstr>Median Filter</vt:lpstr>
      <vt:lpstr>Bottom Hat Transformation</vt:lpstr>
      <vt:lpstr>Otsu Thresholding</vt:lpstr>
      <vt:lpstr>Suport Vector Machine (SVM)</vt:lpstr>
      <vt:lpstr>Suport Vector Machine (SVM)</vt:lpstr>
      <vt:lpstr>Suport Vector Machine (SVM)</vt:lpstr>
      <vt:lpstr>Least Squares</vt:lpstr>
      <vt:lpstr>SMO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5112100100 TA. Ahmad Mustofa</cp:lastModifiedBy>
  <cp:revision>219</cp:revision>
  <dcterms:created xsi:type="dcterms:W3CDTF">2016-06-14T09:20:38Z</dcterms:created>
  <dcterms:modified xsi:type="dcterms:W3CDTF">2016-07-27T09:38:26Z</dcterms:modified>
</cp:coreProperties>
</file>