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308" r:id="rId13"/>
    <p:sldId id="310" r:id="rId14"/>
    <p:sldId id="313" r:id="rId15"/>
    <p:sldId id="317" r:id="rId16"/>
    <p:sldId id="318" r:id="rId17"/>
    <p:sldId id="269" r:id="rId18"/>
    <p:sldId id="270" r:id="rId19"/>
    <p:sldId id="271" r:id="rId20"/>
    <p:sldId id="320" r:id="rId21"/>
    <p:sldId id="272" r:id="rId22"/>
    <p:sldId id="274" r:id="rId23"/>
    <p:sldId id="275" r:id="rId24"/>
    <p:sldId id="301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1" r:id="rId39"/>
    <p:sldId id="296" r:id="rId40"/>
    <p:sldId id="298" r:id="rId41"/>
    <p:sldId id="293" r:id="rId42"/>
    <p:sldId id="294" r:id="rId43"/>
    <p:sldId id="2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75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006073024"/>
        <c:axId val="1006073568"/>
      </c:barChart>
      <c:catAx>
        <c:axId val="100607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073568"/>
        <c:crosses val="autoZero"/>
        <c:auto val="1"/>
        <c:lblAlgn val="ctr"/>
        <c:lblOffset val="100"/>
        <c:noMultiLvlLbl val="0"/>
      </c:catAx>
      <c:valAx>
        <c:axId val="10060735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07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38948528"/>
        <c:axId val="1038949072"/>
      </c:barChart>
      <c:catAx>
        <c:axId val="103894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49072"/>
        <c:crosses val="autoZero"/>
        <c:auto val="1"/>
        <c:lblAlgn val="ctr"/>
        <c:lblOffset val="100"/>
        <c:noMultiLvlLbl val="0"/>
      </c:catAx>
      <c:valAx>
        <c:axId val="1038949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4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Using Histogram Smoothing</c:v>
                </c:pt>
                <c:pt idx="1">
                  <c:v>No Histogram Smoothing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38950160"/>
        <c:axId val="1038950704"/>
      </c:barChart>
      <c:catAx>
        <c:axId val="10389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50704"/>
        <c:crosses val="autoZero"/>
        <c:auto val="1"/>
        <c:lblAlgn val="ctr"/>
        <c:lblOffset val="100"/>
        <c:noMultiLvlLbl val="0"/>
      </c:catAx>
      <c:valAx>
        <c:axId val="1038950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5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79</c:v>
                </c:pt>
                <c:pt idx="2">
                  <c:v>80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038951792"/>
        <c:axId val="1038945264"/>
      </c:barChart>
      <c:catAx>
        <c:axId val="103895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45264"/>
        <c:crosses val="autoZero"/>
        <c:auto val="1"/>
        <c:lblAlgn val="ctr"/>
        <c:lblOffset val="100"/>
        <c:noMultiLvlLbl val="0"/>
      </c:catAx>
      <c:valAx>
        <c:axId val="10389452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5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</c:v>
                </c:pt>
                <c:pt idx="1">
                  <c:v>84</c:v>
                </c:pt>
                <c:pt idx="2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38946352"/>
        <c:axId val="1004869344"/>
      </c:barChart>
      <c:catAx>
        <c:axId val="10389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69344"/>
        <c:crosses val="autoZero"/>
        <c:auto val="1"/>
        <c:lblAlgn val="ctr"/>
        <c:lblOffset val="100"/>
        <c:noMultiLvlLbl val="0"/>
      </c:catAx>
      <c:valAx>
        <c:axId val="10048693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4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SMO</c:v>
                </c:pt>
                <c:pt idx="1">
                  <c:v>LS</c:v>
                </c:pt>
                <c:pt idx="2">
                  <c:v>QP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</c:v>
                </c:pt>
                <c:pt idx="1">
                  <c:v>76</c:v>
                </c:pt>
                <c:pt idx="2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04869888"/>
        <c:axId val="1004868800"/>
      </c:barChart>
      <c:catAx>
        <c:axId val="10048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68800"/>
        <c:crosses val="autoZero"/>
        <c:auto val="1"/>
        <c:lblAlgn val="ctr"/>
        <c:lblOffset val="100"/>
        <c:noMultiLvlLbl val="0"/>
      </c:catAx>
      <c:valAx>
        <c:axId val="100486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6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77</c:v>
                </c:pt>
                <c:pt idx="2">
                  <c:v>74</c:v>
                </c:pt>
                <c:pt idx="3">
                  <c:v>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04862272"/>
        <c:axId val="1004873696"/>
      </c:barChart>
      <c:catAx>
        <c:axId val="100486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73696"/>
        <c:crosses val="autoZero"/>
        <c:auto val="1"/>
        <c:lblAlgn val="ctr"/>
        <c:lblOffset val="100"/>
        <c:noMultiLvlLbl val="0"/>
      </c:catAx>
      <c:valAx>
        <c:axId val="10048736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6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79</c:v>
                </c:pt>
                <c:pt idx="2">
                  <c:v>76</c:v>
                </c:pt>
                <c:pt idx="3">
                  <c:v>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04865536"/>
        <c:axId val="1004870432"/>
      </c:barChart>
      <c:catAx>
        <c:axId val="100486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70432"/>
        <c:crosses val="autoZero"/>
        <c:auto val="1"/>
        <c:lblAlgn val="ctr"/>
        <c:lblOffset val="100"/>
        <c:noMultiLvlLbl val="0"/>
      </c:catAx>
      <c:valAx>
        <c:axId val="10048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6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Quadratic</c:v>
                </c:pt>
                <c:pt idx="2">
                  <c:v>Polynomial</c:v>
                </c:pt>
                <c:pt idx="3">
                  <c:v>RBF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</c:v>
                </c:pt>
                <c:pt idx="1">
                  <c:v>78</c:v>
                </c:pt>
                <c:pt idx="2">
                  <c:v>74</c:v>
                </c:pt>
                <c:pt idx="3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04866080"/>
        <c:axId val="1004870976"/>
      </c:barChart>
      <c:catAx>
        <c:axId val="100486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70976"/>
        <c:crosses val="autoZero"/>
        <c:auto val="1"/>
        <c:lblAlgn val="ctr"/>
        <c:lblOffset val="100"/>
        <c:noMultiLvlLbl val="0"/>
      </c:catAx>
      <c:valAx>
        <c:axId val="100487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6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AE35-11F1-4395-B913-FB74F2F8D070}" type="datetimeFigureOut">
              <a:rPr lang="en-GB" smtClean="0"/>
              <a:t>24/06/2016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Deteksi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Penyakit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Glaukoma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Citra Fundus Retina Mata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Adaptive Thresholding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Support Vector Machine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5112100100</a:t>
            </a:r>
          </a:p>
          <a:p>
            <a:pPr algn="l"/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Prof. Ir.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Handayani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Tjandrasa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M.Sc., Ph.D.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Bilqis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Amaliah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6314" y="143883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677104" y="2230593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4541" y="223059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</a:t>
            </a:r>
            <a:r>
              <a:rPr lang="en-US" dirty="0" err="1" smtClean="0"/>
              <a:t>GreenChannel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4378" y="224473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MedianFilter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4378" y="3562699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64541" y="356269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 Hat Transformation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528216" y="3562698"/>
            <a:ext cx="1950793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71869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" idx="4"/>
            <a:endCxn id="11" idx="0"/>
          </p:cNvCxnSpPr>
          <p:nvPr/>
        </p:nvCxnSpPr>
        <p:spPr>
          <a:xfrm>
            <a:off x="1578057" y="1909482"/>
            <a:ext cx="0" cy="32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1"/>
          </p:cNvCxnSpPr>
          <p:nvPr/>
        </p:nvCxnSpPr>
        <p:spPr>
          <a:xfrm flipV="1">
            <a:off x="2387461" y="2595980"/>
            <a:ext cx="777080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>
            <a:off x="5118847" y="2595980"/>
            <a:ext cx="685531" cy="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6781531" y="2975510"/>
            <a:ext cx="0" cy="5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15" idx="3"/>
          </p:cNvCxnSpPr>
          <p:nvPr/>
        </p:nvCxnSpPr>
        <p:spPr>
          <a:xfrm flipH="1" flipV="1">
            <a:off x="5118847" y="3928085"/>
            <a:ext cx="68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6" idx="2"/>
          </p:cNvCxnSpPr>
          <p:nvPr/>
        </p:nvCxnSpPr>
        <p:spPr>
          <a:xfrm flipH="1">
            <a:off x="2387460" y="3928085"/>
            <a:ext cx="777081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7" idx="0"/>
          </p:cNvCxnSpPr>
          <p:nvPr/>
        </p:nvCxnSpPr>
        <p:spPr>
          <a:xfrm flipH="1">
            <a:off x="1503612" y="4295090"/>
            <a:ext cx="1" cy="5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285" y="2418386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3x3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neighborhood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window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684" y="3634491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8684" y="397005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79009" y="435748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20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7" y="3016135"/>
            <a:ext cx="2647619" cy="26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29" y="1499819"/>
            <a:ext cx="2619048" cy="26190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1" y="1506768"/>
            <a:ext cx="263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657" y="134452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Optic Cup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06304" y="788330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440724" y="1576778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Retina, </a:t>
            </a:r>
            <a:r>
              <a:rPr lang="en-US" dirty="0" err="1" smtClean="0"/>
              <a:t>Tipe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2919" y="263423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red channel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4875947" y="2670945"/>
            <a:ext cx="2931459" cy="657361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Tipe</a:t>
            </a:r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Optic Disk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2919" y="375663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53319" y="3754764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Standarisasi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5313668" y="4792582"/>
            <a:ext cx="202463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Image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90615" y="5795314"/>
            <a:ext cx="1070744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10600" y="2670945"/>
            <a:ext cx="1954306" cy="6988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green channel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>
            <a:off x="6341676" y="1258977"/>
            <a:ext cx="1" cy="31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1" idx="0"/>
          </p:cNvCxnSpPr>
          <p:nvPr/>
        </p:nvCxnSpPr>
        <p:spPr>
          <a:xfrm>
            <a:off x="6341677" y="2309170"/>
            <a:ext cx="0" cy="36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3130072" y="3365011"/>
            <a:ext cx="0" cy="39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 flipV="1">
            <a:off x="4107225" y="4120151"/>
            <a:ext cx="1246094" cy="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2"/>
            <a:endCxn id="13" idx="3"/>
          </p:cNvCxnSpPr>
          <p:nvPr/>
        </p:nvCxnSpPr>
        <p:spPr>
          <a:xfrm rot="5400000">
            <a:off x="8072516" y="2604913"/>
            <a:ext cx="750347" cy="2280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4" idx="0"/>
          </p:cNvCxnSpPr>
          <p:nvPr/>
        </p:nvCxnSpPr>
        <p:spPr>
          <a:xfrm flipH="1">
            <a:off x="6325987" y="4485537"/>
            <a:ext cx="4485" cy="30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4"/>
            <a:endCxn id="15" idx="0"/>
          </p:cNvCxnSpPr>
          <p:nvPr/>
        </p:nvCxnSpPr>
        <p:spPr>
          <a:xfrm>
            <a:off x="6325987" y="5524974"/>
            <a:ext cx="0" cy="27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107225" y="2789843"/>
            <a:ext cx="768722" cy="369332"/>
            <a:chOff x="4107225" y="2789843"/>
            <a:chExt cx="768722" cy="369332"/>
          </a:xfrm>
        </p:grpSpPr>
        <p:cxnSp>
          <p:nvCxnSpPr>
            <p:cNvPr id="27" name="Straight Arrow Connector 26"/>
            <p:cNvCxnSpPr>
              <a:stCxn id="11" idx="1"/>
              <a:endCxn id="10" idx="3"/>
            </p:cNvCxnSpPr>
            <p:nvPr/>
          </p:nvCxnSpPr>
          <p:spPr>
            <a:xfrm flipH="1" flipV="1">
              <a:off x="4107225" y="2999625"/>
              <a:ext cx="7687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84722" y="2789843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yes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07406" y="2814958"/>
            <a:ext cx="803194" cy="369332"/>
            <a:chOff x="7807406" y="2814958"/>
            <a:chExt cx="803194" cy="369332"/>
          </a:xfrm>
        </p:grpSpPr>
        <p:cxnSp>
          <p:nvCxnSpPr>
            <p:cNvPr id="22" name="Straight Arrow Connector 21"/>
            <p:cNvCxnSpPr>
              <a:stCxn id="11" idx="3"/>
              <a:endCxn id="16" idx="1"/>
            </p:cNvCxnSpPr>
            <p:nvPr/>
          </p:nvCxnSpPr>
          <p:spPr>
            <a:xfrm>
              <a:off x="7807406" y="2999626"/>
              <a:ext cx="803194" cy="20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19367" y="281495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no</a:t>
              </a:r>
              <a:endParaRPr lang="en-US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26" y="511225"/>
            <a:ext cx="2638425" cy="26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16" y="1838976"/>
            <a:ext cx="2628571" cy="263809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4389" y="4577795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25</a:t>
            </a:r>
            <a:endParaRPr 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21192"/>
              </p:ext>
            </p:extLst>
          </p:nvPr>
        </p:nvGraphicFramePr>
        <p:xfrm>
          <a:off x="4078588" y="2905901"/>
          <a:ext cx="4725895" cy="42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7" imgW="3707573" imgH="3328857" progId="Word.Document.12">
                  <p:embed/>
                </p:oleObj>
              </mc:Choice>
              <mc:Fallback>
                <p:oleObj name="Document" r:id="rId7" imgW="3707573" imgH="3328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8588" y="2905901"/>
                        <a:ext cx="4725895" cy="424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40" y="3516109"/>
            <a:ext cx="2629267" cy="263879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0" y="3516109"/>
            <a:ext cx="2638793" cy="26387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12" y="1918049"/>
            <a:ext cx="261904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optic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disk,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Disk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1447" y="2232212"/>
            <a:ext cx="2636528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nonzero(Preprocessed Disk)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2925" y="2230591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(min(I)+mean(I)) /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Thresholding(Preprocessed Disk,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Disk = Biggest(Segmented  Disk)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Disk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1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 flipV="1">
            <a:off x="5697975" y="2595978"/>
            <a:ext cx="444950" cy="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>
            <a:off x="5015753" y="3928084"/>
            <a:ext cx="96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 flipV="1">
            <a:off x="2395038" y="3928083"/>
            <a:ext cx="666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95038" y="4387363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" y="1573742"/>
            <a:ext cx="2572108" cy="26102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9" y="3080804"/>
            <a:ext cx="2591162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Cup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8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</a:t>
            </a:r>
            <a:r>
              <a:rPr lang="en-ID" dirty="0" err="1" smtClean="0"/>
              <a:t>otsu</a:t>
            </a:r>
            <a:r>
              <a:rPr lang="en-ID" dirty="0" smtClean="0"/>
              <a:t>(</a:t>
            </a:r>
            <a:r>
              <a:rPr lang="en-ID" dirty="0" err="1" smtClean="0"/>
              <a:t>SmoothedHistogram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Cup))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Thresholding(Preprocessed Cup,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5064" y="3562697"/>
            <a:ext cx="29533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Cup = Biggest(Segmented  Cup)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Cup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2" y="2595978"/>
            <a:ext cx="44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7068415" y="3928084"/>
            <a:ext cx="220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1"/>
            <a:endCxn id="17" idx="2"/>
          </p:cNvCxnSpPr>
          <p:nvPr/>
        </p:nvCxnSpPr>
        <p:spPr>
          <a:xfrm flipH="1" flipV="1">
            <a:off x="2395038" y="3928083"/>
            <a:ext cx="1720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42181" y="4409471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disk,radius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5790" y="180910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Filter Gaussian 1x100, mean 50,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standar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deviasi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3015953"/>
            <a:ext cx="2610214" cy="26292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6" y="1244771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43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6314" y="133845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66119" y="223059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Blood, Disk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1447" y="2230591"/>
            <a:ext cx="5035784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Level = 2.7*</a:t>
            </a:r>
            <a:r>
              <a:rPr lang="en-ID" dirty="0" err="1" smtClean="0"/>
              <a:t>StandarDeviation</a:t>
            </a:r>
            <a:r>
              <a:rPr lang="en-ID" dirty="0" smtClean="0"/>
              <a:t>(</a:t>
            </a:r>
            <a:r>
              <a:rPr lang="en-ID" dirty="0" err="1" smtClean="0"/>
              <a:t>Preprocessed</a:t>
            </a:r>
            <a:r>
              <a:rPr lang="en-ID" dirty="0" smtClean="0"/>
              <a:t> Blood)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2181" y="2230591"/>
            <a:ext cx="3413451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Blood = Thresholding(Preprocessed Blood, level)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71753" y="356269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4326" y="3562697"/>
            <a:ext cx="245542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 smtClean="0"/>
              <a:t>dilasi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1447" y="3495462"/>
            <a:ext cx="2259688" cy="857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Segmented </a:t>
            </a:r>
            <a:r>
              <a:rPr lang="en-US" dirty="0" smtClean="0"/>
              <a:t>Blood= Masking(Segmented  Blood, Disk)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684681" y="3561887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Segmented Blood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6314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 flipH="1">
            <a:off x="1572128" y="1809102"/>
            <a:ext cx="5929" cy="4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486587" y="2596788"/>
            <a:ext cx="574860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3" idx="1"/>
          </p:cNvCxnSpPr>
          <p:nvPr/>
        </p:nvCxnSpPr>
        <p:spPr>
          <a:xfrm>
            <a:off x="8097231" y="2595978"/>
            <a:ext cx="44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0248906" y="2961364"/>
            <a:ext cx="1" cy="6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>
            <a:off x="8439751" y="3928084"/>
            <a:ext cx="8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6" idx="3"/>
          </p:cNvCxnSpPr>
          <p:nvPr/>
        </p:nvCxnSpPr>
        <p:spPr>
          <a:xfrm flipH="1" flipV="1">
            <a:off x="5321135" y="3924153"/>
            <a:ext cx="663191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2"/>
          </p:cNvCxnSpPr>
          <p:nvPr/>
        </p:nvCxnSpPr>
        <p:spPr>
          <a:xfrm flipH="1">
            <a:off x="2395038" y="3924153"/>
            <a:ext cx="66640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18" idx="0"/>
          </p:cNvCxnSpPr>
          <p:nvPr/>
        </p:nvCxnSpPr>
        <p:spPr>
          <a:xfrm flipH="1">
            <a:off x="1578057" y="4294279"/>
            <a:ext cx="7577" cy="55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9751" y="442402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21135" y="4420078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diamond,ukuran</a:t>
            </a:r>
            <a:r>
              <a:rPr lang="en-GB" dirty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6" y="1299512"/>
            <a:ext cx="2647619" cy="26285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" y="3067435"/>
            <a:ext cx="26102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Cup to Disk Ratio</a:t>
            </a:r>
            <a:endParaRPr lang="en-US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CDR</a:t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(Cup to Disk Ratio)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402660"/>
            <a:ext cx="10721788" cy="4688858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rasio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jejari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dihitung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</a:t>
            </a:r>
            <a:r>
              <a:rPr lang="en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21375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pPr indent="226695" algn="just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𝐶𝐷𝑅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𝑐𝑢𝑝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𝐴𝑟𝑒𝑎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𝑜𝑓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𝑜𝑝𝑡𝑖𝑐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𝑑𝑖𝑠𝑘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21375"/>
                  </p:ext>
                </p:extLst>
              </p:nvPr>
            </p:nvGraphicFramePr>
            <p:xfrm>
              <a:off x="1402117" y="2267077"/>
              <a:ext cx="5402096" cy="4492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02096"/>
                  </a:tblGrid>
                  <a:tr h="449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5" t="-1333" r="-451" b="-5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12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4 region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yaitu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Inferior, Superior, Nasal,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Temporal.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pembuluh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𝑝𝑒𝑚𝑏𝑢𝑙𝑢h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𝑑𝑎𝑟𝑎h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18" y="1585926"/>
            <a:ext cx="2629963" cy="26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ISNT Neuro Retinal RIM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Neuro Retinal RIM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daerah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disk yang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optic cup.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Fitur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ISNT NRR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didapatkan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ID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: </a:t>
                </a: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𝐼𝑆𝑁𝑇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𝑖𝑛𝑓𝑒𝑟𝑖𝑜𝑟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𝑠𝑢𝑝𝑒𝑟𝑖𝑜𝑟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𝑛𝑎𝑠𝑠𝑎𝑙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𝐿𝑢𝑎𝑠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𝑁𝑅𝑅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𝑝𝑎𝑑𝑎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𝑞𝑢𝑎𝑑𝑟𝑎𝑛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ID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39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60886" y="1996077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053645" y="1866015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Disk, Cup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5308" y="1867634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= 1-Cup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9483" y="3022058"/>
            <a:ext cx="2735293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 = Masking(Disk, mask)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3007160" y="3022058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60886" y="3152120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6"/>
            <a:endCxn id="11" idx="5"/>
          </p:cNvCxnSpPr>
          <p:nvPr/>
        </p:nvCxnSpPr>
        <p:spPr>
          <a:xfrm>
            <a:off x="2524372" y="2231401"/>
            <a:ext cx="620822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V="1">
            <a:off x="4974113" y="2231400"/>
            <a:ext cx="901195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6817129" y="2598407"/>
            <a:ext cx="2" cy="4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14" idx="2"/>
          </p:cNvCxnSpPr>
          <p:nvPr/>
        </p:nvCxnSpPr>
        <p:spPr>
          <a:xfrm flipH="1">
            <a:off x="4927628" y="3387445"/>
            <a:ext cx="521855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5" idx="6"/>
          </p:cNvCxnSpPr>
          <p:nvPr/>
        </p:nvCxnSpPr>
        <p:spPr>
          <a:xfrm flipH="1" flipV="1">
            <a:off x="2524372" y="3387444"/>
            <a:ext cx="574337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58" y="1644333"/>
            <a:ext cx="2629266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34155"/>
            <a:ext cx="10972800" cy="515981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343834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r>
              <a:rPr lang="en-ID" dirty="0" err="1" smtClean="0"/>
              <a:t>Klasifikasi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SVM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36317" y="223893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3595127" y="210806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6239" y="3024080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Training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30750" y="3024081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Testing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6238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95127" y="4056999"/>
            <a:ext cx="1883645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Klasifikasi</a:t>
            </a:r>
            <a:r>
              <a:rPr lang="en-US" dirty="0" smtClean="0"/>
              <a:t> SVM</a:t>
            </a:r>
            <a:endParaRPr lang="en-US" dirty="0"/>
          </a:p>
        </p:txBody>
      </p:sp>
      <p:sp>
        <p:nvSpPr>
          <p:cNvPr id="24" name="Parallelogram 23"/>
          <p:cNvSpPr/>
          <p:nvPr/>
        </p:nvSpPr>
        <p:spPr>
          <a:xfrm>
            <a:off x="3530940" y="5079632"/>
            <a:ext cx="2012017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88649" y="5210504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8" idx="6"/>
            <a:endCxn id="19" idx="5"/>
          </p:cNvCxnSpPr>
          <p:nvPr/>
        </p:nvCxnSpPr>
        <p:spPr>
          <a:xfrm>
            <a:off x="2899803" y="2474258"/>
            <a:ext cx="786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9" idx="2"/>
            <a:endCxn id="21" idx="0"/>
          </p:cNvCxnSpPr>
          <p:nvPr/>
        </p:nvCxnSpPr>
        <p:spPr>
          <a:xfrm>
            <a:off x="5515595" y="2474258"/>
            <a:ext cx="1156978" cy="54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3"/>
          </p:cNvCxnSpPr>
          <p:nvPr/>
        </p:nvCxnSpPr>
        <p:spPr>
          <a:xfrm rot="5400000">
            <a:off x="3585230" y="2465109"/>
            <a:ext cx="549013" cy="129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2" idx="0"/>
          </p:cNvCxnSpPr>
          <p:nvPr/>
        </p:nvCxnSpPr>
        <p:spPr>
          <a:xfrm flipH="1">
            <a:off x="2268061" y="3754853"/>
            <a:ext cx="1" cy="30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3" idx="1"/>
          </p:cNvCxnSpPr>
          <p:nvPr/>
        </p:nvCxnSpPr>
        <p:spPr>
          <a:xfrm>
            <a:off x="3209883" y="4422386"/>
            <a:ext cx="385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23" idx="3"/>
          </p:cNvCxnSpPr>
          <p:nvPr/>
        </p:nvCxnSpPr>
        <p:spPr>
          <a:xfrm rot="5400000">
            <a:off x="5741907" y="3491720"/>
            <a:ext cx="667532" cy="119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24" idx="0"/>
          </p:cNvCxnSpPr>
          <p:nvPr/>
        </p:nvCxnSpPr>
        <p:spPr>
          <a:xfrm flipH="1">
            <a:off x="4536949" y="4787772"/>
            <a:ext cx="1" cy="29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25" idx="2"/>
          </p:cNvCxnSpPr>
          <p:nvPr/>
        </p:nvCxnSpPr>
        <p:spPr>
          <a:xfrm>
            <a:off x="5451408" y="5445828"/>
            <a:ext cx="63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62778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</p:spPr>
            <p:txBody>
              <a:bodyPr/>
              <a:lstStyle/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meliputi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𝑝𝑟𝑒𝑠𝑖𝑠𝑖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31825" indent="-282575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𝑠𝑒𝑛𝑠𝑖𝑡𝑖𝑣𝑖𝑡𝑎𝑠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rata-rata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5 kali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uji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coba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10-folds cross validation.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  <a:blipFill rotWithShape="0">
                <a:blip r:embed="rId3"/>
                <a:stretch>
                  <a:fillRect l="-1065" t="-1988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07759"/>
              </p:ext>
            </p:extLst>
          </p:nvPr>
        </p:nvGraphicFramePr>
        <p:xfrm>
          <a:off x="7113494" y="1788458"/>
          <a:ext cx="3509683" cy="1909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9"/>
                <a:gridCol w="896426"/>
                <a:gridCol w="896426"/>
                <a:gridCol w="810902"/>
              </a:tblGrid>
              <a:tr h="41730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Prediksi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17304">
                <a:tc gridSpan="2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Aktual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402661"/>
            <a:ext cx="10300447" cy="4723504"/>
          </a:xfrm>
        </p:spPr>
        <p:txBody>
          <a:bodyPr/>
          <a:lstStyle/>
          <a:p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tanpa</a:t>
            </a:r>
            <a:r>
              <a:rPr lang="en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Histogram Smoothing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 </a:t>
            </a:r>
            <a:r>
              <a:rPr lang="en-US" i="1" dirty="0">
                <a:solidFill>
                  <a:srgbClr val="002060"/>
                </a:solidFill>
                <a:latin typeface="Trebuchet MS" panose="020B0603020202020204" pitchFamily="34" charset="0"/>
              </a:rPr>
              <a:t>SVM 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Linear, SVM method = SMO</a:t>
            </a: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26780"/>
              </p:ext>
            </p:extLst>
          </p:nvPr>
        </p:nvGraphicFramePr>
        <p:xfrm>
          <a:off x="838200" y="170102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24491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8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54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88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01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SVM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method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SMO (Sequential Minimum Optimization)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LS (Least Squares)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QP (Quadratic Programming)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05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5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penyebab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setelah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katarak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akibat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disembuhkan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dikenali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menganalisa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keberadaan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329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956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3746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49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42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Quadratic</a:t>
            </a:r>
            <a:endParaRPr lang="en-US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Polynomial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orde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</a:p>
          <a:p>
            <a:pPr marL="914400" indent="-514350">
              <a:buFont typeface="+mj-lt"/>
              <a:buAutoNum type="alphaLcPeriod"/>
            </a:pPr>
            <a:r>
              <a:rPr lang="en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RBF (Gaussian Radial Basis </a:t>
            </a:r>
            <a:r>
              <a:rPr lang="en-ID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Function)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647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36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65655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96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2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96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lvl="0"/>
            <a:r>
              <a:rPr lang="en-US" sz="2400" dirty="0" err="1"/>
              <a:t>Keberadaan</a:t>
            </a:r>
            <a:r>
              <a:rPr lang="en-US" sz="2400" dirty="0"/>
              <a:t> </a:t>
            </a:r>
            <a:r>
              <a:rPr lang="en-US" sz="2400" dirty="0" err="1"/>
              <a:t>pembuluh</a:t>
            </a:r>
            <a:r>
              <a:rPr lang="en-US" sz="2400" dirty="0"/>
              <a:t> </a:t>
            </a:r>
            <a:r>
              <a:rPr lang="en-US" sz="2400" dirty="0" err="1"/>
              <a:t>darah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pantulan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proses </a:t>
            </a:r>
            <a:r>
              <a:rPr lang="en-US" sz="2400" dirty="0" err="1" smtClean="0"/>
              <a:t>segmentasi</a:t>
            </a:r>
            <a:r>
              <a:rPr lang="en-US" sz="2400" dirty="0" smtClean="0"/>
              <a:t> </a:t>
            </a:r>
            <a:r>
              <a:rPr lang="en-US" sz="2400" i="1" dirty="0"/>
              <a:t>optic disk </a:t>
            </a:r>
            <a:r>
              <a:rPr lang="en-US" sz="2400" dirty="0" err="1"/>
              <a:t>dan</a:t>
            </a:r>
            <a:r>
              <a:rPr lang="en-US" sz="2400" i="1" dirty="0"/>
              <a:t> optic cup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Proses </a:t>
            </a:r>
            <a:r>
              <a:rPr lang="en-US" sz="2400" i="1" dirty="0"/>
              <a:t>smoothing histogram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5%.</a:t>
            </a:r>
          </a:p>
          <a:p>
            <a:pPr lvl="0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i="1" dirty="0"/>
              <a:t>hyperplane </a:t>
            </a:r>
            <a:r>
              <a:rPr lang="en-US" sz="2400" dirty="0"/>
              <a:t>yang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terbaik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support vector machine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sequential minimal optimization.</a:t>
            </a:r>
            <a:endParaRPr lang="en-US" sz="2400" dirty="0"/>
          </a:p>
          <a:p>
            <a:r>
              <a:rPr lang="en-US" sz="2400" dirty="0" err="1"/>
              <a:t>Fungsi</a:t>
            </a:r>
            <a:r>
              <a:rPr lang="en-US" sz="2400" dirty="0"/>
              <a:t> kernel yang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terbaik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support vector machine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kernel </a:t>
            </a:r>
            <a:r>
              <a:rPr lang="en-US" sz="2400" i="1" dirty="0"/>
              <a:t>linear</a:t>
            </a:r>
            <a:r>
              <a:rPr lang="en-US" sz="2400" dirty="0"/>
              <a:t>.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8"/>
            <a:ext cx="10972800" cy="852862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untuk menangani noise pantulan cahaya pada citra retina mata.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Perlu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metode penghilangan pembuluh darah yang lebih baik pada segmentasi optic cup.</a:t>
            </a:r>
          </a:p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Diperlukan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penelitian lebih lanjut untuk mendapatkan fitur lain yang lebih baik daripada fitur yang digunakan dalam tugas akhir ini.</a:t>
            </a: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penderita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pPr marL="0" indent="0">
              <a:buNone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K-Fold Cross Validation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378054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acak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berukuran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K-1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lainnya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Proses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tersebut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diulang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kali.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kali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3" y="1600201"/>
            <a:ext cx="4898311" cy="35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Mencari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optimal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di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dipecahkan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teknik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komputasi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8570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SVM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dasarnya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sebuah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linear,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namun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bisa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non-linear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cara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transformasi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asli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menjadi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lebih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tinggi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  <a:blipFill rotWithShape="0">
                <a:blip r:embed="rId3"/>
                <a:stretch>
                  <a:fillRect l="-829" t="-1639" r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GB" sz="1800" i="1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d-ID" sz="180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i="1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8438" r="-602" b="-203125"/>
                          </a:stretch>
                        </a:blipFill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9219" r="-602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6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Kelas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diklasifikasi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normal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glaukoma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Implementasi</a:t>
            </a:r>
            <a:r>
              <a:rPr lang="en-US" sz="2400" dirty="0"/>
              <a:t> program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desktop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matlab</a:t>
            </a:r>
            <a:r>
              <a:rPr lang="en-US" sz="2400" dirty="0"/>
              <a:t>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segmentasi</a:t>
            </a:r>
            <a:r>
              <a:rPr lang="en-US" sz="2400" dirty="0"/>
              <a:t> optic cup, optic disc,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pembuluh</a:t>
            </a:r>
            <a:r>
              <a:rPr lang="en-US" sz="2400" dirty="0"/>
              <a:t> </a:t>
            </a:r>
            <a:r>
              <a:rPr lang="en-US" sz="2400" dirty="0" err="1"/>
              <a:t>darah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</a:t>
            </a:r>
            <a:r>
              <a:rPr lang="en-US" sz="2400" dirty="0" err="1"/>
              <a:t>glaukoma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6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Deskripsi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32" y="1502368"/>
            <a:ext cx="10972800" cy="44856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diambil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database RIM-ONE.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120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56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normal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64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5" y="3095664"/>
            <a:ext cx="6423212" cy="30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Alir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Implementasi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24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97" y="1267342"/>
            <a:ext cx="2001803" cy="4351338"/>
          </a:xfrm>
        </p:spPr>
      </p:pic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1264</Words>
  <Application>Microsoft Office PowerPoint</Application>
  <PresentationFormat>Widescreen</PresentationFormat>
  <Paragraphs>371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Trebuchet MS</vt:lpstr>
      <vt:lpstr>Tw Cen MT Condensed</vt:lpstr>
      <vt:lpstr>Office Theme</vt:lpstr>
      <vt:lpstr>Document</vt:lpstr>
      <vt:lpstr>Deteksi Penyakit Glaukoma pada Citra Fundus Retina Mata Menggunakan Adaptive Thresholding dan Support Vector Machine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Deskripsi Data</vt:lpstr>
      <vt:lpstr>Diagram Alir Implementasi Secara Umum</vt:lpstr>
      <vt:lpstr>Tahap Preprocessing Data</vt:lpstr>
      <vt:lpstr>Tahap Preprocessing Pembuluh Darah </vt:lpstr>
      <vt:lpstr>Tahap Preprocessing Optic Cup dan Optic Disk </vt:lpstr>
      <vt:lpstr>Tahap Segmentasi</vt:lpstr>
      <vt:lpstr>Tahap Segmentasi Optic Disk</vt:lpstr>
      <vt:lpstr>Tahap Segmentasi Optic Cup</vt:lpstr>
      <vt:lpstr>Tahap Segmentasi Pembuluh Darah</vt:lpstr>
      <vt:lpstr>Tahap Ekstraksi Fitur</vt:lpstr>
      <vt:lpstr>Tahap Ekstraksi Fitur CDR (Cup to Disk Ratio)</vt:lpstr>
      <vt:lpstr>Tahap Ekstraksi Fitur ISNT Pembuluh Darah</vt:lpstr>
      <vt:lpstr>Tahap Ekstraksi Fitur ISNT Neuro Retinal RIM</vt:lpstr>
      <vt:lpstr>Tahap Klasifikasi</vt:lpstr>
      <vt:lpstr>PowerPoint Presentation</vt:lpstr>
      <vt:lpstr>Skenario Uji Coba</vt:lpstr>
      <vt:lpstr>Skenario Uji Coba 1</vt:lpstr>
      <vt:lpstr>Skenario Uji Coba 1</vt:lpstr>
      <vt:lpstr>Skenario Uji Coba 1</vt:lpstr>
      <vt:lpstr>Skenario Uji Coba 1</vt:lpstr>
      <vt:lpstr>Skenario Uji Coba 2</vt:lpstr>
      <vt:lpstr>Skenario Uji Coba 2</vt:lpstr>
      <vt:lpstr>Skenario Uji Coba 2</vt:lpstr>
      <vt:lpstr>Skenario Uji Coba 2</vt:lpstr>
      <vt:lpstr>Skenario Uji Coba 3</vt:lpstr>
      <vt:lpstr>Skenario Uji Coba 3</vt:lpstr>
      <vt:lpstr>Skenario Uji Coba 3</vt:lpstr>
      <vt:lpstr>Skenario Uji Coba 3</vt:lpstr>
      <vt:lpstr>PowerPoint Presentation</vt:lpstr>
      <vt:lpstr>Kesimpulan</vt:lpstr>
      <vt:lpstr>Saran</vt:lpstr>
      <vt:lpstr>Terima Kasih</vt:lpstr>
      <vt:lpstr>K-Fold Cross Validation</vt:lpstr>
      <vt:lpstr>Suport Vector Machine (SVM)</vt:lpstr>
      <vt:lpstr>Suport Vector Machine (SVM)</vt:lpstr>
      <vt:lpstr>Suport Vector Machine (SVM)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5112100100 TA. Ahmad Mustofa</cp:lastModifiedBy>
  <cp:revision>208</cp:revision>
  <dcterms:created xsi:type="dcterms:W3CDTF">2016-06-14T09:20:38Z</dcterms:created>
  <dcterms:modified xsi:type="dcterms:W3CDTF">2016-06-23T23:23:15Z</dcterms:modified>
</cp:coreProperties>
</file>