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308" r:id="rId14"/>
    <p:sldId id="309" r:id="rId15"/>
    <p:sldId id="310" r:id="rId16"/>
    <p:sldId id="313" r:id="rId17"/>
    <p:sldId id="314" r:id="rId18"/>
    <p:sldId id="315" r:id="rId19"/>
    <p:sldId id="316" r:id="rId20"/>
    <p:sldId id="311" r:id="rId21"/>
    <p:sldId id="312" r:id="rId22"/>
    <p:sldId id="268" r:id="rId23"/>
    <p:sldId id="269" r:id="rId24"/>
    <p:sldId id="270" r:id="rId25"/>
    <p:sldId id="271" r:id="rId26"/>
    <p:sldId id="272" r:id="rId27"/>
    <p:sldId id="300" r:id="rId28"/>
    <p:sldId id="273" r:id="rId29"/>
    <p:sldId id="274" r:id="rId30"/>
    <p:sldId id="275" r:id="rId31"/>
    <p:sldId id="301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6" r:id="rId49"/>
    <p:sldId id="292" r:id="rId50"/>
    <p:sldId id="302" r:id="rId51"/>
    <p:sldId id="305" r:id="rId52"/>
    <p:sldId id="304" r:id="rId53"/>
    <p:sldId id="303" r:id="rId54"/>
    <p:sldId id="307" r:id="rId55"/>
    <p:sldId id="306" r:id="rId56"/>
    <p:sldId id="298" r:id="rId57"/>
    <p:sldId id="293" r:id="rId58"/>
    <p:sldId id="294" r:id="rId59"/>
    <p:sldId id="29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GB"/>
              <a:t>Hasil Akurasi Variasi Order 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717793088363961E-2"/>
          <c:y val="0.10775583688573886"/>
          <c:w val="0.91055072543015458"/>
          <c:h val="0.646706620996423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DDB47676-1FA5-4463-8F22-981263AB48B1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73.91</c:v>
                </c:pt>
                <c:pt idx="1">
                  <c:v>77.8</c:v>
                </c:pt>
                <c:pt idx="2">
                  <c:v>78.12</c:v>
                </c:pt>
                <c:pt idx="3">
                  <c:v>78.819999999999993</c:v>
                </c:pt>
                <c:pt idx="4">
                  <c:v>81.209999999999994</c:v>
                </c:pt>
                <c:pt idx="5">
                  <c:v>79.77</c:v>
                </c:pt>
                <c:pt idx="6">
                  <c:v>80.91</c:v>
                </c:pt>
                <c:pt idx="7">
                  <c:v>78.849999999999994</c:v>
                </c:pt>
                <c:pt idx="8">
                  <c:v>80.040000000000006</c:v>
                </c:pt>
                <c:pt idx="9">
                  <c:v>79.03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6"/>
              <c:layout/>
              <c:tx>
                <c:rich>
                  <a:bodyPr/>
                  <a:lstStyle/>
                  <a:p>
                    <a:fld id="{A12FD834-8704-475A-9833-8A0D79264988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89.6</c:v>
                </c:pt>
                <c:pt idx="1">
                  <c:v>92.58</c:v>
                </c:pt>
                <c:pt idx="2">
                  <c:v>93.27</c:v>
                </c:pt>
                <c:pt idx="3">
                  <c:v>93.9</c:v>
                </c:pt>
                <c:pt idx="4">
                  <c:v>94.13</c:v>
                </c:pt>
                <c:pt idx="5">
                  <c:v>94.58</c:v>
                </c:pt>
                <c:pt idx="6">
                  <c:v>94.84</c:v>
                </c:pt>
                <c:pt idx="7">
                  <c:v>94.2</c:v>
                </c:pt>
                <c:pt idx="8">
                  <c:v>93.47</c:v>
                </c:pt>
                <c:pt idx="9">
                  <c:v>91.17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9036200"/>
        <c:axId val="279036592"/>
      </c:barChart>
      <c:catAx>
        <c:axId val="279036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/>
                  <a:t>Order AR</a:t>
                </a:r>
              </a:p>
            </c:rich>
          </c:tx>
          <c:layout>
            <c:manualLayout>
              <c:xMode val="edge"/>
              <c:yMode val="edge"/>
              <c:x val="0.49446713692038496"/>
              <c:y val="0.85415800091669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279036592"/>
        <c:crosses val="autoZero"/>
        <c:auto val="1"/>
        <c:lblAlgn val="ctr"/>
        <c:lblOffset val="100"/>
        <c:noMultiLvlLbl val="0"/>
      </c:catAx>
      <c:valAx>
        <c:axId val="27903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/>
                  <a:t>Akurasi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2790362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Presisi</a:t>
            </a:r>
            <a:r>
              <a:rPr lang="en-GB" dirty="0"/>
              <a:t> </a:t>
            </a:r>
            <a:r>
              <a:rPr lang="en-GB" dirty="0" err="1"/>
              <a:t>Variasi</a:t>
            </a:r>
            <a:r>
              <a:rPr lang="en-GB" dirty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Order </a:t>
            </a:r>
            <a:r>
              <a:rPr lang="en-GB" dirty="0"/>
              <a:t>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778762029746285E-2"/>
          <c:y val="0.15052043411866342"/>
          <c:w val="0.91548975648877229"/>
          <c:h val="0.625375476204402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6"/>
              <c:layout/>
              <c:tx>
                <c:rich>
                  <a:bodyPr/>
                  <a:lstStyle/>
                  <a:p>
                    <a:fld id="{DDAD825F-BA52-4C2A-9371-1D24ECA6A993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75.319999999999993</c:v>
                </c:pt>
                <c:pt idx="1">
                  <c:v>77.790000000000006</c:v>
                </c:pt>
                <c:pt idx="2">
                  <c:v>78.19</c:v>
                </c:pt>
                <c:pt idx="3">
                  <c:v>77.22</c:v>
                </c:pt>
                <c:pt idx="4">
                  <c:v>77.19</c:v>
                </c:pt>
                <c:pt idx="5">
                  <c:v>78</c:v>
                </c:pt>
                <c:pt idx="6">
                  <c:v>78.33</c:v>
                </c:pt>
                <c:pt idx="7">
                  <c:v>77.3</c:v>
                </c:pt>
                <c:pt idx="8">
                  <c:v>77.319999999999993</c:v>
                </c:pt>
                <c:pt idx="9">
                  <c:v>77.45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fld id="{051FD48A-36F1-4C30-979E-2334A2F292E1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Sheet2!$C$2:$C$11</c:f>
              <c:numCache>
                <c:formatCode>General</c:formatCode>
                <c:ptCount val="10"/>
                <c:pt idx="0">
                  <c:v>93.17</c:v>
                </c:pt>
                <c:pt idx="1">
                  <c:v>97.08</c:v>
                </c:pt>
                <c:pt idx="2">
                  <c:v>97.06</c:v>
                </c:pt>
                <c:pt idx="3">
                  <c:v>96.83</c:v>
                </c:pt>
                <c:pt idx="4">
                  <c:v>96.75</c:v>
                </c:pt>
                <c:pt idx="5">
                  <c:v>95.58</c:v>
                </c:pt>
                <c:pt idx="6">
                  <c:v>95.38</c:v>
                </c:pt>
                <c:pt idx="7">
                  <c:v>94.6</c:v>
                </c:pt>
                <c:pt idx="8">
                  <c:v>94.4</c:v>
                </c:pt>
                <c:pt idx="9">
                  <c:v>95.21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9036984"/>
        <c:axId val="279038160"/>
      </c:barChart>
      <c:catAx>
        <c:axId val="27903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Order AR</a:t>
                </a:r>
              </a:p>
            </c:rich>
          </c:tx>
          <c:layout>
            <c:manualLayout>
              <c:xMode val="edge"/>
              <c:yMode val="edge"/>
              <c:x val="0.49199757582385534"/>
              <c:y val="0.85637371557536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8160"/>
        <c:crosses val="autoZero"/>
        <c:auto val="1"/>
        <c:lblAlgn val="ctr"/>
        <c:lblOffset val="100"/>
        <c:noMultiLvlLbl val="0"/>
      </c:catAx>
      <c:valAx>
        <c:axId val="2790381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Presisi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69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Sensitivitas Variasi Nilai Order 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4016738917197855"/>
          <c:w val="0.91837753353747453"/>
          <c:h val="0.63442155112661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Metode Yule-Walker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F4B19F9E-DA3A-4D9D-954D-4A404790EF5D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Sheet3!$B$2:$B$11</c:f>
              <c:numCache>
                <c:formatCode>General</c:formatCode>
                <c:ptCount val="10"/>
                <c:pt idx="0">
                  <c:v>78.2</c:v>
                </c:pt>
                <c:pt idx="1">
                  <c:v>78.510000000000005</c:v>
                </c:pt>
                <c:pt idx="2">
                  <c:v>77.38</c:v>
                </c:pt>
                <c:pt idx="3">
                  <c:v>78.75</c:v>
                </c:pt>
                <c:pt idx="4">
                  <c:v>80.47</c:v>
                </c:pt>
                <c:pt idx="5">
                  <c:v>77.510000000000005</c:v>
                </c:pt>
                <c:pt idx="6">
                  <c:v>77.91</c:v>
                </c:pt>
                <c:pt idx="7">
                  <c:v>75.510000000000005</c:v>
                </c:pt>
                <c:pt idx="8">
                  <c:v>76.989999999999995</c:v>
                </c:pt>
                <c:pt idx="9">
                  <c:v>75.180000000000007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7"/>
              <c:layout/>
              <c:tx>
                <c:rich>
                  <a:bodyPr/>
                  <a:lstStyle/>
                  <a:p>
                    <a:fld id="{DEEB29D0-A9B2-41D9-9AF3-68417730C6D4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Sheet3!$C$2:$C$11</c:f>
              <c:numCache>
                <c:formatCode>General</c:formatCode>
                <c:ptCount val="10"/>
                <c:pt idx="0">
                  <c:v>87.21</c:v>
                </c:pt>
                <c:pt idx="1">
                  <c:v>89.96</c:v>
                </c:pt>
                <c:pt idx="2">
                  <c:v>91.39</c:v>
                </c:pt>
                <c:pt idx="3">
                  <c:v>92.26</c:v>
                </c:pt>
                <c:pt idx="4">
                  <c:v>92.8</c:v>
                </c:pt>
                <c:pt idx="5">
                  <c:v>94.46</c:v>
                </c:pt>
                <c:pt idx="6">
                  <c:v>95.4</c:v>
                </c:pt>
                <c:pt idx="7">
                  <c:v>95.28</c:v>
                </c:pt>
                <c:pt idx="8">
                  <c:v>93.44</c:v>
                </c:pt>
                <c:pt idx="9">
                  <c:v>85.67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9037768"/>
        <c:axId val="279038552"/>
      </c:barChart>
      <c:catAx>
        <c:axId val="279037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Order AR</a:t>
                </a:r>
              </a:p>
            </c:rich>
          </c:tx>
          <c:layout>
            <c:manualLayout>
              <c:xMode val="edge"/>
              <c:yMode val="edge"/>
              <c:x val="0.48773540026246709"/>
              <c:y val="0.85765500678756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8552"/>
        <c:crosses val="autoZero"/>
        <c:auto val="1"/>
        <c:lblAlgn val="ctr"/>
        <c:lblOffset val="100"/>
        <c:noMultiLvlLbl val="0"/>
      </c:catAx>
      <c:valAx>
        <c:axId val="279038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Sensitivitas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776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 smtClean="0"/>
              <a:t>Akurasi</a:t>
            </a:r>
            <a:r>
              <a:rPr lang="en-GB" dirty="0" smtClean="0"/>
              <a:t> </a:t>
            </a:r>
            <a:r>
              <a:rPr lang="en-GB" dirty="0" err="1"/>
              <a:t>Variasi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Kernel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90460046660829E-2"/>
          <c:y val="0.13821315003824308"/>
          <c:w val="0.92417805847185763"/>
          <c:h val="0.61801258628641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fld id="{9CD4C35A-BE2E-4AEA-ABF0-04479F9C346F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Sheet4!$B$2:$B$6</c:f>
              <c:numCache>
                <c:formatCode>General</c:formatCode>
                <c:ptCount val="5"/>
                <c:pt idx="0">
                  <c:v>78.47</c:v>
                </c:pt>
                <c:pt idx="1">
                  <c:v>82.96</c:v>
                </c:pt>
                <c:pt idx="2">
                  <c:v>78.3</c:v>
                </c:pt>
                <c:pt idx="3">
                  <c:v>79.84</c:v>
                </c:pt>
                <c:pt idx="4">
                  <c:v>78.48</c:v>
                </c:pt>
              </c:numCache>
            </c:numRef>
          </c:val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1716DF71-2DEC-4991-B78F-AF2202294DAF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Sheet4!$C$2:$C$6</c:f>
              <c:numCache>
                <c:formatCode>General</c:formatCode>
                <c:ptCount val="5"/>
                <c:pt idx="0">
                  <c:v>93.51</c:v>
                </c:pt>
                <c:pt idx="1">
                  <c:v>92.64</c:v>
                </c:pt>
                <c:pt idx="2">
                  <c:v>94.93</c:v>
                </c:pt>
                <c:pt idx="3">
                  <c:v>94.88</c:v>
                </c:pt>
                <c:pt idx="4">
                  <c:v>94.35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9038944"/>
        <c:axId val="279039728"/>
      </c:barChart>
      <c:catAx>
        <c:axId val="279038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Fungsi kernel</a:t>
                </a:r>
              </a:p>
            </c:rich>
          </c:tx>
          <c:layout>
            <c:manualLayout>
              <c:xMode val="edge"/>
              <c:yMode val="edge"/>
              <c:x val="0.47214995261009041"/>
              <c:y val="0.8467631143834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9728"/>
        <c:crosses val="autoZero"/>
        <c:auto val="1"/>
        <c:lblAlgn val="ctr"/>
        <c:lblOffset val="100"/>
        <c:noMultiLvlLbl val="0"/>
      </c:catAx>
      <c:valAx>
        <c:axId val="27903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Akurasi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894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Presisi Variasi Fungsi Kernel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3757912793530733"/>
          <c:w val="0.91837753353747453"/>
          <c:h val="0.60595067752323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fld id="{D8251C1F-C6FF-4D37-87C9-ABD47F07C97A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Sheet5!$B$2:$B$6</c:f>
              <c:numCache>
                <c:formatCode>General</c:formatCode>
                <c:ptCount val="5"/>
                <c:pt idx="0">
                  <c:v>78.459999999999994</c:v>
                </c:pt>
                <c:pt idx="1">
                  <c:v>78.760000000000005</c:v>
                </c:pt>
                <c:pt idx="2">
                  <c:v>76.209999999999994</c:v>
                </c:pt>
                <c:pt idx="3">
                  <c:v>76.78</c:v>
                </c:pt>
                <c:pt idx="4">
                  <c:v>76.150000000000006</c:v>
                </c:pt>
              </c:numCache>
            </c:numRef>
          </c:val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F9CEAF9-812A-47E9-A98A-1565CC0CD1F3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Sheet5!$C$2:$C$6</c:f>
              <c:numCache>
                <c:formatCode>General</c:formatCode>
                <c:ptCount val="5"/>
                <c:pt idx="0">
                  <c:v>97.38</c:v>
                </c:pt>
                <c:pt idx="1">
                  <c:v>94.64</c:v>
                </c:pt>
                <c:pt idx="2">
                  <c:v>95.46</c:v>
                </c:pt>
                <c:pt idx="3">
                  <c:v>96.64</c:v>
                </c:pt>
                <c:pt idx="4">
                  <c:v>96.98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9040512"/>
        <c:axId val="279033456"/>
      </c:barChart>
      <c:catAx>
        <c:axId val="27904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 dirty="0" err="1">
                    <a:latin typeface="Trebuchet MS" panose="020B0603020202020204" pitchFamily="34" charset="0"/>
                  </a:rPr>
                  <a:t>Fungsi</a:t>
                </a:r>
                <a:r>
                  <a:rPr lang="en-GB" sz="1400" dirty="0">
                    <a:latin typeface="Trebuchet MS" panose="020B0603020202020204" pitchFamily="34" charset="0"/>
                  </a:rPr>
                  <a:t> kernel</a:t>
                </a:r>
              </a:p>
            </c:rich>
          </c:tx>
          <c:layout>
            <c:manualLayout>
              <c:xMode val="edge"/>
              <c:yMode val="edge"/>
              <c:x val="0.47958151064450277"/>
              <c:y val="0.84471370060420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3456"/>
        <c:crosses val="autoZero"/>
        <c:auto val="1"/>
        <c:lblAlgn val="ctr"/>
        <c:lblOffset val="100"/>
        <c:noMultiLvlLbl val="0"/>
      </c:catAx>
      <c:valAx>
        <c:axId val="2790334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Presisi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405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Sensitivitas Variasi Fungsi Kernel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250182268883057E-2"/>
          <c:y val="0.15115445622159918"/>
          <c:w val="0.93101833624963548"/>
          <c:h val="0.64409149452100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fld id="{3C0CB110-5E9B-4254-A56D-C5C6E0C1DC51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Sheet6!$B$2:$B$6</c:f>
              <c:numCache>
                <c:formatCode>General</c:formatCode>
                <c:ptCount val="5"/>
                <c:pt idx="0">
                  <c:v>78.709999999999994</c:v>
                </c:pt>
                <c:pt idx="1">
                  <c:v>75.959999999999994</c:v>
                </c:pt>
                <c:pt idx="2">
                  <c:v>80.540000000000006</c:v>
                </c:pt>
                <c:pt idx="3">
                  <c:v>81.099999999999994</c:v>
                </c:pt>
                <c:pt idx="4">
                  <c:v>81.02</c:v>
                </c:pt>
              </c:numCache>
            </c:numRef>
          </c:val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D5890566-8761-4C24-A666-4C3396877174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Sheet6!$C$2:$C$6</c:f>
              <c:numCache>
                <c:formatCode>General</c:formatCode>
                <c:ptCount val="5"/>
                <c:pt idx="0">
                  <c:v>92.05</c:v>
                </c:pt>
                <c:pt idx="1">
                  <c:v>89.9</c:v>
                </c:pt>
                <c:pt idx="2">
                  <c:v>95.41</c:v>
                </c:pt>
                <c:pt idx="3">
                  <c:v>94.09</c:v>
                </c:pt>
                <c:pt idx="4">
                  <c:v>93.1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9034240"/>
        <c:axId val="279034632"/>
      </c:barChart>
      <c:catAx>
        <c:axId val="27903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Fungsi kernel</a:t>
                </a:r>
              </a:p>
            </c:rich>
          </c:tx>
          <c:layout>
            <c:manualLayout>
              <c:xMode val="edge"/>
              <c:yMode val="edge"/>
              <c:x val="0.48442138743073776"/>
              <c:y val="0.875001044475499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4632"/>
        <c:crosses val="autoZero"/>
        <c:auto val="1"/>
        <c:lblAlgn val="ctr"/>
        <c:lblOffset val="100"/>
        <c:noMultiLvlLbl val="0"/>
      </c:catAx>
      <c:valAx>
        <c:axId val="279034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Sensitivitas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342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Akurasi Variasi Nilai 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5310869535533464"/>
          <c:w val="0.91837753353747453"/>
          <c:h val="0.65253937978331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4F7BD72A-2A28-49CE-9493-98F7FF79A3CE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Sheet7!$A$2:$A$6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Sheet7!$B$2:$B$6</c:f>
              <c:numCache>
                <c:formatCode>General</c:formatCode>
                <c:ptCount val="5"/>
                <c:pt idx="0">
                  <c:v>82.96</c:v>
                </c:pt>
                <c:pt idx="1">
                  <c:v>82.84</c:v>
                </c:pt>
                <c:pt idx="2">
                  <c:v>83.29</c:v>
                </c:pt>
                <c:pt idx="3">
                  <c:v>83.67</c:v>
                </c:pt>
                <c:pt idx="4">
                  <c:v>83.93</c:v>
                </c:pt>
              </c:numCache>
            </c:numRef>
          </c:val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9356EF3-6E7F-49D7-9C86-A4213E9141B8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Sheet7!$A$2:$A$6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Sheet7!$C$2:$C$6</c:f>
              <c:numCache>
                <c:formatCode>General</c:formatCode>
                <c:ptCount val="5"/>
                <c:pt idx="0">
                  <c:v>94.93</c:v>
                </c:pt>
                <c:pt idx="1">
                  <c:v>94.81</c:v>
                </c:pt>
                <c:pt idx="2">
                  <c:v>94.83</c:v>
                </c:pt>
                <c:pt idx="3">
                  <c:v>94.7</c:v>
                </c:pt>
                <c:pt idx="4">
                  <c:v>94.77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0445720"/>
        <c:axId val="280440232"/>
      </c:barChart>
      <c:catAx>
        <c:axId val="280445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Nilai 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40232"/>
        <c:crosses val="autoZero"/>
        <c:auto val="1"/>
        <c:lblAlgn val="ctr"/>
        <c:lblOffset val="100"/>
        <c:noMultiLvlLbl val="0"/>
      </c:catAx>
      <c:valAx>
        <c:axId val="2804402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Akurasi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457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Presisi Variasi Nilai 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5828521782867708"/>
          <c:w val="0.91837753353747453"/>
          <c:h val="0.64736285730997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60C015B9-4DE9-4971-8F4A-92D455DD0F4E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Sheet8!$A$2:$A$6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Sheet8!$B$2:$B$6</c:f>
              <c:numCache>
                <c:formatCode>General</c:formatCode>
                <c:ptCount val="5"/>
                <c:pt idx="0">
                  <c:v>78.760000000000005</c:v>
                </c:pt>
                <c:pt idx="1">
                  <c:v>79.27</c:v>
                </c:pt>
                <c:pt idx="2">
                  <c:v>79.88</c:v>
                </c:pt>
                <c:pt idx="3">
                  <c:v>80.44</c:v>
                </c:pt>
                <c:pt idx="4">
                  <c:v>81.06</c:v>
                </c:pt>
              </c:numCache>
            </c:numRef>
          </c:val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FA47D557-6D07-4B03-8C69-94DE42D46F7B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Sheet8!$A$2:$A$6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Sheet8!$C$2:$C$6</c:f>
              <c:numCache>
                <c:formatCode>General</c:formatCode>
                <c:ptCount val="5"/>
                <c:pt idx="0">
                  <c:v>95.46</c:v>
                </c:pt>
                <c:pt idx="1">
                  <c:v>95.29</c:v>
                </c:pt>
                <c:pt idx="2">
                  <c:v>95.26</c:v>
                </c:pt>
                <c:pt idx="3">
                  <c:v>95.11</c:v>
                </c:pt>
                <c:pt idx="4">
                  <c:v>95.2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0440624"/>
        <c:axId val="280446112"/>
      </c:barChart>
      <c:catAx>
        <c:axId val="28044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Nilai 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46112"/>
        <c:crosses val="autoZero"/>
        <c:auto val="1"/>
        <c:lblAlgn val="ctr"/>
        <c:lblOffset val="100"/>
        <c:noMultiLvlLbl val="0"/>
      </c:catAx>
      <c:valAx>
        <c:axId val="2804461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Presisi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4062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Sensitivitas Variasi Nilai 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4534391164532098"/>
          <c:w val="0.91837753353747453"/>
          <c:h val="0.660304163493329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7D70E94-730F-4CC8-971D-40F351ACD227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Sheet9!$A$2:$A$6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Sheet9!$B$2:$B$6</c:f>
              <c:numCache>
                <c:formatCode>General</c:formatCode>
                <c:ptCount val="5"/>
                <c:pt idx="0">
                  <c:v>75.959999999999994</c:v>
                </c:pt>
                <c:pt idx="1">
                  <c:v>74.98</c:v>
                </c:pt>
                <c:pt idx="2">
                  <c:v>75.69</c:v>
                </c:pt>
                <c:pt idx="3">
                  <c:v>75.61</c:v>
                </c:pt>
                <c:pt idx="4">
                  <c:v>75.540000000000006</c:v>
                </c:pt>
              </c:numCache>
            </c:numRef>
          </c:val>
        </c:ser>
        <c:ser>
          <c:idx val="1"/>
          <c:order val="1"/>
          <c:tx>
            <c:strRef>
              <c:f>Sheet9!$C$1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6580D0AA-CAD7-4294-B0D9-5AF8C603A6AB}" type="VALUE">
                      <a:rPr lang="en-US" b="1" i="1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Sheet9!$A$2:$A$6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Sheet9!$C$2:$C$6</c:f>
              <c:numCache>
                <c:formatCode>General</c:formatCode>
                <c:ptCount val="5"/>
                <c:pt idx="0">
                  <c:v>95.41</c:v>
                </c:pt>
                <c:pt idx="1">
                  <c:v>95.37</c:v>
                </c:pt>
                <c:pt idx="2">
                  <c:v>95.57</c:v>
                </c:pt>
                <c:pt idx="3">
                  <c:v>95.49</c:v>
                </c:pt>
                <c:pt idx="4">
                  <c:v>95.44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0438664"/>
        <c:axId val="280439840"/>
      </c:barChart>
      <c:catAx>
        <c:axId val="280438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Nilai 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39840"/>
        <c:crosses val="autoZero"/>
        <c:auto val="1"/>
        <c:lblAlgn val="ctr"/>
        <c:lblOffset val="100"/>
        <c:noMultiLvlLbl val="0"/>
      </c:catAx>
      <c:valAx>
        <c:axId val="2804398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Sensitivitas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386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AE35-11F1-4395-B913-FB74F2F8D070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Deteksi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Penyakit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Glaukoma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Citra Fundus Retina Mata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Adaptive Thresholding </a:t>
            </a:r>
            <a:r>
              <a:rPr lang="en-US" sz="2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Support Vector Machine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5112100100</a:t>
            </a:r>
          </a:p>
          <a:p>
            <a:pPr algn="l"/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Prof. Ir.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Handayani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Tjandrasa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M.Sc., Ph.D.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Bilqis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Amaliah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cup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6314" y="1438835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677104" y="2230593"/>
            <a:ext cx="1801906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Citra Retina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4541" y="2230593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</a:t>
            </a:r>
            <a:r>
              <a:rPr lang="en-US" dirty="0" err="1" smtClean="0"/>
              <a:t>GreenChannel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4378" y="2244737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MedianFilter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4378" y="3562699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64541" y="3562698"/>
            <a:ext cx="1954306" cy="730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 Hat Transformation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528216" y="3562698"/>
            <a:ext cx="1950793" cy="7323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Preprocessed Blood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71869" y="4854263"/>
            <a:ext cx="1263486" cy="4706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" idx="4"/>
            <a:endCxn id="11" idx="0"/>
          </p:cNvCxnSpPr>
          <p:nvPr/>
        </p:nvCxnSpPr>
        <p:spPr>
          <a:xfrm>
            <a:off x="1578057" y="1909482"/>
            <a:ext cx="0" cy="32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1"/>
          </p:cNvCxnSpPr>
          <p:nvPr/>
        </p:nvCxnSpPr>
        <p:spPr>
          <a:xfrm flipV="1">
            <a:off x="2387461" y="2595980"/>
            <a:ext cx="777080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3" idx="1"/>
          </p:cNvCxnSpPr>
          <p:nvPr/>
        </p:nvCxnSpPr>
        <p:spPr>
          <a:xfrm>
            <a:off x="5118847" y="2595980"/>
            <a:ext cx="685531" cy="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6781531" y="2975510"/>
            <a:ext cx="0" cy="5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15" idx="3"/>
          </p:cNvCxnSpPr>
          <p:nvPr/>
        </p:nvCxnSpPr>
        <p:spPr>
          <a:xfrm flipH="1" flipV="1">
            <a:off x="5118847" y="3928085"/>
            <a:ext cx="68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6" idx="2"/>
          </p:cNvCxnSpPr>
          <p:nvPr/>
        </p:nvCxnSpPr>
        <p:spPr>
          <a:xfrm flipH="1">
            <a:off x="2387460" y="3928085"/>
            <a:ext cx="777081" cy="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7" idx="0"/>
          </p:cNvCxnSpPr>
          <p:nvPr/>
        </p:nvCxnSpPr>
        <p:spPr>
          <a:xfrm flipH="1">
            <a:off x="1503612" y="4295090"/>
            <a:ext cx="1" cy="5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1" y="1506768"/>
            <a:ext cx="263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Median filter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ini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neighborhood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window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ukuran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3x3.</a:t>
            </a:r>
          </a:p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Morfologi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berbentuk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disk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radius 5,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sedangkan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morfologi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berbentuk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disk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radius 3.</a:t>
            </a:r>
          </a:p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Transformasi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bottom hat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berbentuk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diamond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ukuran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20.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485593"/>
            <a:ext cx="10972800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rgbClr val="002060"/>
                </a:solidFill>
                <a:latin typeface="Trebuchet MS" panose="020B0603020202020204" pitchFamily="34" charset="0"/>
              </a:rPr>
              <a:t>Tahap Preprocessing Pembuluh Darah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Optic Cup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47" y="1338455"/>
            <a:ext cx="6347012" cy="40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Operasi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morfologi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preprocessing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morfologi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berurutan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berbentuk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disk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radius 25.</a:t>
            </a:r>
          </a:p>
          <a:p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Pseudocode proses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standarisasi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:</a:t>
            </a:r>
          </a:p>
          <a:p>
            <a:endParaRPr lang="en-GB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485593"/>
            <a:ext cx="10972800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Optic Cup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Optic Disk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888469"/>
              </p:ext>
            </p:extLst>
          </p:nvPr>
        </p:nvGraphicFramePr>
        <p:xfrm>
          <a:off x="5924176" y="2477278"/>
          <a:ext cx="4725895" cy="42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3707573" imgH="3328857" progId="Word.Document.12">
                  <p:embed/>
                </p:oleObj>
              </mc:Choice>
              <mc:Fallback>
                <p:oleObj name="Document" r:id="rId4" imgW="3707573" imgH="3328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4176" y="2477278"/>
                        <a:ext cx="4725895" cy="424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4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optic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disk,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optic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cup,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08" y="1135160"/>
            <a:ext cx="33623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Morfologi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berbentuk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diamond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ukuran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485593"/>
            <a:ext cx="10972800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1166812"/>
            <a:ext cx="33623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Morfologi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berbentuk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diamond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ukuran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485593"/>
            <a:ext cx="10972800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5593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1166812"/>
            <a:ext cx="33623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Morfologi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erosi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dilasi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elemen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struktur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berbentuk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diamond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ukuran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5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485593"/>
            <a:ext cx="10972800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0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347" y="485593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338455"/>
                <a:ext cx="10721788" cy="4787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autoregressive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(AR)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282575" indent="0">
                  <a:buNone/>
                </a:pPr>
                <a:r>
                  <a:rPr lang="pt-BR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 = 1,2,...,panjang sinyal y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order model 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parameter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atau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AR model 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current value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previous value (</a:t>
                </a:r>
                <a:r>
                  <a:rPr lang="en-GB" sz="2400" i="1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0,1,2,…,p)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white Gaussian noise with zero mean and variance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338455"/>
                <a:ext cx="10721788" cy="4787709"/>
              </a:xfrm>
              <a:blipFill rotWithShape="0">
                <a:blip r:embed="rId3"/>
                <a:stretch>
                  <a:fillRect l="-853" t="-1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mengestimasi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koefisien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autoregressive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(AR) Model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</a:p>
          <a:p>
            <a:pPr marL="457200" indent="-457200">
              <a:buFont typeface="+mj-lt"/>
              <a:buAutoNum type="arabicPeriod"/>
            </a:pPr>
            <a:endParaRPr lang="en-US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Burg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autokorelasi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𝑜𝑟𝑑𝑒𝑟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 =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1 to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order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Hitung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nilai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Hitung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nilai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pdate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</a:t>
                </a:r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pdate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853" t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Burg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p=1 to order AR</a:t>
                </a: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ref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ction coefficient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Update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𝑒𝑓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𝑒𝑏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 startAt="3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untuk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 = 1,…,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estimasi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 AR model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853" t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34155"/>
            <a:ext cx="10972800" cy="515981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65"/>
          <a:stretch/>
        </p:blipFill>
        <p:spPr>
          <a:xfrm>
            <a:off x="2381249" y="716087"/>
            <a:ext cx="7429501" cy="934584"/>
          </a:xfr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343834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37229" r="-160" b="30798"/>
          <a:stretch/>
        </p:blipFill>
        <p:spPr bwMode="auto">
          <a:xfrm>
            <a:off x="2381248" y="2731325"/>
            <a:ext cx="7429501" cy="173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Content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69202" r="-160" b="-518"/>
          <a:stretch/>
        </p:blipFill>
        <p:spPr bwMode="auto">
          <a:xfrm>
            <a:off x="2381248" y="4465122"/>
            <a:ext cx="7429501" cy="169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Content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17301" r="-160" b="62770"/>
          <a:stretch/>
        </p:blipFill>
        <p:spPr bwMode="auto">
          <a:xfrm>
            <a:off x="2381248" y="1650671"/>
            <a:ext cx="7429501" cy="108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776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SVM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membuat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hyperplane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memisahkan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4" y="2420470"/>
            <a:ext cx="5809130" cy="3522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7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Menentukan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Final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612" y="1402661"/>
            <a:ext cx="9578787" cy="47235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Penentuan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final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Majority vote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71059"/>
              </p:ext>
            </p:extLst>
          </p:nvPr>
        </p:nvGraphicFramePr>
        <p:xfrm>
          <a:off x="2126129" y="2145054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pada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US" i="1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Thetaband</a:t>
                      </a:r>
                      <a:endParaRPr lang="en-GB" i="1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pada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US" i="1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Alphaband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pada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US" i="1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Betaband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Final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merupakan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penyebab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setelah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katarak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Kebutaan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akibat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disembuhkan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dikenali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menganalisa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keberadaan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62778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</p:spPr>
            <p:txBody>
              <a:bodyPr/>
              <a:lstStyle/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meliputi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𝑝𝑟𝑒𝑠𝑖𝑠𝑖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31825" indent="-282575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𝑠𝑒𝑛𝑠𝑖𝑡𝑖𝑣𝑖𝑡𝑎𝑠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rata-rata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8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subjek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Setiap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skenario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perbandingan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Burg.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endParaRPr lang="en-US" sz="28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  <a:blipFill rotWithShape="0">
                <a:blip r:embed="rId3"/>
                <a:stretch>
                  <a:fillRect l="-1124" t="-1118" r="-1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07759"/>
              </p:ext>
            </p:extLst>
          </p:nvPr>
        </p:nvGraphicFramePr>
        <p:xfrm>
          <a:off x="7113494" y="1788458"/>
          <a:ext cx="3509683" cy="1909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9"/>
                <a:gridCol w="896426"/>
                <a:gridCol w="896426"/>
                <a:gridCol w="810902"/>
              </a:tblGrid>
              <a:tr h="41730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Prediksi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17304">
                <a:tc gridSpan="2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Aktual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402661"/>
            <a:ext cx="10300447" cy="4723504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(10, 20, 30, 40, 50, 60, 70, 80, 90, 100)</a:t>
            </a:r>
            <a:endParaRPr lang="en-US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 = 1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 =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RBF, gamma = 1</a:t>
            </a: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991322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24491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647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35269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 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0.5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1.5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 = 1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Yule-Walker = 50</a:t>
            </a:r>
          </a:p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Order AR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 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70</a:t>
            </a:r>
          </a:p>
          <a:p>
            <a:pPr marL="0" indent="0">
              <a:buNone/>
            </a:pPr>
            <a:endParaRPr lang="en-US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162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26964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329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96386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37469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718048"/>
              </p:ext>
            </p:extLst>
          </p:nvPr>
        </p:nvGraphicFramePr>
        <p:xfrm>
          <a:off x="609600" y="1219394"/>
          <a:ext cx="10972800" cy="5025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parameter C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1, 2, 3, 4, 5)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Yule-Walker</a:t>
            </a:r>
          </a:p>
          <a:p>
            <a:pPr marL="688975">
              <a:buFont typeface="Trebuchet MS" panose="020B0603020202020204" pitchFamily="34" charset="0"/>
              <a:buChar char="―"/>
              <a:tabLst>
                <a:tab pos="688975" algn="l"/>
              </a:tabLst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= 50</a:t>
            </a:r>
          </a:p>
          <a:p>
            <a:pPr marL="688975">
              <a:buFont typeface="Trebuchet MS" panose="020B0603020202020204" pitchFamily="34" charset="0"/>
              <a:buChar char="―"/>
              <a:tabLst>
                <a:tab pos="688975" algn="l"/>
              </a:tabLst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RBF,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0.5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Burg</a:t>
            </a:r>
          </a:p>
          <a:p>
            <a:pPr marL="688975">
              <a:buFont typeface="Trebuchet MS" panose="020B0603020202020204" pitchFamily="34" charset="0"/>
              <a:buChar char="―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= 70</a:t>
            </a:r>
          </a:p>
          <a:p>
            <a:pPr marL="688975">
              <a:buFont typeface="Trebuchet MS" panose="020B0603020202020204" pitchFamily="34" charset="0"/>
              <a:buChar char="―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RBF,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1</a:t>
            </a:r>
          </a:p>
          <a:p>
            <a:endParaRPr lang="en-US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segmentasi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optic disk, optic cup,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pembuluh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darah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penderita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</a:p>
          <a:p>
            <a:pPr marL="0" indent="0">
              <a:buNone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647" y="56277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363676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65655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54097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2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492889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autoregressive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(AR) model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support vector machine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(SVM) dapat dijadikan metode untuk ekstraksi fitur dan klasifikasi data EEG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untuk mengestimasi koefisien AR model meghasilkan performa yang lebih baik daripada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menghasilkan akurasi 73.91% hingga 83.93%, sedangkan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menghasilkan akurasi 89.60% hingga 94.93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%.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Yule-Walker </a:t>
            </a:r>
            <a:r>
              <a:rPr lang="id-ID" sz="2400" dirty="0">
                <a:solidFill>
                  <a:srgbClr val="002060"/>
                </a:solidFill>
              </a:rPr>
              <a:t>menghasilkan presisi 75.32% hingga 81.06%, sedangkan</a:t>
            </a:r>
            <a:r>
              <a:rPr lang="en-US" sz="2400" dirty="0">
                <a:solidFill>
                  <a:srgbClr val="002060"/>
                </a:solidFill>
              </a:rPr>
              <a:t> 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Burg </a:t>
            </a:r>
            <a:r>
              <a:rPr lang="id-ID" sz="2400" dirty="0">
                <a:solidFill>
                  <a:srgbClr val="002060"/>
                </a:solidFill>
              </a:rPr>
              <a:t>menghasilkan presisi 93.17% hingga 97.38</a:t>
            </a:r>
            <a:r>
              <a:rPr lang="id-ID" sz="2400" dirty="0" smtClean="0">
                <a:solidFill>
                  <a:srgbClr val="002060"/>
                </a:solidFill>
              </a:rPr>
              <a:t>%.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Yule-Walker </a:t>
            </a:r>
            <a:r>
              <a:rPr lang="id-ID" sz="2400" dirty="0">
                <a:solidFill>
                  <a:srgbClr val="002060"/>
                </a:solidFill>
              </a:rPr>
              <a:t>menghasilkan sensitivitas 75.18% hingga 81.10%, sedangkan</a:t>
            </a:r>
            <a:r>
              <a:rPr lang="en-US" sz="2400" dirty="0">
                <a:solidFill>
                  <a:srgbClr val="002060"/>
                </a:solidFill>
              </a:rPr>
              <a:t> 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Burg </a:t>
            </a:r>
            <a:r>
              <a:rPr lang="id-ID" sz="2400" dirty="0">
                <a:solidFill>
                  <a:srgbClr val="002060"/>
                </a:solidFill>
              </a:rPr>
              <a:t>menghasilkan sensitivitas 85.67% hingga 95.57%.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Akurasi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50,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0.5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5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Akurasi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70,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1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1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Presisi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50,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0.5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5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Presisi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70,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4604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Sensitivitas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50,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1.5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1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Sensitivitas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70, fungsi kernel menggunakan Radian Basis Function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1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49798"/>
            <a:ext cx="10972800" cy="852862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Menambahkan metode untuk menghilangkan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noise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sehingga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sinyal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EEG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diklasifikasikan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lebih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akurat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77657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Butterworth </a:t>
            </a:r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Bandpass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Filtering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219393"/>
                <a:ext cx="10300447" cy="50258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Butterworth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Bandpass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zeros, poles, gain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Butterworth </a:t>
                </a:r>
                <a:r>
                  <a:rPr lang="en-GB" sz="2400" i="1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analog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lowpass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 </a:t>
                </a:r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prototype</a:t>
                </a:r>
              </a:p>
              <a:p>
                <a:pPr marL="806450"/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Zeros = []</a:t>
                </a:r>
              </a:p>
              <a:p>
                <a:pPr marL="806450"/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80645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dimana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 = order Butterworth</a:t>
                </a:r>
              </a:p>
              <a:p>
                <a:pPr marL="806450" indent="0">
                  <a:buNone/>
                </a:pP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 = 1,2,3,…,n</a:t>
                </a:r>
              </a:p>
              <a:p>
                <a:pPr marL="806450"/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Gain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𝑜𝑟𝑑𝑒𝑟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𝑝𝑜𝑙𝑒𝑠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Konversikan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zeros, poles, gain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bentuk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state-space.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Konversikan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lowpass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bandpass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state-space transformation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sesuai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frekuensi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pembatas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diinginkan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219393"/>
                <a:ext cx="10300447" cy="5025832"/>
              </a:xfrm>
              <a:blipFill rotWithShape="0">
                <a:blip r:embed="rId3"/>
                <a:stretch>
                  <a:fillRect l="-888" t="-971" r="-828" b="-1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Kelas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diklasifikasi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normal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glaukoma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Implementasi</a:t>
            </a:r>
            <a:r>
              <a:rPr lang="en-US" sz="2400" dirty="0"/>
              <a:t> program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desktop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matlab</a:t>
            </a:r>
            <a:r>
              <a:rPr lang="en-US" sz="2400" dirty="0"/>
              <a:t>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ersamaan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untuk mendapatkan nilai parameter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α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=0;</m:t>
                          </m:r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𝑜𝑟𝑑𝑒𝑟</m:t>
                      </m:r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error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didefinisikan dengan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adalah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autocorrelation coefficient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dapat dihitung dengan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𝑚𝑒𝑟𝑢𝑝𝑎𝑘𝑎𝑛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𝑘𝑜𝑚𝑝𝑙𝑒𝑘𝑠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𝑘𝑜𝑛𝑗𝑢𝑔𝑎𝑠𝑖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𝑑𝑎𝑟𝑖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796" t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94304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 algn="just">
                  <a:spcBef>
                    <a:spcPts val="0"/>
                  </a:spcBef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 mempermudah perhitungan, persamaan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error model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dikombinasikan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kemudian diubah ke dalam persamaan matriks menjadi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  <m:e/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 persamaan matriks di atas dapat diselesaikan menggunakan algoritma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Levinson-Durbin recursion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796" t="-1040" r="-9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84966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Levinson-Durbin recursion </a:t>
                </a:r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 =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1 to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order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id-ID" sz="2400" dirty="0">
                    <a:solidFill>
                      <a:srgbClr val="002060"/>
                    </a:solidFill>
                  </a:rPr>
                  <a:t>i = 2</a:t>
                </a:r>
                <a:r>
                  <a:rPr lang="en-US" sz="2400" dirty="0">
                    <a:solidFill>
                      <a:srgbClr val="002060"/>
                    </a:solidFill>
                  </a:rPr>
                  <a:t> to </a:t>
                </a:r>
                <a:r>
                  <a:rPr lang="id-ID" sz="2400" i="1" dirty="0" smtClean="0">
                    <a:solidFill>
                      <a:srgbClr val="002060"/>
                    </a:solidFill>
                  </a:rPr>
                  <a:t>j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1317625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 startAt="4"/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 startAt="4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853" t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07751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stimasi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parameter AR Model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didasarkan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 prediksi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linier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Prediksi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linier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dihitung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Prediksi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linier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dihitung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imana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α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secara berurutan adalah koefisien prediksi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linier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p adalah order AR model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96" t="-963" r="-1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6653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160" y="1219394"/>
                <a:ext cx="10736239" cy="4842565"/>
              </a:xfrm>
            </p:spPr>
            <p:txBody>
              <a:bodyPr/>
              <a:lstStyle/>
              <a:p>
                <a:pPr algn="just">
                  <a:spcBef>
                    <a:spcPts val="0"/>
                  </a:spcBef>
                </a:pP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rediksi </a:t>
                </a:r>
                <a:r>
                  <a:rPr lang="id-ID" sz="22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error</a:t>
                </a:r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2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en-US" sz="22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ef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(t) 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error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2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eb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(t)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secara berututan dapat dihitung dengan 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dapat diminimalisasi dengan menambahkan suatu </a:t>
                </a:r>
                <a:r>
                  <a:rPr lang="id-ID" sz="22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reflection coefficient</a:t>
                </a:r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memenuhi 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</m:t>
                                  </m:r>
                                </m:e>
                                <m:sub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</m:e>
                                <m:sup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2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id-ID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2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id-ID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sz="22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60" y="1219394"/>
                <a:ext cx="10736239" cy="4842565"/>
              </a:xfrm>
              <a:blipFill rotWithShape="0">
                <a:blip r:embed="rId3"/>
                <a:stretch>
                  <a:fillRect l="-738" t="-1008" r="-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31492"/>
            <a:ext cx="10972800" cy="8528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Burg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p=1 to order AR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refelction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coefficient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Perbaharui nilai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𝑒𝑓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𝑒𝑏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 startAt="3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untuk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 = 1,…,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estimasi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 AR model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853" t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153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K-Fold Cross Validation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378054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acak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berukuran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K-1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lainnya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Proses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tersebut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diulang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kali.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kali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3" y="1600201"/>
            <a:ext cx="4898311" cy="35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Mencari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optimal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di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dipecahkan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teknik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komputasi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58165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98570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SVM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dasarnya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sebuah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linear,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namun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bisa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non-linear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cara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transformasi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asli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menjadi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lebih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tinggi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611" y="1249343"/>
                <a:ext cx="10300447" cy="5209097"/>
              </a:xfrm>
              <a:blipFill rotWithShape="0">
                <a:blip r:embed="rId3"/>
                <a:stretch>
                  <a:fillRect l="-829" t="-1639" r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GB" sz="1800" i="1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d-ID" sz="180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i="1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8438" r="-602" b="-203125"/>
                          </a:stretch>
                        </a:blipFill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9219" r="-602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6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segmentasi</a:t>
            </a:r>
            <a:r>
              <a:rPr lang="en-US" sz="2400" dirty="0"/>
              <a:t> optic cup, optic disc,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pembuluh</a:t>
            </a:r>
            <a:r>
              <a:rPr lang="en-US" sz="2400" dirty="0"/>
              <a:t> </a:t>
            </a:r>
            <a:r>
              <a:rPr lang="en-US" sz="2400" dirty="0" err="1"/>
              <a:t>darah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Merancang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penderita</a:t>
            </a:r>
            <a:r>
              <a:rPr lang="en-US" sz="2400" dirty="0"/>
              <a:t> </a:t>
            </a:r>
            <a:r>
              <a:rPr lang="en-US" sz="2400" dirty="0" err="1"/>
              <a:t>glaukoma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retina </a:t>
            </a:r>
            <a:r>
              <a:rPr lang="en-US" sz="2400" dirty="0" err="1"/>
              <a:t>mata</a:t>
            </a:r>
            <a:r>
              <a:rPr lang="en-US" sz="2400" dirty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6" y="524022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Deskripsi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032" y="1502368"/>
            <a:ext cx="10972800" cy="44856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diambil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database RIM-ONE.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120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citra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retina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56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normal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64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mata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glaukoma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5" y="3095664"/>
            <a:ext cx="6423212" cy="30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Alir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Implementasi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97" y="1267342"/>
            <a:ext cx="2001803" cy="4351338"/>
          </a:xfrm>
        </p:spPr>
      </p:pic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1784</Words>
  <Application>Microsoft Office PowerPoint</Application>
  <PresentationFormat>Widescreen</PresentationFormat>
  <Paragraphs>527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Times New Roman</vt:lpstr>
      <vt:lpstr>Trebuchet MS</vt:lpstr>
      <vt:lpstr>Tw Cen MT Condensed</vt:lpstr>
      <vt:lpstr>Office Theme</vt:lpstr>
      <vt:lpstr>Document</vt:lpstr>
      <vt:lpstr>Deteksi Penyakit Glaukoma pada Citra Fundus Retina Mata Menggunakan Adaptive Thresholding dan Support Vector Machine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Deskripsi Data</vt:lpstr>
      <vt:lpstr>Diagram Alir Implementasi Secara Umum</vt:lpstr>
      <vt:lpstr>Tahap Preprocessing Data</vt:lpstr>
      <vt:lpstr>Tahap Preprocessing Pembuluh Darah </vt:lpstr>
      <vt:lpstr>PowerPoint Presentation</vt:lpstr>
      <vt:lpstr>Tahap Preprocessing Optic Cup dan Optic Disk </vt:lpstr>
      <vt:lpstr>PowerPoint Presentation</vt:lpstr>
      <vt:lpstr>Tahap Segmentasi</vt:lpstr>
      <vt:lpstr>Tahap Segmentasi Optic Disk</vt:lpstr>
      <vt:lpstr>PowerPoint Presentation</vt:lpstr>
      <vt:lpstr>Tahap Segmentasi Pembuluh Darah </vt:lpstr>
      <vt:lpstr>PowerPoint Presentation</vt:lpstr>
      <vt:lpstr>Tahap Segmentasi Pembuluh Darah </vt:lpstr>
      <vt:lpstr>PowerPoint Presentation</vt:lpstr>
      <vt:lpstr>Tahap Ekstraksi Fitur</vt:lpstr>
      <vt:lpstr>Tahap Ekstraksi Fitur</vt:lpstr>
      <vt:lpstr>Tahap Ekstraksi Fitur (Metode Yule-Walker)</vt:lpstr>
      <vt:lpstr>Tahap Ekstraksi Fitur (Metode Burg)</vt:lpstr>
      <vt:lpstr>Tahap Klasifikasi</vt:lpstr>
      <vt:lpstr>Tahap Klasifikasi Suport Vector Machine (SVM)</vt:lpstr>
      <vt:lpstr>Tahap Klasifikasi (Menentukan Final Kelas)</vt:lpstr>
      <vt:lpstr>PowerPoint Presentation</vt:lpstr>
      <vt:lpstr>Skenario Uji Coba</vt:lpstr>
      <vt:lpstr>Skenario Uji Coba 1</vt:lpstr>
      <vt:lpstr>Skenario Uji Coba 1</vt:lpstr>
      <vt:lpstr>Skenario Uji Coba 1</vt:lpstr>
      <vt:lpstr>Skenario Uji Coba 1</vt:lpstr>
      <vt:lpstr>Skenario Uji Coba 2</vt:lpstr>
      <vt:lpstr>Skenario Uji Coba 2</vt:lpstr>
      <vt:lpstr>Skenario Uji Coba 2</vt:lpstr>
      <vt:lpstr>Skenario Uji Coba 2</vt:lpstr>
      <vt:lpstr>Skenario Uji Coba 3</vt:lpstr>
      <vt:lpstr>Skenario Uji Coba 3</vt:lpstr>
      <vt:lpstr>Skenario Uji Coba 3</vt:lpstr>
      <vt:lpstr>Skenario Uji Coba 3</vt:lpstr>
      <vt:lpstr>PowerPoint Presentation</vt:lpstr>
      <vt:lpstr>Kesimpulan</vt:lpstr>
      <vt:lpstr>Kesimpulan</vt:lpstr>
      <vt:lpstr>Kesimpulan</vt:lpstr>
      <vt:lpstr>Saran</vt:lpstr>
      <vt:lpstr>Terima Kasih</vt:lpstr>
      <vt:lpstr>Butterworth Bandpass Filtering</vt:lpstr>
      <vt:lpstr>Tahap Ekstraksi Fitur (Metode Yule-Walker)</vt:lpstr>
      <vt:lpstr>Tahap Ekstraksi Fitur (Metode Yule-Walker)</vt:lpstr>
      <vt:lpstr>Tahap Ekstraksi Fitur (Metode Yule-Walker)</vt:lpstr>
      <vt:lpstr>Tahap Ekstraksi Fitur (Metode Burg)</vt:lpstr>
      <vt:lpstr>Tahap Ekstraksi Fitur (Metode Burg)</vt:lpstr>
      <vt:lpstr>Tahap Ekstraksi Fitur (Metode Burg)</vt:lpstr>
      <vt:lpstr>K-Fold Cross Validation</vt:lpstr>
      <vt:lpstr>Suport Vector Machine (SVM)</vt:lpstr>
      <vt:lpstr>Suport Vector Machine (SVM)</vt:lpstr>
      <vt:lpstr>Suport Vector Machine (SVM)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172</cp:revision>
  <dcterms:created xsi:type="dcterms:W3CDTF">2016-06-14T09:20:38Z</dcterms:created>
  <dcterms:modified xsi:type="dcterms:W3CDTF">2016-06-23T10:07:55Z</dcterms:modified>
</cp:coreProperties>
</file>