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97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0" r:id="rId20"/>
    <p:sldId id="273" r:id="rId21"/>
    <p:sldId id="274" r:id="rId22"/>
    <p:sldId id="275" r:id="rId23"/>
    <p:sldId id="301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6" r:id="rId41"/>
    <p:sldId id="292" r:id="rId42"/>
    <p:sldId id="302" r:id="rId43"/>
    <p:sldId id="305" r:id="rId44"/>
    <p:sldId id="304" r:id="rId45"/>
    <p:sldId id="303" r:id="rId46"/>
    <p:sldId id="307" r:id="rId47"/>
    <p:sldId id="306" r:id="rId48"/>
    <p:sldId id="298" r:id="rId49"/>
    <p:sldId id="293" r:id="rId50"/>
    <p:sldId id="294" r:id="rId51"/>
    <p:sldId id="29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GB"/>
              <a:t>Hasil Akurasi Variasi Order 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717793088363961E-2"/>
          <c:y val="0.10775583688573886"/>
          <c:w val="0.91055072543015458"/>
          <c:h val="0.646706620996423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4"/>
              <c:layout/>
              <c:tx>
                <c:rich>
                  <a:bodyPr/>
                  <a:lstStyle/>
                  <a:p>
                    <a:fld id="{DDB47676-1FA5-4463-8F22-981263AB48B1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73.91</c:v>
                </c:pt>
                <c:pt idx="1">
                  <c:v>77.8</c:v>
                </c:pt>
                <c:pt idx="2">
                  <c:v>78.12</c:v>
                </c:pt>
                <c:pt idx="3">
                  <c:v>78.819999999999993</c:v>
                </c:pt>
                <c:pt idx="4">
                  <c:v>81.209999999999994</c:v>
                </c:pt>
                <c:pt idx="5">
                  <c:v>79.77</c:v>
                </c:pt>
                <c:pt idx="6">
                  <c:v>80.91</c:v>
                </c:pt>
                <c:pt idx="7">
                  <c:v>78.849999999999994</c:v>
                </c:pt>
                <c:pt idx="8">
                  <c:v>80.040000000000006</c:v>
                </c:pt>
                <c:pt idx="9">
                  <c:v>79.03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6"/>
              <c:layout/>
              <c:tx>
                <c:rich>
                  <a:bodyPr/>
                  <a:lstStyle/>
                  <a:p>
                    <a:fld id="{A12FD834-8704-475A-9833-8A0D79264988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89.6</c:v>
                </c:pt>
                <c:pt idx="1">
                  <c:v>92.58</c:v>
                </c:pt>
                <c:pt idx="2">
                  <c:v>93.27</c:v>
                </c:pt>
                <c:pt idx="3">
                  <c:v>93.9</c:v>
                </c:pt>
                <c:pt idx="4">
                  <c:v>94.13</c:v>
                </c:pt>
                <c:pt idx="5">
                  <c:v>94.58</c:v>
                </c:pt>
                <c:pt idx="6">
                  <c:v>94.84</c:v>
                </c:pt>
                <c:pt idx="7">
                  <c:v>94.2</c:v>
                </c:pt>
                <c:pt idx="8">
                  <c:v>93.47</c:v>
                </c:pt>
                <c:pt idx="9">
                  <c:v>91.17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7062592"/>
        <c:axId val="247063768"/>
      </c:barChart>
      <c:catAx>
        <c:axId val="247062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/>
                  <a:t>Order AR</a:t>
                </a:r>
              </a:p>
            </c:rich>
          </c:tx>
          <c:layout>
            <c:manualLayout>
              <c:xMode val="edge"/>
              <c:yMode val="edge"/>
              <c:x val="0.49446713692038496"/>
              <c:y val="0.85415800091669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247063768"/>
        <c:crosses val="autoZero"/>
        <c:auto val="1"/>
        <c:lblAlgn val="ctr"/>
        <c:lblOffset val="100"/>
        <c:noMultiLvlLbl val="0"/>
      </c:catAx>
      <c:valAx>
        <c:axId val="247063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/>
                  <a:t>Akurasi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24706259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rebuchet MS" panose="020B0603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Presisi</a:t>
            </a:r>
            <a:r>
              <a:rPr lang="en-GB" dirty="0"/>
              <a:t> </a:t>
            </a:r>
            <a:r>
              <a:rPr lang="en-GB" dirty="0" err="1"/>
              <a:t>Variasi</a:t>
            </a:r>
            <a:r>
              <a:rPr lang="en-GB" dirty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Order </a:t>
            </a:r>
            <a:r>
              <a:rPr lang="en-GB" dirty="0"/>
              <a:t>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778762029746285E-2"/>
          <c:y val="0.15052043411866342"/>
          <c:w val="0.91548975648877229"/>
          <c:h val="0.625375476204402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6"/>
              <c:layout/>
              <c:tx>
                <c:rich>
                  <a:bodyPr/>
                  <a:lstStyle/>
                  <a:p>
                    <a:fld id="{DDAD825F-BA52-4C2A-9371-1D24ECA6A993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75.319999999999993</c:v>
                </c:pt>
                <c:pt idx="1">
                  <c:v>77.790000000000006</c:v>
                </c:pt>
                <c:pt idx="2">
                  <c:v>78.19</c:v>
                </c:pt>
                <c:pt idx="3">
                  <c:v>77.22</c:v>
                </c:pt>
                <c:pt idx="4">
                  <c:v>77.19</c:v>
                </c:pt>
                <c:pt idx="5">
                  <c:v>78</c:v>
                </c:pt>
                <c:pt idx="6">
                  <c:v>78.33</c:v>
                </c:pt>
                <c:pt idx="7">
                  <c:v>77.3</c:v>
                </c:pt>
                <c:pt idx="8">
                  <c:v>77.319999999999993</c:v>
                </c:pt>
                <c:pt idx="9">
                  <c:v>77.45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fld id="{051FD48A-36F1-4C30-979E-2334A2F292E1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Sheet2!$C$2:$C$11</c:f>
              <c:numCache>
                <c:formatCode>General</c:formatCode>
                <c:ptCount val="10"/>
                <c:pt idx="0">
                  <c:v>93.17</c:v>
                </c:pt>
                <c:pt idx="1">
                  <c:v>97.08</c:v>
                </c:pt>
                <c:pt idx="2">
                  <c:v>97.06</c:v>
                </c:pt>
                <c:pt idx="3">
                  <c:v>96.83</c:v>
                </c:pt>
                <c:pt idx="4">
                  <c:v>96.75</c:v>
                </c:pt>
                <c:pt idx="5">
                  <c:v>95.58</c:v>
                </c:pt>
                <c:pt idx="6">
                  <c:v>95.38</c:v>
                </c:pt>
                <c:pt idx="7">
                  <c:v>94.6</c:v>
                </c:pt>
                <c:pt idx="8">
                  <c:v>94.4</c:v>
                </c:pt>
                <c:pt idx="9">
                  <c:v>95.21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7057888"/>
        <c:axId val="247064160"/>
      </c:barChart>
      <c:catAx>
        <c:axId val="247057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Order AR</a:t>
                </a:r>
              </a:p>
            </c:rich>
          </c:tx>
          <c:layout>
            <c:manualLayout>
              <c:xMode val="edge"/>
              <c:yMode val="edge"/>
              <c:x val="0.49199757582385534"/>
              <c:y val="0.85637371557536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64160"/>
        <c:crosses val="autoZero"/>
        <c:auto val="1"/>
        <c:lblAlgn val="ctr"/>
        <c:lblOffset val="100"/>
        <c:noMultiLvlLbl val="0"/>
      </c:catAx>
      <c:valAx>
        <c:axId val="2470641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Presisi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578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Sensitivitas Variasi Nilai Order 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89098498104404E-2"/>
          <c:y val="0.14016738917197855"/>
          <c:w val="0.91837753353747453"/>
          <c:h val="0.634421551126617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Metode Yule-Walker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4"/>
              <c:layout/>
              <c:tx>
                <c:rich>
                  <a:bodyPr/>
                  <a:lstStyle/>
                  <a:p>
                    <a:fld id="{F4B19F9E-DA3A-4D9D-954D-4A404790EF5D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Sheet3!$B$2:$B$11</c:f>
              <c:numCache>
                <c:formatCode>General</c:formatCode>
                <c:ptCount val="10"/>
                <c:pt idx="0">
                  <c:v>78.2</c:v>
                </c:pt>
                <c:pt idx="1">
                  <c:v>78.510000000000005</c:v>
                </c:pt>
                <c:pt idx="2">
                  <c:v>77.38</c:v>
                </c:pt>
                <c:pt idx="3">
                  <c:v>78.75</c:v>
                </c:pt>
                <c:pt idx="4">
                  <c:v>80.47</c:v>
                </c:pt>
                <c:pt idx="5">
                  <c:v>77.510000000000005</c:v>
                </c:pt>
                <c:pt idx="6">
                  <c:v>77.91</c:v>
                </c:pt>
                <c:pt idx="7">
                  <c:v>75.510000000000005</c:v>
                </c:pt>
                <c:pt idx="8">
                  <c:v>76.989999999999995</c:v>
                </c:pt>
                <c:pt idx="9">
                  <c:v>75.180000000000007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7"/>
              <c:layout/>
              <c:tx>
                <c:rich>
                  <a:bodyPr/>
                  <a:lstStyle/>
                  <a:p>
                    <a:fld id="{DEEB29D0-A9B2-41D9-9AF3-68417730C6D4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Sheet3!$A$2:$A$11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Sheet3!$C$2:$C$11</c:f>
              <c:numCache>
                <c:formatCode>General</c:formatCode>
                <c:ptCount val="10"/>
                <c:pt idx="0">
                  <c:v>87.21</c:v>
                </c:pt>
                <c:pt idx="1">
                  <c:v>89.96</c:v>
                </c:pt>
                <c:pt idx="2">
                  <c:v>91.39</c:v>
                </c:pt>
                <c:pt idx="3">
                  <c:v>92.26</c:v>
                </c:pt>
                <c:pt idx="4">
                  <c:v>92.8</c:v>
                </c:pt>
                <c:pt idx="5">
                  <c:v>94.46</c:v>
                </c:pt>
                <c:pt idx="6">
                  <c:v>95.4</c:v>
                </c:pt>
                <c:pt idx="7">
                  <c:v>95.28</c:v>
                </c:pt>
                <c:pt idx="8">
                  <c:v>93.44</c:v>
                </c:pt>
                <c:pt idx="9">
                  <c:v>85.67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7059064"/>
        <c:axId val="247057104"/>
      </c:barChart>
      <c:catAx>
        <c:axId val="247059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Order AR</a:t>
                </a:r>
              </a:p>
            </c:rich>
          </c:tx>
          <c:layout>
            <c:manualLayout>
              <c:xMode val="edge"/>
              <c:yMode val="edge"/>
              <c:x val="0.48773540026246709"/>
              <c:y val="0.857655006787562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57104"/>
        <c:crosses val="autoZero"/>
        <c:auto val="1"/>
        <c:lblAlgn val="ctr"/>
        <c:lblOffset val="100"/>
        <c:noMultiLvlLbl val="0"/>
      </c:catAx>
      <c:valAx>
        <c:axId val="24705710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Sensitivitas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5906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 smtClean="0"/>
              <a:t>Akurasi</a:t>
            </a:r>
            <a:r>
              <a:rPr lang="en-GB" dirty="0" smtClean="0"/>
              <a:t> </a:t>
            </a:r>
            <a:r>
              <a:rPr lang="en-GB" dirty="0" err="1"/>
              <a:t>Variasi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Kernel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090460046660829E-2"/>
          <c:y val="0.13821315003824308"/>
          <c:w val="0.92417805847185763"/>
          <c:h val="0.618012586286413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fld id="{9CD4C35A-BE2E-4AEA-ABF0-04479F9C346F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Sheet4!$B$2:$B$6</c:f>
              <c:numCache>
                <c:formatCode>General</c:formatCode>
                <c:ptCount val="5"/>
                <c:pt idx="0">
                  <c:v>78.47</c:v>
                </c:pt>
                <c:pt idx="1">
                  <c:v>82.96</c:v>
                </c:pt>
                <c:pt idx="2">
                  <c:v>78.3</c:v>
                </c:pt>
                <c:pt idx="3">
                  <c:v>79.84</c:v>
                </c:pt>
                <c:pt idx="4">
                  <c:v>78.48</c:v>
                </c:pt>
              </c:numCache>
            </c:numRef>
          </c:val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1716DF71-2DEC-4991-B78F-AF2202294DAF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Sheet4!$C$2:$C$6</c:f>
              <c:numCache>
                <c:formatCode>General</c:formatCode>
                <c:ptCount val="5"/>
                <c:pt idx="0">
                  <c:v>93.51</c:v>
                </c:pt>
                <c:pt idx="1">
                  <c:v>92.64</c:v>
                </c:pt>
                <c:pt idx="2">
                  <c:v>94.93</c:v>
                </c:pt>
                <c:pt idx="3">
                  <c:v>94.88</c:v>
                </c:pt>
                <c:pt idx="4">
                  <c:v>94.35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7058672"/>
        <c:axId val="247059456"/>
      </c:barChart>
      <c:catAx>
        <c:axId val="24705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Fungsi kernel</a:t>
                </a:r>
              </a:p>
            </c:rich>
          </c:tx>
          <c:layout>
            <c:manualLayout>
              <c:xMode val="edge"/>
              <c:yMode val="edge"/>
              <c:x val="0.47214995261009041"/>
              <c:y val="0.8467631143834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59456"/>
        <c:crosses val="autoZero"/>
        <c:auto val="1"/>
        <c:lblAlgn val="ctr"/>
        <c:lblOffset val="100"/>
        <c:noMultiLvlLbl val="0"/>
      </c:catAx>
      <c:valAx>
        <c:axId val="24705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Akurasi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5867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Presisi Variasi Fungsi Kernel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89098498104404E-2"/>
          <c:y val="0.13757912793530733"/>
          <c:w val="0.91837753353747453"/>
          <c:h val="0.605950677523233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/>
                  <a:lstStyle/>
                  <a:p>
                    <a:fld id="{D8251C1F-C6FF-4D37-87C9-ABD47F07C97A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Sheet5!$B$2:$B$6</c:f>
              <c:numCache>
                <c:formatCode>General</c:formatCode>
                <c:ptCount val="5"/>
                <c:pt idx="0">
                  <c:v>78.459999999999994</c:v>
                </c:pt>
                <c:pt idx="1">
                  <c:v>78.760000000000005</c:v>
                </c:pt>
                <c:pt idx="2">
                  <c:v>76.209999999999994</c:v>
                </c:pt>
                <c:pt idx="3">
                  <c:v>76.78</c:v>
                </c:pt>
                <c:pt idx="4">
                  <c:v>76.150000000000006</c:v>
                </c:pt>
              </c:numCache>
            </c:numRef>
          </c:val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4F9CEAF9-812A-47E9-A98A-1565CC0CD1F3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Sheet5!$C$2:$C$6</c:f>
              <c:numCache>
                <c:formatCode>General</c:formatCode>
                <c:ptCount val="5"/>
                <c:pt idx="0">
                  <c:v>97.38</c:v>
                </c:pt>
                <c:pt idx="1">
                  <c:v>94.64</c:v>
                </c:pt>
                <c:pt idx="2">
                  <c:v>95.46</c:v>
                </c:pt>
                <c:pt idx="3">
                  <c:v>96.64</c:v>
                </c:pt>
                <c:pt idx="4">
                  <c:v>96.98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8008328"/>
        <c:axId val="248008720"/>
      </c:barChart>
      <c:catAx>
        <c:axId val="248008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 dirty="0" err="1">
                    <a:latin typeface="Trebuchet MS" panose="020B0603020202020204" pitchFamily="34" charset="0"/>
                  </a:rPr>
                  <a:t>Fungsi</a:t>
                </a:r>
                <a:r>
                  <a:rPr lang="en-GB" sz="1400" dirty="0">
                    <a:latin typeface="Trebuchet MS" panose="020B0603020202020204" pitchFamily="34" charset="0"/>
                  </a:rPr>
                  <a:t> kernel</a:t>
                </a:r>
              </a:p>
            </c:rich>
          </c:tx>
          <c:layout>
            <c:manualLayout>
              <c:xMode val="edge"/>
              <c:yMode val="edge"/>
              <c:x val="0.47958151064450277"/>
              <c:y val="0.84471370060420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08720"/>
        <c:crosses val="autoZero"/>
        <c:auto val="1"/>
        <c:lblAlgn val="ctr"/>
        <c:lblOffset val="100"/>
        <c:noMultiLvlLbl val="0"/>
      </c:catAx>
      <c:valAx>
        <c:axId val="2480087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Presisi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0832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Sensitivitas Variasi Fungsi Kernel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250182268883057E-2"/>
          <c:y val="0.15115445622159918"/>
          <c:w val="0.93101833624963548"/>
          <c:h val="0.644091494521005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/>
                  <a:lstStyle/>
                  <a:p>
                    <a:fld id="{3C0CB110-5E9B-4254-A56D-C5C6E0C1DC51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Sheet6!$B$2:$B$6</c:f>
              <c:numCache>
                <c:formatCode>General</c:formatCode>
                <c:ptCount val="5"/>
                <c:pt idx="0">
                  <c:v>78.709999999999994</c:v>
                </c:pt>
                <c:pt idx="1">
                  <c:v>75.959999999999994</c:v>
                </c:pt>
                <c:pt idx="2">
                  <c:v>80.540000000000006</c:v>
                </c:pt>
                <c:pt idx="3">
                  <c:v>81.099999999999994</c:v>
                </c:pt>
                <c:pt idx="4">
                  <c:v>81.02</c:v>
                </c:pt>
              </c:numCache>
            </c:numRef>
          </c:val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D5890566-8761-4C24-A666-4C3396877174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Sheet6!$A$2:$A$6</c:f>
              <c:strCache>
                <c:ptCount val="5"/>
                <c:pt idx="0">
                  <c:v>linear</c:v>
                </c:pt>
                <c:pt idx="1">
                  <c:v>RBF (gamma=0.5)</c:v>
                </c:pt>
                <c:pt idx="2">
                  <c:v>RBF (gamma=1)</c:v>
                </c:pt>
                <c:pt idx="3">
                  <c:v>RBF (gamma=1.5)</c:v>
                </c:pt>
                <c:pt idx="4">
                  <c:v>RBF (gamma=2)</c:v>
                </c:pt>
              </c:strCache>
            </c:strRef>
          </c:cat>
          <c:val>
            <c:numRef>
              <c:f>Sheet6!$C$2:$C$6</c:f>
              <c:numCache>
                <c:formatCode>General</c:formatCode>
                <c:ptCount val="5"/>
                <c:pt idx="0">
                  <c:v>92.05</c:v>
                </c:pt>
                <c:pt idx="1">
                  <c:v>89.9</c:v>
                </c:pt>
                <c:pt idx="2">
                  <c:v>95.41</c:v>
                </c:pt>
                <c:pt idx="3">
                  <c:v>94.09</c:v>
                </c:pt>
                <c:pt idx="4">
                  <c:v>93.1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8009896"/>
        <c:axId val="248005584"/>
      </c:barChart>
      <c:catAx>
        <c:axId val="248009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Fungsi kernel</a:t>
                </a:r>
              </a:p>
            </c:rich>
          </c:tx>
          <c:layout>
            <c:manualLayout>
              <c:xMode val="edge"/>
              <c:yMode val="edge"/>
              <c:x val="0.48442138743073776"/>
              <c:y val="0.875001044475499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05584"/>
        <c:crosses val="autoZero"/>
        <c:auto val="1"/>
        <c:lblAlgn val="ctr"/>
        <c:lblOffset val="100"/>
        <c:noMultiLvlLbl val="0"/>
      </c:catAx>
      <c:valAx>
        <c:axId val="2480055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Sensitivitas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0989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Akurasi Variasi Nilai 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89098498104404E-2"/>
          <c:y val="0.15310869535533464"/>
          <c:w val="0.91837753353747453"/>
          <c:h val="0.652539379783315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4"/>
              <c:layout/>
              <c:tx>
                <c:rich>
                  <a:bodyPr/>
                  <a:lstStyle/>
                  <a:p>
                    <a:fld id="{4F7BD72A-2A28-49CE-9493-98F7FF79A3CE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Sheet7!$A$2:$A$6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Sheet7!$B$2:$B$6</c:f>
              <c:numCache>
                <c:formatCode>General</c:formatCode>
                <c:ptCount val="5"/>
                <c:pt idx="0">
                  <c:v>82.96</c:v>
                </c:pt>
                <c:pt idx="1">
                  <c:v>82.84</c:v>
                </c:pt>
                <c:pt idx="2">
                  <c:v>83.29</c:v>
                </c:pt>
                <c:pt idx="3">
                  <c:v>83.67</c:v>
                </c:pt>
                <c:pt idx="4">
                  <c:v>83.93</c:v>
                </c:pt>
              </c:numCache>
            </c:numRef>
          </c:val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9356EF3-6E7F-49D7-9C86-A4213E9141B8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Sheet7!$A$2:$A$6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Sheet7!$C$2:$C$6</c:f>
              <c:numCache>
                <c:formatCode>General</c:formatCode>
                <c:ptCount val="5"/>
                <c:pt idx="0">
                  <c:v>94.93</c:v>
                </c:pt>
                <c:pt idx="1">
                  <c:v>94.81</c:v>
                </c:pt>
                <c:pt idx="2">
                  <c:v>94.83</c:v>
                </c:pt>
                <c:pt idx="3">
                  <c:v>94.7</c:v>
                </c:pt>
                <c:pt idx="4">
                  <c:v>94.77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8009112"/>
        <c:axId val="248011856"/>
      </c:barChart>
      <c:catAx>
        <c:axId val="248009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Nilai 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11856"/>
        <c:crosses val="autoZero"/>
        <c:auto val="1"/>
        <c:lblAlgn val="ctr"/>
        <c:lblOffset val="100"/>
        <c:noMultiLvlLbl val="0"/>
      </c:catAx>
      <c:valAx>
        <c:axId val="2480118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Akurasi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091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Presisi Variasi Nilai 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89098498104404E-2"/>
          <c:y val="0.15828521782867708"/>
          <c:w val="0.91837753353747453"/>
          <c:h val="0.64736285730997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4"/>
              <c:layout/>
              <c:tx>
                <c:rich>
                  <a:bodyPr/>
                  <a:lstStyle/>
                  <a:p>
                    <a:fld id="{60C015B9-4DE9-4971-8F4A-92D455DD0F4E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Sheet8!$A$2:$A$6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Sheet8!$B$2:$B$6</c:f>
              <c:numCache>
                <c:formatCode>General</c:formatCode>
                <c:ptCount val="5"/>
                <c:pt idx="0">
                  <c:v>78.760000000000005</c:v>
                </c:pt>
                <c:pt idx="1">
                  <c:v>79.27</c:v>
                </c:pt>
                <c:pt idx="2">
                  <c:v>79.88</c:v>
                </c:pt>
                <c:pt idx="3">
                  <c:v>80.44</c:v>
                </c:pt>
                <c:pt idx="4">
                  <c:v>81.06</c:v>
                </c:pt>
              </c:numCache>
            </c:numRef>
          </c:val>
        </c:ser>
        <c:ser>
          <c:idx val="1"/>
          <c:order val="1"/>
          <c:tx>
            <c:strRef>
              <c:f>Sheet8!$C$1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FA47D557-6D07-4B03-8C69-94DE42D46F7B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Sheet8!$A$2:$A$6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Sheet8!$C$2:$C$6</c:f>
              <c:numCache>
                <c:formatCode>General</c:formatCode>
                <c:ptCount val="5"/>
                <c:pt idx="0">
                  <c:v>95.46</c:v>
                </c:pt>
                <c:pt idx="1">
                  <c:v>95.29</c:v>
                </c:pt>
                <c:pt idx="2">
                  <c:v>95.26</c:v>
                </c:pt>
                <c:pt idx="3">
                  <c:v>95.11</c:v>
                </c:pt>
                <c:pt idx="4">
                  <c:v>95.2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8007544"/>
        <c:axId val="248010288"/>
      </c:barChart>
      <c:catAx>
        <c:axId val="248007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Nilai 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10288"/>
        <c:crosses val="autoZero"/>
        <c:auto val="1"/>
        <c:lblAlgn val="ctr"/>
        <c:lblOffset val="100"/>
        <c:noMultiLvlLbl val="0"/>
      </c:catAx>
      <c:valAx>
        <c:axId val="24801028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Presisi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0754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Hasil Sensitivitas Variasi Nilai 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89098498104404E-2"/>
          <c:y val="0.14534391164532098"/>
          <c:w val="0.91837753353747453"/>
          <c:h val="0.660304163493329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Metode Yule-Walker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47D70E94-730F-4CC8-971D-40F351ACD227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Sheet9!$A$2:$A$6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Sheet9!$B$2:$B$6</c:f>
              <c:numCache>
                <c:formatCode>General</c:formatCode>
                <c:ptCount val="5"/>
                <c:pt idx="0">
                  <c:v>75.959999999999994</c:v>
                </c:pt>
                <c:pt idx="1">
                  <c:v>74.98</c:v>
                </c:pt>
                <c:pt idx="2">
                  <c:v>75.69</c:v>
                </c:pt>
                <c:pt idx="3">
                  <c:v>75.61</c:v>
                </c:pt>
                <c:pt idx="4">
                  <c:v>75.540000000000006</c:v>
                </c:pt>
              </c:numCache>
            </c:numRef>
          </c:val>
        </c:ser>
        <c:ser>
          <c:idx val="1"/>
          <c:order val="1"/>
          <c:tx>
            <c:strRef>
              <c:f>Sheet9!$C$1</c:f>
              <c:strCache>
                <c:ptCount val="1"/>
                <c:pt idx="0">
                  <c:v>Metode Burg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6580D0AA-CAD7-4294-B0D9-5AF8C603A6AB}" type="VALUE">
                      <a:rPr lang="en-US" b="1" i="1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Sheet9!$A$2:$A$6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Sheet9!$C$2:$C$6</c:f>
              <c:numCache>
                <c:formatCode>General</c:formatCode>
                <c:ptCount val="5"/>
                <c:pt idx="0">
                  <c:v>95.41</c:v>
                </c:pt>
                <c:pt idx="1">
                  <c:v>95.37</c:v>
                </c:pt>
                <c:pt idx="2">
                  <c:v>95.57</c:v>
                </c:pt>
                <c:pt idx="3">
                  <c:v>95.49</c:v>
                </c:pt>
                <c:pt idx="4">
                  <c:v>95.44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8010680"/>
        <c:axId val="248011464"/>
      </c:barChart>
      <c:catAx>
        <c:axId val="248010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Nilai 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11464"/>
        <c:crosses val="autoZero"/>
        <c:auto val="1"/>
        <c:lblAlgn val="ctr"/>
        <c:lblOffset val="100"/>
        <c:noMultiLvlLbl val="0"/>
      </c:catAx>
      <c:valAx>
        <c:axId val="2480114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r>
                  <a:rPr lang="en-GB" sz="1400">
                    <a:latin typeface="Trebuchet MS" panose="020B0603020202020204" pitchFamily="34" charset="0"/>
                  </a:rPr>
                  <a:t>Sensitivitas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rebuchet MS" panose="020B06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1068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90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8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75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3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4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57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1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6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7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6BCAE35-11F1-4395-B913-FB74F2F8D070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2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ionet.org/cgi-bin/atm/A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122363"/>
            <a:ext cx="9336741" cy="2051143"/>
          </a:xfrm>
        </p:spPr>
        <p:txBody>
          <a:bodyPr/>
          <a:lstStyle/>
          <a:p>
            <a:pPr algn="r"/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EEG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ntuk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Keadaan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Tidur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Bangun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Autoregressive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(AR)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Model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Support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Vector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Machine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(SVM)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8150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YUNAN HELMI MAHENDRA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5112100077</a:t>
            </a:r>
          </a:p>
          <a:p>
            <a:pPr algn="l"/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Dosen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Pembimbing</a:t>
            </a:r>
            <a:endParaRPr lang="en-US" sz="16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Prof. Ir.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Handayani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Tjandrasa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M.Sc., Ph.D.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Dr. Eng.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Chastine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Fatichah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., </a:t>
            </a:r>
            <a:r>
              <a:rPr lang="en-US" sz="16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M.Kom</a:t>
            </a:r>
            <a:r>
              <a:rPr lang="en-US" sz="16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260"/>
            <a:ext cx="10972800" cy="623558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Diagram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Alir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Implementasi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Umum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64"/>
          <a:stretch/>
        </p:blipFill>
        <p:spPr>
          <a:xfrm>
            <a:off x="2740959" y="706078"/>
            <a:ext cx="6710081" cy="683335"/>
          </a:xfrm>
        </p:spPr>
      </p:pic>
      <p:pic>
        <p:nvPicPr>
          <p:cNvPr id="17" name="Content Placeholder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" t="32802" r="-177" b="53906"/>
          <a:stretch/>
        </p:blipFill>
        <p:spPr bwMode="auto">
          <a:xfrm>
            <a:off x="2740959" y="2529444"/>
            <a:ext cx="6710081" cy="73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Content Placeholder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" t="46308" r="-177" b="34826"/>
          <a:stretch/>
        </p:blipFill>
        <p:spPr bwMode="auto">
          <a:xfrm>
            <a:off x="2740958" y="3265714"/>
            <a:ext cx="6710081" cy="104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Content Placeholder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" t="65389" r="-177" b="21748"/>
          <a:stretch/>
        </p:blipFill>
        <p:spPr bwMode="auto">
          <a:xfrm>
            <a:off x="2740957" y="4310743"/>
            <a:ext cx="6710081" cy="71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Content Placeholder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67" b="-11385"/>
          <a:stretch/>
        </p:blipFill>
        <p:spPr bwMode="auto">
          <a:xfrm>
            <a:off x="2740954" y="5023262"/>
            <a:ext cx="6710081" cy="182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Content Placeholder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4" b="66817"/>
          <a:stretch/>
        </p:blipFill>
        <p:spPr bwMode="auto">
          <a:xfrm>
            <a:off x="2740955" y="1380054"/>
            <a:ext cx="6710081" cy="114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7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Data</a:t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Normalisasi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8941" y="1219395"/>
                <a:ext cx="11313459" cy="49067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Data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dinormalisasi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range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[-1 1].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id-ID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GB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24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d-ID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unc>
                          <m:func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id-ID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id-ID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d-ID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1" y="1219395"/>
                <a:ext cx="11313459" cy="4906770"/>
              </a:xfrm>
              <a:blipFill rotWithShape="0">
                <a:blip r:embed="rId3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5526741" y="3618265"/>
            <a:ext cx="1344706" cy="954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59" y="2374435"/>
            <a:ext cx="4589929" cy="3442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74435"/>
            <a:ext cx="4589929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Preprocessing Data</a:t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Filtering)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338455"/>
            <a:ext cx="11313459" cy="47877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 di-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filter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Butterworth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Bandpass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Filtering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mendapatkan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thetaband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alphaband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betaband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2425130"/>
            <a:ext cx="4165600" cy="3124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76" y="2425130"/>
            <a:ext cx="4165600" cy="3124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76" y="2419157"/>
            <a:ext cx="4161118" cy="31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subband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2030414"/>
            <a:ext cx="59626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338455"/>
                <a:ext cx="10721788" cy="47877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autoregressive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(AR)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282575" indent="0">
                  <a:buNone/>
                </a:pPr>
                <a:r>
                  <a:rPr lang="pt-BR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 = 1,2,...,panjang sinyal y</a:t>
                </a:r>
              </a:p>
              <a:p>
                <a:pPr marL="282575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order model </a:t>
                </a:r>
              </a:p>
              <a:p>
                <a:pPr marL="282575" indent="0">
                  <a:buNone/>
                </a:pP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parameter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atau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koefisien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AR model </a:t>
                </a:r>
              </a:p>
              <a:p>
                <a:pPr marL="282575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current value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282575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previous value (</a:t>
                </a:r>
                <a:r>
                  <a:rPr lang="en-GB" sz="2400" i="1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= 0,1,2,…,p)</a:t>
                </a:r>
              </a:p>
              <a:p>
                <a:pPr marL="282575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white Gaussian noise with zero mean and variance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338455"/>
                <a:ext cx="10721788" cy="4787709"/>
              </a:xfrm>
              <a:blipFill rotWithShape="0">
                <a:blip r:embed="rId3"/>
                <a:stretch>
                  <a:fillRect l="-853" t="-1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1338455"/>
            <a:ext cx="10721788" cy="47877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mengestimasi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koefisien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autoregressive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(AR) Model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</a:p>
          <a:p>
            <a:pPr marL="457200" indent="-457200">
              <a:buFont typeface="+mj-lt"/>
              <a:buAutoNum type="arabicPeriod"/>
            </a:pPr>
            <a:endParaRPr lang="en-US" sz="2400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Burg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Algoritma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Yule-Walker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koefisien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autokorelasi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𝑜𝑟𝑑𝑒𝑟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Inisialisasi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  <a:tabLst>
                    <a:tab pos="914400" algn="l"/>
                  </a:tabLst>
                </a:pPr>
                <a:r>
                  <a:rPr lang="en-GB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j =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1 to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order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Hitung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nilai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Hitung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nilai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d-ID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pdate</a:t>
                </a:r>
                <a:r>
                  <a:rPr lang="en-US" sz="2400" i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</a:t>
                </a:r>
                <a:r>
                  <a:rPr lang="en-GB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pdate</a:t>
                </a: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  <a:blipFill rotWithShape="0">
                <a:blip r:embed="rId3"/>
                <a:stretch>
                  <a:fillRect l="-853" t="-10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2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Algoritma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Burg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Inisialisasi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𝑒𝑏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 p=1 to order AR</a:t>
                </a:r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  <a:tabLst>
                    <a:tab pos="914400" algn="l"/>
                  </a:tabLst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ref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ction coefficient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Update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nilai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𝑒𝑓</m:t>
                    </m:r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𝑒𝑏</m:t>
                    </m:r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 startAt="3"/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untuk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 = 1,…,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</a:t>
                </a:r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en-GB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hasil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estimasi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koefisien AR model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853" t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3716"/>
            <a:ext cx="10972800" cy="515981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343834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65"/>
          <a:stretch/>
        </p:blipFill>
        <p:spPr>
          <a:xfrm>
            <a:off x="2381249" y="716087"/>
            <a:ext cx="7429501" cy="934584"/>
          </a:xfrm>
        </p:spPr>
      </p:pic>
      <p:pic>
        <p:nvPicPr>
          <p:cNvPr id="14" name="Content Placeholder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37229" r="-160" b="30798"/>
          <a:stretch/>
        </p:blipFill>
        <p:spPr bwMode="auto">
          <a:xfrm>
            <a:off x="2381248" y="2731325"/>
            <a:ext cx="7429501" cy="173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Content Placeholder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69202" r="-160" b="-518"/>
          <a:stretch/>
        </p:blipFill>
        <p:spPr bwMode="auto">
          <a:xfrm>
            <a:off x="2381248" y="4465122"/>
            <a:ext cx="7429501" cy="169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Content Placeholder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17301" r="-160" b="62770"/>
          <a:stretch/>
        </p:blipFill>
        <p:spPr bwMode="auto">
          <a:xfrm>
            <a:off x="2381248" y="1650671"/>
            <a:ext cx="7429501" cy="108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2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402660"/>
            <a:ext cx="10300447" cy="4356972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SVM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melakukan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cara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membuat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hyperplane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terbaik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memisahkan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dua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4" y="2420470"/>
            <a:ext cx="5809130" cy="3522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7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Menentukan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Final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612" y="1402661"/>
            <a:ext cx="9578787" cy="472350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Penentuan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final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Majority vote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71059"/>
              </p:ext>
            </p:extLst>
          </p:nvPr>
        </p:nvGraphicFramePr>
        <p:xfrm>
          <a:off x="2126129" y="2145054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Kelas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pada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US" i="1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Thetaband</a:t>
                      </a:r>
                      <a:endParaRPr lang="en-GB" i="1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Kelas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pada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US" i="1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Alphaband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Kelas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pada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ctr"/>
                      <a:r>
                        <a:rPr lang="en-US" i="1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Betaband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Final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Kelas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0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  <a:endParaRPr lang="en-GB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8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</p:spPr>
            <p:txBody>
              <a:bodyPr/>
              <a:lstStyle/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meliputi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𝑎𝑘𝑢𝑟𝑎𝑠𝑖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85800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𝑝𝑟𝑒𝑠𝑖𝑠𝑖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631825" indent="-282575" algn="just">
                  <a:buFont typeface="Cambria Math" panose="02040503050406030204" pitchFamily="18" charset="0"/>
                  <a:buChar char="―"/>
                </a:pPr>
                <a:r>
                  <a:rPr lang="en-US" sz="2800" b="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𝑠𝑒𝑛𝑠𝑖𝑡𝑖𝑣𝑖𝑡𝑎𝑠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Hasil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merupakan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nilai</a:t>
                </a:r>
                <a:r>
                  <a:rPr lang="en-US" sz="28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rata-rata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dari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8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subjek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pPr algn="just"/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Setiap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skenario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perbandingan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performa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Yule-Walker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8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Burg.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endParaRPr lang="en-US" sz="28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294" y="1219394"/>
                <a:ext cx="10300447" cy="4906771"/>
              </a:xfrm>
              <a:blipFill rotWithShape="0">
                <a:blip r:embed="rId3"/>
                <a:stretch>
                  <a:fillRect l="-1124" t="-1118" r="-1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07759"/>
              </p:ext>
            </p:extLst>
          </p:nvPr>
        </p:nvGraphicFramePr>
        <p:xfrm>
          <a:off x="7113494" y="1788458"/>
          <a:ext cx="3509683" cy="1909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929"/>
                <a:gridCol w="896426"/>
                <a:gridCol w="896426"/>
                <a:gridCol w="810902"/>
              </a:tblGrid>
              <a:tr h="417304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Prediksi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17304">
                <a:tc gridSpan="2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2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Aktual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en-GB" sz="160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FP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002060"/>
                          </a:solidFill>
                          <a:effectLst/>
                        </a:rPr>
                        <a:t>TN</a:t>
                      </a:r>
                      <a:endParaRPr lang="en-GB" sz="1600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402661"/>
            <a:ext cx="10300447" cy="4723504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order AR 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(10, 20, 30, 40, 50, 60, 70, 80, 90, 100)</a:t>
            </a:r>
            <a:endParaRPr lang="en-US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 = 1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kernel = </a:t>
            </a:r>
            <a:r>
              <a:rPr lang="en-US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RBF, gamma = 1</a:t>
            </a:r>
          </a:p>
          <a:p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9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991322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4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647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54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035269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01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kernel 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Linear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Function, gamma = 0.5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Function, gamma =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Function, gamma =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1.5</a:t>
            </a:r>
          </a:p>
          <a:p>
            <a:pPr marL="914400" indent="-514350">
              <a:buFont typeface="+mj-lt"/>
              <a:buAutoNum type="alphaLcPeriod"/>
            </a:pPr>
            <a:r>
              <a:rPr lang="en-US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Function, gamma =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2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 = 1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Order AR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Yule-Walker = 50</a:t>
            </a:r>
          </a:p>
          <a:p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Order AR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Burg 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70</a:t>
            </a:r>
          </a:p>
          <a:p>
            <a:pPr marL="0" indent="0">
              <a:buNone/>
            </a:pPr>
            <a:endParaRPr lang="en-US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326964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95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296386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18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Latar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Belakang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" y="1219394"/>
            <a:ext cx="8006976" cy="4629343"/>
          </a:xfrm>
        </p:spPr>
        <p:txBody>
          <a:bodyPr/>
          <a:lstStyle/>
          <a:p>
            <a:pPr algn="just"/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Tidur merupakan kebutuhan dasar manusia yang berfungsi untuk pemulihan energ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i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pemugaran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otak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peningkatan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fungsi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imunitas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T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erdapat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perbedaan aktivitas gelombang otak pada orang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yang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sedang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tidur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dengan orang yang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terjaga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(bangun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Selama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ini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keadaan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tidur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melalui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sinyal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EEG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masih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manual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oleh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seorang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ahli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sehingga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membutuhkan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waktu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biaya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185" y="1252492"/>
            <a:ext cx="3983630" cy="45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2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718048"/>
              </p:ext>
            </p:extLst>
          </p:nvPr>
        </p:nvGraphicFramePr>
        <p:xfrm>
          <a:off x="609600" y="1219394"/>
          <a:ext cx="10972800" cy="5025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42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Variasi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parameter C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1, 2, 3, 4, 5)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Yule-Walker</a:t>
            </a:r>
          </a:p>
          <a:p>
            <a:pPr marL="688975">
              <a:buFont typeface="Trebuchet MS" panose="020B0603020202020204" pitchFamily="34" charset="0"/>
              <a:buChar char="―"/>
              <a:tabLst>
                <a:tab pos="688975" algn="l"/>
              </a:tabLst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Order AR = 50</a:t>
            </a:r>
          </a:p>
          <a:p>
            <a:pPr marL="688975">
              <a:buFont typeface="Trebuchet MS" panose="020B0603020202020204" pitchFamily="34" charset="0"/>
              <a:buChar char="―"/>
              <a:tabLst>
                <a:tab pos="688975" algn="l"/>
              </a:tabLst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RBF,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= 0.5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Burg</a:t>
            </a:r>
          </a:p>
          <a:p>
            <a:pPr marL="688975">
              <a:buFont typeface="Trebuchet MS" panose="020B0603020202020204" pitchFamily="34" charset="0"/>
              <a:buChar char="―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Order AR = 70</a:t>
            </a:r>
          </a:p>
          <a:p>
            <a:pPr marL="688975">
              <a:buFont typeface="Trebuchet MS" panose="020B0603020202020204" pitchFamily="34" charset="0"/>
              <a:buChar char="―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RBF, 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= 1</a:t>
            </a:r>
          </a:p>
          <a:p>
            <a:endParaRPr lang="en-US" i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363676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71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54097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0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Skenario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Coba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492889"/>
              </p:ext>
            </p:extLst>
          </p:nvPr>
        </p:nvGraphicFramePr>
        <p:xfrm>
          <a:off x="609600" y="1219394"/>
          <a:ext cx="10972800" cy="490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5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autoregressive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(AR) model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support vector machine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(SVM) dapat dijadikan metode untuk ekstraksi fitur dan klasifikasi data EEG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untuk mengestimasi koefisien AR model meghasilkan performa yang lebih baik daripada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Yule-Walker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menghasilkan akurasi 73.91% hingga 83.93%, sedangkan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Burg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menghasilkan akurasi 89.60% hingga 94.93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%.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M</a:t>
            </a:r>
            <a:r>
              <a:rPr lang="id-ID" sz="2400" dirty="0">
                <a:solidFill>
                  <a:srgbClr val="002060"/>
                </a:solidFill>
              </a:rPr>
              <a:t>etode </a:t>
            </a:r>
            <a:r>
              <a:rPr lang="id-ID" sz="2400" i="1" dirty="0">
                <a:solidFill>
                  <a:srgbClr val="002060"/>
                </a:solidFill>
              </a:rPr>
              <a:t>Yule-Walker </a:t>
            </a:r>
            <a:r>
              <a:rPr lang="id-ID" sz="2400" dirty="0">
                <a:solidFill>
                  <a:srgbClr val="002060"/>
                </a:solidFill>
              </a:rPr>
              <a:t>menghasilkan presisi 75.32% hingga 81.06%, sedangkan</a:t>
            </a:r>
            <a:r>
              <a:rPr lang="en-US" sz="2400" dirty="0">
                <a:solidFill>
                  <a:srgbClr val="002060"/>
                </a:solidFill>
              </a:rPr>
              <a:t> m</a:t>
            </a:r>
            <a:r>
              <a:rPr lang="id-ID" sz="2400" dirty="0">
                <a:solidFill>
                  <a:srgbClr val="002060"/>
                </a:solidFill>
              </a:rPr>
              <a:t>etode </a:t>
            </a:r>
            <a:r>
              <a:rPr lang="id-ID" sz="2400" i="1" dirty="0">
                <a:solidFill>
                  <a:srgbClr val="002060"/>
                </a:solidFill>
              </a:rPr>
              <a:t>Burg </a:t>
            </a:r>
            <a:r>
              <a:rPr lang="id-ID" sz="2400" dirty="0">
                <a:solidFill>
                  <a:srgbClr val="002060"/>
                </a:solidFill>
              </a:rPr>
              <a:t>menghasilkan presisi 93.17% hingga 97.38</a:t>
            </a:r>
            <a:r>
              <a:rPr lang="id-ID" sz="2400" dirty="0" smtClean="0">
                <a:solidFill>
                  <a:srgbClr val="002060"/>
                </a:solidFill>
              </a:rPr>
              <a:t>%.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M</a:t>
            </a:r>
            <a:r>
              <a:rPr lang="id-ID" sz="2400" dirty="0">
                <a:solidFill>
                  <a:srgbClr val="002060"/>
                </a:solidFill>
              </a:rPr>
              <a:t>etode </a:t>
            </a:r>
            <a:r>
              <a:rPr lang="id-ID" sz="2400" i="1" dirty="0">
                <a:solidFill>
                  <a:srgbClr val="002060"/>
                </a:solidFill>
              </a:rPr>
              <a:t>Yule-Walker </a:t>
            </a:r>
            <a:r>
              <a:rPr lang="id-ID" sz="2400" dirty="0">
                <a:solidFill>
                  <a:srgbClr val="002060"/>
                </a:solidFill>
              </a:rPr>
              <a:t>menghasilkan sensitivitas 75.18% hingga 81.10%, sedangkan</a:t>
            </a:r>
            <a:r>
              <a:rPr lang="en-US" sz="2400" dirty="0">
                <a:solidFill>
                  <a:srgbClr val="002060"/>
                </a:solidFill>
              </a:rPr>
              <a:t> m</a:t>
            </a:r>
            <a:r>
              <a:rPr lang="id-ID" sz="2400" dirty="0">
                <a:solidFill>
                  <a:srgbClr val="002060"/>
                </a:solidFill>
              </a:rPr>
              <a:t>etode </a:t>
            </a:r>
            <a:r>
              <a:rPr lang="id-ID" sz="2400" i="1" dirty="0">
                <a:solidFill>
                  <a:srgbClr val="002060"/>
                </a:solidFill>
              </a:rPr>
              <a:t>Burg </a:t>
            </a:r>
            <a:r>
              <a:rPr lang="id-ID" sz="2400" dirty="0">
                <a:solidFill>
                  <a:srgbClr val="002060"/>
                </a:solidFill>
              </a:rPr>
              <a:t>menghasilkan sensitivitas 85.67% hingga 95.57%.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Akurasi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50, fungsi kernel menggunakan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(RBF) dengan parameter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0.5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parameter C = 5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Akurasi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70, fungsi kernel menggunakan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(RBF) dengan parameter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1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parameter C = 1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Presisi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50, fungsi kernel menggunakan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(RBF) dengan parameter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0.5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parameter C = 5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Presisi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70, fungsi kernel menggunakan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linear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Kesimpulan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219394"/>
            <a:ext cx="10300447" cy="4540238"/>
          </a:xfrm>
        </p:spPr>
        <p:txBody>
          <a:bodyPr/>
          <a:lstStyle/>
          <a:p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Sensitivitas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50, fungsi kernel menggunakan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Radian Basis Function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(RBF) dengan parameter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1.5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parameter C = 1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Sensitivitas tertinggi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diperoleh ketika nilai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order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AR = 70, fungsi kernel menggunakan Radian Basis Function (RBF) dengan parameter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gamma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1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parameter C =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8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Saran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402660"/>
            <a:ext cx="10300447" cy="4356972"/>
          </a:xfrm>
        </p:spPr>
        <p:txBody>
          <a:bodyPr/>
          <a:lstStyle/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Menambahkan metode untuk menghilangkan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noise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sehingga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masukan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sinyal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EEG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diklasifikasikan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lebih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akurat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Rumusan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Bagaimana mengembangkan perangkat lunak untuk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kan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keadaan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tidur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bangun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menggunakan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Autoregressive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Model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dan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Support Vector Machine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?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Bagaimana performa dari perangkat lunak yang telah dibuat?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852862"/>
          </a:xfrm>
        </p:spPr>
        <p:txBody>
          <a:bodyPr/>
          <a:lstStyle/>
          <a:p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Butterworth </a:t>
            </a:r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Bandpass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Filtering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219393"/>
                <a:ext cx="10300447" cy="50258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Algoritma Butterworth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Bandpass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Filtering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zeros, poles, gain 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Butterworth </a:t>
                </a:r>
                <a:r>
                  <a:rPr lang="en-GB" sz="2400" i="1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analog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i="1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lowpass</a:t>
                </a:r>
                <a:r>
                  <a:rPr lang="en-GB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filter </a:t>
                </a:r>
                <a:r>
                  <a:rPr lang="en-GB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prototype</a:t>
                </a:r>
              </a:p>
              <a:p>
                <a:pPr marL="806450"/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Zeros = []</a:t>
                </a:r>
              </a:p>
              <a:p>
                <a:pPr marL="806450"/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Poles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</a:p>
              <a:p>
                <a:pPr marL="80645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dimana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 = order Butterworth</a:t>
                </a:r>
              </a:p>
              <a:p>
                <a:pPr marL="806450" indent="0">
                  <a:buNone/>
                </a:pP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 = 1,2,3,…,n</a:t>
                </a:r>
              </a:p>
              <a:p>
                <a:pPr marL="806450"/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Gain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𝑜𝑟𝑑𝑒𝑟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𝑝𝑜𝑙𝑒𝑠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Konversikan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zeros, poles, gain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dalam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bentuk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state-space.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Konversikan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lowpass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filter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dalam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bandpass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filter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state-space transformation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sesuai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frekuensi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pembatas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diinginkan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219393"/>
                <a:ext cx="10300447" cy="5025832"/>
              </a:xfrm>
              <a:blipFill rotWithShape="0">
                <a:blip r:embed="rId3"/>
                <a:stretch>
                  <a:fillRect l="-888" t="-971" r="-828" b="-1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0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ersamaan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Yule-Walker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untuk mendapatkan nilai parameter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α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=0;</m:t>
                          </m:r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1,2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𝑜𝑟𝑑𝑒𝑟</m:t>
                      </m:r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error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model didefinisikan dengan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adalah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autocorrelation coefficient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, dapat dihitung dengan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𝑚𝑒𝑟𝑢𝑝𝑎𝑘𝑎𝑛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𝑘𝑜𝑚𝑝𝑙𝑒𝑘𝑠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𝑘𝑜𝑛𝑗𝑢𝑔𝑎𝑠𝑖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𝑑𝑎𝑟𝑖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  <a:blipFill rotWithShape="0">
                <a:blip r:embed="rId3"/>
                <a:stretch>
                  <a:fillRect l="-796" t="-10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</p:spPr>
            <p:txBody>
              <a:bodyPr/>
              <a:lstStyle/>
              <a:p>
                <a:pPr algn="just">
                  <a:spcBef>
                    <a:spcPts val="0"/>
                  </a:spcBef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Untuk mempermudah perhitungan, persamaan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Yule-Walker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error model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dikombinasikan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kemudian diubah ke dalam persamaan matriks menjadi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  <m:e/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GB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sz="24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id-ID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d-ID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Perhitungan persamaan matriks di atas dapat diselesaikan menggunakan algoritma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Levinson-Durbin recursion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  <a:blipFill rotWithShape="0">
                <a:blip r:embed="rId3"/>
                <a:stretch>
                  <a:fillRect l="-796" t="-1040" r="-9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7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Yule-Walker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Algoritma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Levinson-Durbin recursion </a:t>
                </a:r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Inisialisasi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  <a:tabLst>
                    <a:tab pos="914400" algn="l"/>
                  </a:tabLst>
                </a:pPr>
                <a:r>
                  <a:rPr lang="en-GB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 startAt="2"/>
                </a:pP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j =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1 to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order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</a:rPr>
                  <a:t>for </a:t>
                </a:r>
                <a:r>
                  <a:rPr lang="id-ID" sz="2400" dirty="0">
                    <a:solidFill>
                      <a:srgbClr val="002060"/>
                    </a:solidFill>
                  </a:rPr>
                  <a:t>i = 2</a:t>
                </a:r>
                <a:r>
                  <a:rPr lang="en-US" sz="2400" dirty="0">
                    <a:solidFill>
                      <a:srgbClr val="002060"/>
                    </a:solidFill>
                  </a:rPr>
                  <a:t> to </a:t>
                </a:r>
                <a:r>
                  <a:rPr lang="id-ID" sz="2400" i="1" dirty="0" smtClean="0">
                    <a:solidFill>
                      <a:srgbClr val="002060"/>
                    </a:solidFill>
                  </a:rPr>
                  <a:t>j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1317625" lv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d-ID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indent="-457200">
                  <a:spcBef>
                    <a:spcPts val="0"/>
                  </a:spcBef>
                  <a:buFont typeface="+mj-lt"/>
                  <a:buAutoNum type="alphaLcPeriod" startAt="4"/>
                </a:pPr>
                <a:r>
                  <a:rPr lang="en-GB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d-ID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GB" sz="2400" dirty="0">
                  <a:solidFill>
                    <a:srgbClr val="002060"/>
                  </a:solidFill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 startAt="4"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d-ID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402660"/>
                <a:ext cx="10721788" cy="4688858"/>
              </a:xfrm>
              <a:blipFill rotWithShape="0">
                <a:blip r:embed="rId3"/>
                <a:stretch>
                  <a:fillRect l="-853" t="-10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6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stimasi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parameter AR Model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didasarkan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 prediksi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linier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forward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backward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Prediksi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linier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forward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dihitung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Prediksi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linier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backward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dihitung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imana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α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secara berurutan adalah koefisien prediksi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linier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forward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backward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p adalah order AR model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796" t="-963" r="-1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6160" y="1219394"/>
                <a:ext cx="10736239" cy="4842565"/>
              </a:xfrm>
            </p:spPr>
            <p:txBody>
              <a:bodyPr/>
              <a:lstStyle/>
              <a:p>
                <a:pPr algn="just">
                  <a:spcBef>
                    <a:spcPts val="0"/>
                  </a:spcBef>
                </a:pPr>
                <a:r>
                  <a:rPr lang="en-US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</a:t>
                </a:r>
                <a:r>
                  <a:rPr lang="id-ID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rediksi </a:t>
                </a:r>
                <a:r>
                  <a:rPr lang="id-ID" sz="22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error</a:t>
                </a:r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2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forward </a:t>
                </a:r>
                <a:r>
                  <a:rPr lang="en-US" sz="22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ef</a:t>
                </a:r>
                <a:r>
                  <a:rPr lang="en-US" sz="22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(t) </a:t>
                </a:r>
                <a:r>
                  <a:rPr lang="id-ID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:r>
                  <a:rPr lang="en-US" sz="22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error</a:t>
                </a:r>
                <a:r>
                  <a:rPr lang="en-US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2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backward</a:t>
                </a:r>
                <a:r>
                  <a:rPr lang="en-US" sz="22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2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eb</a:t>
                </a:r>
                <a:r>
                  <a:rPr lang="en-US" sz="22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(t)</a:t>
                </a:r>
                <a:r>
                  <a:rPr lang="id-ID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secara berututan dapat dihitung dengan </a:t>
                </a:r>
                <a:r>
                  <a:rPr lang="id-ID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rumus</a:t>
                </a:r>
                <a:r>
                  <a:rPr lang="en-US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𝑒𝑏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𝑢𝑛𝑡𝑢𝑘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2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dapat diminimalisasi dengan menambahkan suatu </a:t>
                </a:r>
                <a:r>
                  <a:rPr lang="id-ID" sz="22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reflection coefficient</a:t>
                </a:r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d-ID" sz="22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memenuhi </a:t>
                </a:r>
                <a:r>
                  <a:rPr lang="id-ID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2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d-ID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</m:t>
                                  </m:r>
                                </m:e>
                                <m:sub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𝑒𝑏</m:t>
                                  </m:r>
                                </m:e>
                                <m:sup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d-ID" sz="2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id-ID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sz="2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id-ID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sz="2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id-ID" sz="22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id-ID" sz="2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GB" sz="22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160" y="1219394"/>
                <a:ext cx="10736239" cy="4842565"/>
              </a:xfrm>
              <a:blipFill rotWithShape="0">
                <a:blip r:embed="rId3"/>
                <a:stretch>
                  <a:fillRect l="-738" t="-1008" r="-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52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Ekstraksi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Burg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Algoritma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metode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Burg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Inisialisasi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𝑒𝑏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For p=1 to order AR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  <a:tabLst>
                    <a:tab pos="914400" algn="l"/>
                  </a:tabLst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refelction 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coefficient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Perbaharui nilai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𝑒𝑓</m:t>
                    </m:r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𝑒𝑏</m:t>
                    </m:r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𝑒𝑏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𝑒𝑏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𝑒𝑏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914400" lvl="0" indent="-457200">
                  <a:spcBef>
                    <a:spcPts val="0"/>
                  </a:spcBef>
                  <a:buFont typeface="+mj-lt"/>
                  <a:buAutoNum type="alphaLcPeriod" startAt="3"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Hitung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untuk 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 = 1,…,</a:t>
                </a:r>
                <a:r>
                  <a:rPr lang="id-ID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</a:t>
                </a:r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id-ID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r>
                  <a:rPr lang="en-GB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-457200"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hasil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estimasi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koefisien AR model</a:t>
                </a:r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457200" lvl="0" indent="0">
                  <a:spcBef>
                    <a:spcPts val="0"/>
                  </a:spcBef>
                  <a:buNone/>
                </a:pP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612" y="1219394"/>
                <a:ext cx="10721788" cy="5066876"/>
              </a:xfrm>
              <a:blipFill rotWithShape="0">
                <a:blip r:embed="rId3"/>
                <a:stretch>
                  <a:fillRect l="-853" t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K-Fold Cross Validation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378054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dibagi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acak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berukuran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sama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K-1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lainnya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Proses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tersebut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diulang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sebanyak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 kali.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bagian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tepat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satu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kali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 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53" y="1600201"/>
            <a:ext cx="4898311" cy="35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Mencari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optimal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di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atas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dipecahkan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teknik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komputasi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Multiplier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Batasan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Aplikasi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dikembangkan menggunakan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atlab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2015a.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Dataset yang digunakan untuk data latih dan data uji adalah data EEG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Sleep-EDF Database, v1 [deprecated, use sleep-edfx] (sleep-edf)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dari Physionet (</a:t>
            </a:r>
            <a:r>
              <a:rPr lang="id-ID" sz="2400" u="sng" dirty="0">
                <a:solidFill>
                  <a:srgbClr val="002060"/>
                </a:solidFill>
                <a:latin typeface="Trebuchet MS" panose="020B0603020202020204" pitchFamily="34" charset="0"/>
                <a:hlinkClick r:id="rId3"/>
              </a:rPr>
              <a:t>http://www.physionet.org/cgi-bin/atm/ATM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),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channel </a:t>
            </a:r>
            <a:r>
              <a:rPr lang="id-ID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Fpz-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</a:t>
            </a:r>
            <a:r>
              <a:rPr lang="id-ID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z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Pengklasifikasian data sinyal EEG berdasarkan keadaan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tidur (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sleep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bangun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(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awake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).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 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Lagrange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dapat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dimodifikasi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sebagai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maksimalisasi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yang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hanya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mengandung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:endParaRPr lang="en-GB" sz="2400" i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402660"/>
                <a:ext cx="10300447" cy="4356972"/>
              </a:xfrm>
              <a:blipFill rotWithShape="0">
                <a:blip r:embed="rId3"/>
                <a:stretch>
                  <a:fillRect l="-828" t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8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i="1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Suport</a:t>
            </a:r>
            <a:r>
              <a:rPr lang="en-US" sz="28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Vector Machine 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(SVM)</a:t>
            </a:r>
            <a:endParaRPr lang="en-GB" sz="2800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5776" y="1036127"/>
                <a:ext cx="10300447" cy="5209097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SVM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dasarnya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adalah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sebuah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model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linear,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namun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bisa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untuk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klasifikasi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non-linear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menggunakan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r>
                  <a:rPr lang="en-US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Kernel trick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cara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melakukan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transformasi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asli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menjadi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ruang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data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dimensi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lebih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tinggi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sz="2400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Persamaan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i="1" dirty="0" err="1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hyperplane</a:t>
                </a:r>
                <a:r>
                  <a:rPr lang="en-US" sz="2400" i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sub>
                        <m:sup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id-ID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 smtClean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6" y="1036127"/>
                <a:ext cx="10300447" cy="5209097"/>
              </a:xfrm>
              <a:blipFill rotWithShape="0">
                <a:blip r:embed="rId3"/>
                <a:stretch>
                  <a:fillRect l="-828" t="-937" r="-1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d-ID" sz="180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GB" sz="1800" i="1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id-ID" sz="180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1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sz="1800">
                                                    <a:solidFill>
                                                      <a:srgbClr val="00206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d-ID" sz="180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1800" i="1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i="1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p>
                                        <m:r>
                                          <a:rPr lang="id-ID" sz="180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id-ID" sz="18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549448"/>
                  </p:ext>
                </p:extLst>
              </p:nvPr>
            </p:nvGraphicFramePr>
            <p:xfrm>
              <a:off x="3079376" y="3144860"/>
              <a:ext cx="6064624" cy="1494376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3031816"/>
                    <a:gridCol w="3032808"/>
                  </a:tblGrid>
                  <a:tr h="3328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Jenis kernel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  <a:latin typeface="Trebuchet MS" panose="020B0603020202020204" pitchFamily="34" charset="0"/>
                            </a:rPr>
                            <a:t>Definisi</a:t>
                          </a:r>
                          <a:endParaRPr lang="en-GB" sz="1800" dirty="0"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</a:tr>
                  <a:tr h="38815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Polynomial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8438" r="-602" b="-203125"/>
                          </a:stretch>
                        </a:blipFill>
                      </a:tcPr>
                    </a:tc>
                  </a:tr>
                  <a:tr h="7734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2060"/>
                              </a:solidFill>
                              <a:effectLst/>
                              <a:latin typeface="Trebuchet MS" panose="020B0603020202020204" pitchFamily="34" charset="0"/>
                            </a:rPr>
                            <a:t>Gaussian</a:t>
                          </a:r>
                          <a:endParaRPr lang="en-GB" sz="1800" dirty="0">
                            <a:solidFill>
                              <a:srgbClr val="002060"/>
                            </a:solidFill>
                            <a:effectLst/>
                            <a:latin typeface="Trebuchet MS" panose="020B0603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000" t="-99219" r="-602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63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Merancang dan membangun perangkat lunak yang dapat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meng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kan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keadaan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tidur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dan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bangun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pada dataset yang tersedia dengan metode </a:t>
            </a:r>
            <a:r>
              <a:rPr lang="id-ID" sz="2400" i="1" dirty="0">
                <a:solidFill>
                  <a:srgbClr val="002060"/>
                </a:solidFill>
                <a:latin typeface="Trebuchet MS" panose="020B0603020202020204" pitchFamily="34" charset="0"/>
              </a:rPr>
              <a:t>Autoregressive Model dan Support Vector Machine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Mengetahui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performa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dari perangkat lunak yang telah 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dib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uat</a:t>
            </a:r>
            <a:r>
              <a:rPr lang="id-ID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 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Perancangan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Implementasi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0777" y="372822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Skenario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Uji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Coba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0777" y="4679624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Kesimpulan</a:t>
            </a:r>
            <a:r>
              <a:rPr lang="en-US" sz="4800" b="1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 &amp; Saran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Deskripsi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394"/>
            <a:ext cx="10972800" cy="4485623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Dataset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8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subjek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subjek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:</a:t>
            </a:r>
          </a:p>
          <a:p>
            <a:pPr marL="6858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sinyal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EEG,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frekuensi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100Hz,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durasi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±24 jam</a:t>
            </a:r>
          </a:p>
          <a:p>
            <a:pPr marL="6858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label (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ground truth class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</a:p>
          <a:p>
            <a:pPr indent="0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 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-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Label 0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bangun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(</a:t>
            </a:r>
            <a:r>
              <a:rPr lang="en-US" sz="2400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awake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</a:p>
          <a:p>
            <a:pPr marL="68580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- Label 1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tidur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NREM1</a:t>
            </a:r>
          </a:p>
          <a:p>
            <a:pPr marL="68580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- Label 2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tidur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NREM2</a:t>
            </a:r>
          </a:p>
          <a:p>
            <a:pPr marL="68580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- Label 3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tidur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NREM3</a:t>
            </a:r>
          </a:p>
          <a:p>
            <a:pPr marL="68580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- Label 4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tidur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NREM4</a:t>
            </a:r>
          </a:p>
          <a:p>
            <a:pPr marL="68580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- Label 5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kelas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tidur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REM </a:t>
            </a:r>
          </a:p>
        </p:txBody>
      </p:sp>
    </p:spTree>
    <p:extLst>
      <p:ext uri="{BB962C8B-B14F-4D97-AF65-F5344CB8AC3E}">
        <p14:creationId xmlns:p14="http://schemas.microsoft.com/office/powerpoint/2010/main" val="15215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3266"/>
            <a:ext cx="10972800" cy="852862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Deskripsi</a:t>
            </a:r>
            <a:r>
              <a:rPr lang="en-US" sz="28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1AE4D91-1D06-4E01-97BD-4B88484B3C4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21 June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– KI141502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5" y="1338455"/>
            <a:ext cx="11192435" cy="47877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pada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subjek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dibagi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durasi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30 </a:t>
            </a:r>
            <a:r>
              <a:rPr lang="en-US" sz="2400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detik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2" y="2084294"/>
            <a:ext cx="4588522" cy="3441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1" y="2084294"/>
            <a:ext cx="4589929" cy="344244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26741" y="3509682"/>
            <a:ext cx="1344706" cy="954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endParaRPr lang="en-GB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77997</Template>
  <TotalTime>2581</TotalTime>
  <Words>1670</Words>
  <Application>Microsoft Office PowerPoint</Application>
  <PresentationFormat>Widescreen</PresentationFormat>
  <Paragraphs>498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Cambria Math</vt:lpstr>
      <vt:lpstr>Times New Roman</vt:lpstr>
      <vt:lpstr>Trebuchet MS</vt:lpstr>
      <vt:lpstr>Tw Cen MT Condensed</vt:lpstr>
      <vt:lpstr>Wingdings</vt:lpstr>
      <vt:lpstr>Diseño predeterminado</vt:lpstr>
      <vt:lpstr>Klasifikasi Data EEG untuk Mendeteksi Keadaan Tidur dan Bangun Menggunakan Autoregressive (AR) Model dan  Support Vector Machine (SVM)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Deskripsi Data</vt:lpstr>
      <vt:lpstr>Deskripsi Data</vt:lpstr>
      <vt:lpstr>Diagram Alir Implementasi Secara Umum</vt:lpstr>
      <vt:lpstr>Tahap Preprocessing Data (Normalisasi)</vt:lpstr>
      <vt:lpstr>Tahap Preprocessing Data (Filtering)</vt:lpstr>
      <vt:lpstr>Tahap Ekstraksi Fitur</vt:lpstr>
      <vt:lpstr>Tahap Ekstraksi Fitur</vt:lpstr>
      <vt:lpstr>Tahap Ekstraksi Fitur</vt:lpstr>
      <vt:lpstr>Tahap Ekstraksi Fitur (Metode Yule-Walker)</vt:lpstr>
      <vt:lpstr>Tahap Ekstraksi Fitur (Metode Burg)</vt:lpstr>
      <vt:lpstr>Tahap Klasifikasi</vt:lpstr>
      <vt:lpstr>Tahap Klasifikasi Suport Vector Machine (SVM)</vt:lpstr>
      <vt:lpstr>Tahap Klasifikasi (Menentukan Final Kelas)</vt:lpstr>
      <vt:lpstr>PowerPoint Presentation</vt:lpstr>
      <vt:lpstr>Skenario Uji Coba</vt:lpstr>
      <vt:lpstr>Skenario Uji Coba 1</vt:lpstr>
      <vt:lpstr>Skenario Uji Coba 1</vt:lpstr>
      <vt:lpstr>Skenario Uji Coba 1</vt:lpstr>
      <vt:lpstr>Skenario Uji Coba 1</vt:lpstr>
      <vt:lpstr>Skenario Uji Coba 2</vt:lpstr>
      <vt:lpstr>Skenario Uji Coba 2</vt:lpstr>
      <vt:lpstr>Skenario Uji Coba 2</vt:lpstr>
      <vt:lpstr>Skenario Uji Coba 2</vt:lpstr>
      <vt:lpstr>Skenario Uji Coba 3</vt:lpstr>
      <vt:lpstr>Skenario Uji Coba 3</vt:lpstr>
      <vt:lpstr>Skenario Uji Coba 3</vt:lpstr>
      <vt:lpstr>Skenario Uji Coba 3</vt:lpstr>
      <vt:lpstr>PowerPoint Presentation</vt:lpstr>
      <vt:lpstr>Kesimpulan</vt:lpstr>
      <vt:lpstr>Kesimpulan</vt:lpstr>
      <vt:lpstr>Kesimpulan</vt:lpstr>
      <vt:lpstr>Saran</vt:lpstr>
      <vt:lpstr>Terima Kasih</vt:lpstr>
      <vt:lpstr>Butterworth Bandpass Filtering</vt:lpstr>
      <vt:lpstr>Tahap Ekstraksi Fitur (Metode Yule-Walker)</vt:lpstr>
      <vt:lpstr>Tahap Ekstraksi Fitur (Metode Yule-Walker)</vt:lpstr>
      <vt:lpstr>Tahap Ekstraksi Fitur (Metode Yule-Walker)</vt:lpstr>
      <vt:lpstr>Tahap Ekstraksi Fitur (Metode Burg)</vt:lpstr>
      <vt:lpstr>Tahap Ekstraksi Fitur (Metode Burg)</vt:lpstr>
      <vt:lpstr>Tahap Ekstraksi Fitur (Metode Burg)</vt:lpstr>
      <vt:lpstr>K-Fold Cross Validation</vt:lpstr>
      <vt:lpstr>Suport Vector Machine (SVM)</vt:lpstr>
      <vt:lpstr>Suport Vector Machine (SVM)</vt:lpstr>
      <vt:lpstr>Suport Vector Machine (SVM)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Yunan</cp:lastModifiedBy>
  <cp:revision>152</cp:revision>
  <dcterms:created xsi:type="dcterms:W3CDTF">2016-06-14T09:20:38Z</dcterms:created>
  <dcterms:modified xsi:type="dcterms:W3CDTF">2016-06-21T07:07:24Z</dcterms:modified>
</cp:coreProperties>
</file>