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55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8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7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911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12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45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3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645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A59820-0E74-44FA-A555-7377EEFE7F9C}" type="datetimeFigureOut">
              <a:rPr lang="en-ID" smtClean="0"/>
              <a:t>22/10/2019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018E83-6280-4C24-AF7B-3DEA57E2E275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2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D5786ED7-1D9D-439A-AB96-2C96C1B043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7" y="1330509"/>
            <a:ext cx="8865564" cy="3432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71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AF74766F-FB51-4C4D-A4B9-95B7EEA896C6}"/>
              </a:ext>
            </a:extLst>
          </p:cNvPr>
          <p:cNvGrpSpPr/>
          <p:nvPr/>
        </p:nvGrpSpPr>
        <p:grpSpPr>
          <a:xfrm>
            <a:off x="5793253" y="1338015"/>
            <a:ext cx="7016804" cy="3299084"/>
            <a:chOff x="2578531" y="1010093"/>
            <a:chExt cx="7016804" cy="3299084"/>
          </a:xfrm>
        </p:grpSpPr>
        <p:pic>
          <p:nvPicPr>
            <p:cNvPr id="6" name="Gambar 5">
              <a:extLst>
                <a:ext uri="{FF2B5EF4-FFF2-40B4-BE49-F238E27FC236}">
                  <a16:creationId xmlns:a16="http://schemas.microsoft.com/office/drawing/2014/main" id="{61D4BE63-9BEB-45C5-8E2E-DFC05D17A21F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43" t="15994" b="52279"/>
            <a:stretch/>
          </p:blipFill>
          <p:spPr bwMode="auto">
            <a:xfrm>
              <a:off x="2610430" y="1010093"/>
              <a:ext cx="6971140" cy="2817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ambar 6">
              <a:extLst>
                <a:ext uri="{FF2B5EF4-FFF2-40B4-BE49-F238E27FC236}">
                  <a16:creationId xmlns:a16="http://schemas.microsoft.com/office/drawing/2014/main" id="{7DABF0C4-5876-41A7-8D6B-D4137B869C9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47" t="75801" b="17999"/>
            <a:stretch/>
          </p:blipFill>
          <p:spPr bwMode="auto">
            <a:xfrm>
              <a:off x="2578531" y="3756284"/>
              <a:ext cx="7016804" cy="5528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Gambar 7">
            <a:extLst>
              <a:ext uri="{FF2B5EF4-FFF2-40B4-BE49-F238E27FC236}">
                <a16:creationId xmlns:a16="http://schemas.microsoft.com/office/drawing/2014/main" id="{EFC9A535-2305-43E7-8D1F-57FB986A0A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1" y="144353"/>
            <a:ext cx="5731510" cy="629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03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ADF24B40-1F47-461E-8D93-FD0249790D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17" y="2388870"/>
            <a:ext cx="8214365" cy="2981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89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85729B18-738E-4FC8-82BC-A41B14496C6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5"/>
          <a:stretch/>
        </p:blipFill>
        <p:spPr bwMode="auto">
          <a:xfrm>
            <a:off x="1329827" y="928915"/>
            <a:ext cx="9068842" cy="4811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09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0A048C5F-4FAE-4BF8-B760-8471DB0E05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55"/>
          <a:stretch/>
        </p:blipFill>
        <p:spPr bwMode="auto">
          <a:xfrm>
            <a:off x="1086589" y="2284231"/>
            <a:ext cx="10018821" cy="2781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41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0513A796-5E9A-4568-BF1F-D28DE4B89C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64" y="1120751"/>
            <a:ext cx="8687472" cy="4418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6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77B9303D-9B06-49AF-8CDF-CB5B18DBD1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43" y="869431"/>
            <a:ext cx="8237714" cy="5119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52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4FA7B21-0E69-43C9-A834-6B3F7D31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6488"/>
            <a:ext cx="10058400" cy="4023360"/>
          </a:xfrm>
        </p:spPr>
        <p:txBody>
          <a:bodyPr/>
          <a:lstStyle/>
          <a:p>
            <a:pPr algn="just"/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(</a:t>
            </a:r>
            <a:r>
              <a:rPr lang="en-ID" dirty="0" err="1"/>
              <a:t>egovernment</a:t>
            </a:r>
            <a:r>
              <a:rPr lang="en-ID" dirty="0"/>
              <a:t>) di </a:t>
            </a:r>
            <a:r>
              <a:rPr lang="en-ID" dirty="0" err="1"/>
              <a:t>kotamadya</a:t>
            </a:r>
            <a:r>
              <a:rPr lang="en-ID" dirty="0"/>
              <a:t> </a:t>
            </a:r>
            <a:r>
              <a:rPr lang="en-ID" dirty="0" err="1"/>
              <a:t>Sragen</a:t>
            </a:r>
            <a:r>
              <a:rPr lang="en-ID" dirty="0"/>
              <a:t>, Indonesia. Hasil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kelembagaan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e-government Kota </a:t>
            </a:r>
            <a:r>
              <a:rPr lang="en-ID" dirty="0" err="1"/>
              <a:t>Sragen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lembaga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dan </a:t>
            </a:r>
            <a:r>
              <a:rPr lang="en-ID" dirty="0" err="1"/>
              <a:t>warga</a:t>
            </a:r>
            <a:r>
              <a:rPr lang="en-ID" dirty="0"/>
              <a:t> negara;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</a:t>
            </a:r>
            <a:r>
              <a:rPr lang="en-ID" dirty="0" err="1"/>
              <a:t>kelembagaan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e-government yang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,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, dan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yang </a:t>
            </a:r>
            <a:r>
              <a:rPr lang="en-ID" dirty="0" err="1"/>
              <a:t>partisipatif</a:t>
            </a:r>
            <a:r>
              <a:rPr lang="en-ID" dirty="0"/>
              <a:t>.</a:t>
            </a:r>
          </a:p>
        </p:txBody>
      </p:sp>
      <p:sp>
        <p:nvSpPr>
          <p:cNvPr id="4" name="Tampungan Konten 2">
            <a:extLst>
              <a:ext uri="{FF2B5EF4-FFF2-40B4-BE49-F238E27FC236}">
                <a16:creationId xmlns:a16="http://schemas.microsoft.com/office/drawing/2014/main" id="{6E9E3716-C4F7-4A85-B8C0-2A321F20F2B9}"/>
              </a:ext>
            </a:extLst>
          </p:cNvPr>
          <p:cNvSpPr txBox="1">
            <a:spLocks/>
          </p:cNvSpPr>
          <p:nvPr/>
        </p:nvSpPr>
        <p:spPr>
          <a:xfrm>
            <a:off x="1066800" y="520209"/>
            <a:ext cx="10058400" cy="8513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Kritis</a:t>
            </a:r>
            <a:r>
              <a:rPr lang="en-ID" dirty="0"/>
              <a:t> yang </a:t>
            </a:r>
            <a:r>
              <a:rPr lang="en-ID" dirty="0" err="1"/>
              <a:t>Mempengaruhi</a:t>
            </a:r>
            <a:r>
              <a:rPr lang="en-ID" dirty="0"/>
              <a:t> Pembangunan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di Indonesia</a:t>
            </a:r>
          </a:p>
          <a:p>
            <a:pPr algn="ctr"/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Kota </a:t>
            </a:r>
            <a:r>
              <a:rPr lang="en-ID" dirty="0" err="1"/>
              <a:t>Sragen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96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6B583B5-526A-4785-8F49-03020BE3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97E4731-EDAB-409A-B4C2-5C653B26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v-SE" dirty="0"/>
              <a:t>E-government mengacu pada penyediaan layanan pemerintah dengan memanfaatkan Teknologi Informasi dan Komunikasi (TIK)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program dan </a:t>
            </a:r>
            <a:r>
              <a:rPr lang="en-ID" dirty="0" err="1"/>
              <a:t>inisiatif</a:t>
            </a:r>
            <a:r>
              <a:rPr lang="en-ID" dirty="0"/>
              <a:t> e-government </a:t>
            </a:r>
            <a:r>
              <a:rPr lang="en-ID" dirty="0" err="1"/>
              <a:t>adalah</a:t>
            </a:r>
            <a:r>
              <a:rPr lang="en-ID" dirty="0"/>
              <a:t> pada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internal, 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, </a:t>
            </a:r>
            <a:r>
              <a:rPr lang="en-ID" dirty="0" err="1"/>
              <a:t>diklasifikasikan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dan </a:t>
            </a:r>
            <a:r>
              <a:rPr lang="en-ID" dirty="0" err="1"/>
              <a:t>penerima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,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lain, </a:t>
            </a:r>
            <a:r>
              <a:rPr lang="en-ID" dirty="0" err="1"/>
              <a:t>pemerintah-ke-warga</a:t>
            </a:r>
            <a:r>
              <a:rPr lang="en-ID" dirty="0"/>
              <a:t> negara (G2C), </a:t>
            </a:r>
            <a:r>
              <a:rPr lang="en-ID" dirty="0" err="1"/>
              <a:t>pemerintah-ke-bisnis</a:t>
            </a:r>
            <a:r>
              <a:rPr lang="en-ID" dirty="0"/>
              <a:t> (G2B), </a:t>
            </a:r>
            <a:r>
              <a:rPr lang="en-ID" dirty="0" err="1"/>
              <a:t>pemerintah-karyawan</a:t>
            </a:r>
            <a:r>
              <a:rPr lang="en-ID" dirty="0"/>
              <a:t> (G2E), dan </a:t>
            </a:r>
            <a:r>
              <a:rPr lang="en-ID" dirty="0" err="1"/>
              <a:t>pemerintah-ke-pemerintah</a:t>
            </a:r>
            <a:r>
              <a:rPr lang="en-ID" dirty="0"/>
              <a:t> (G2G).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, dan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juga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terbentuknya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susunan</a:t>
            </a:r>
            <a:r>
              <a:rPr lang="en-ID" dirty="0"/>
              <a:t> e-</a:t>
            </a:r>
            <a:r>
              <a:rPr lang="en-ID" dirty="0" err="1"/>
              <a:t>goverment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29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F1DAC9B-C947-4619-9592-EE8F3C7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89A9756-E360-4F33-AF8B-FF4EBD35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kualitatif</a:t>
            </a:r>
            <a:r>
              <a:rPr lang="en-ID" dirty="0"/>
              <a:t> </a:t>
            </a:r>
            <a:r>
              <a:rPr lang="en-ID" dirty="0" err="1"/>
              <a:t>berupaya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yang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mendalam</a:t>
            </a:r>
            <a:r>
              <a:rPr lang="en-ID" dirty="0"/>
              <a:t> dan </a:t>
            </a:r>
            <a:r>
              <a:rPr lang="en-ID" dirty="0" err="1"/>
              <a:t>terperinci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</a:t>
            </a:r>
          </a:p>
          <a:p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Sragen</a:t>
            </a:r>
            <a:endParaRPr lang="en-ID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dan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dan </a:t>
            </a:r>
            <a:r>
              <a:rPr lang="en-ID" dirty="0" err="1"/>
              <a:t>peran</a:t>
            </a:r>
            <a:r>
              <a:rPr lang="en-ID" dirty="0"/>
              <a:t> yang </a:t>
            </a:r>
            <a:r>
              <a:rPr lang="en-ID" dirty="0" err="1"/>
              <a:t>dimainkan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kelembagaan</a:t>
            </a:r>
            <a:endParaRPr lang="en-ID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dan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;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 dan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dan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dipemerintah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Sragen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23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ambar 11">
            <a:extLst>
              <a:ext uri="{FF2B5EF4-FFF2-40B4-BE49-F238E27FC236}">
                <a16:creationId xmlns:a16="http://schemas.microsoft.com/office/drawing/2014/main" id="{F2398F70-8D93-41FD-AB88-899918093F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6" y="176250"/>
            <a:ext cx="5731510" cy="62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B84E8E6B-C240-4B6D-A318-FE053DB0D44B}"/>
              </a:ext>
            </a:extLst>
          </p:cNvPr>
          <p:cNvSpPr txBox="1"/>
          <p:nvPr/>
        </p:nvSpPr>
        <p:spPr>
          <a:xfrm>
            <a:off x="6453963" y="1956391"/>
            <a:ext cx="4869711" cy="3902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351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3CA904A-887F-42D8-8A46-D47234AF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553369"/>
          </a:xfrm>
        </p:spPr>
        <p:txBody>
          <a:bodyPr>
            <a:normAutofit/>
          </a:bodyPr>
          <a:lstStyle/>
          <a:p>
            <a:r>
              <a:rPr lang="en-ID" sz="2800" dirty="0" err="1"/>
              <a:t>kesimpulannya</a:t>
            </a:r>
            <a:endParaRPr lang="en-ID" sz="28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221E7F0-90ED-4AAD-90EA-798536FB5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7023"/>
            <a:ext cx="10058400" cy="3902071"/>
          </a:xfrm>
        </p:spPr>
        <p:txBody>
          <a:bodyPr>
            <a:normAutofit/>
          </a:bodyPr>
          <a:lstStyle/>
          <a:p>
            <a:r>
              <a:rPr lang="en-ID" sz="1800" dirty="0"/>
              <a:t>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ditarik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 </a:t>
            </a:r>
            <a:r>
              <a:rPr lang="en-ID" sz="1800" dirty="0" err="1"/>
              <a:t>implementasi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meningkat</a:t>
            </a:r>
            <a:r>
              <a:rPr lang="en-ID" sz="1800" dirty="0"/>
              <a:t> </a:t>
            </a:r>
            <a:r>
              <a:rPr lang="en-ID" sz="1800" dirty="0" err="1"/>
              <a:t>hubungan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lembaga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dan </a:t>
            </a:r>
            <a:r>
              <a:rPr lang="en-ID" sz="1800" dirty="0" err="1"/>
              <a:t>warga</a:t>
            </a:r>
            <a:r>
              <a:rPr lang="en-ID" sz="1800" dirty="0"/>
              <a:t> negara, yang </a:t>
            </a:r>
            <a:r>
              <a:rPr lang="en-ID" sz="1800" dirty="0" err="1"/>
              <a:t>sejalan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visi</a:t>
            </a:r>
            <a:r>
              <a:rPr lang="en-ID" sz="1800" dirty="0"/>
              <a:t> dan </a:t>
            </a:r>
            <a:r>
              <a:rPr lang="en-ID" sz="1800" dirty="0" err="1"/>
              <a:t>misi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</a:t>
            </a:r>
            <a:r>
              <a:rPr lang="en-ID" sz="1800" dirty="0" err="1"/>
              <a:t>kabupaten</a:t>
            </a:r>
            <a:r>
              <a:rPr lang="en-ID" sz="1800" dirty="0"/>
              <a:t> </a:t>
            </a:r>
            <a:r>
              <a:rPr lang="en-ID" sz="1800" dirty="0" err="1"/>
              <a:t>Sragen</a:t>
            </a:r>
            <a:r>
              <a:rPr lang="en-ID" sz="1800" dirty="0"/>
              <a:t> </a:t>
            </a:r>
            <a:r>
              <a:rPr lang="en-ID" sz="1800" dirty="0" err="1"/>
              <a:t>sebagaimana</a:t>
            </a:r>
            <a:r>
              <a:rPr lang="en-ID" sz="1800" dirty="0"/>
              <a:t> </a:t>
            </a:r>
            <a:r>
              <a:rPr lang="en-ID" sz="1800" dirty="0" err="1"/>
              <a:t>diatur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Rencana</a:t>
            </a:r>
            <a:r>
              <a:rPr lang="en-ID" sz="1800" dirty="0"/>
              <a:t> Pembangunan </a:t>
            </a:r>
            <a:r>
              <a:rPr lang="en-ID" sz="1800" dirty="0" err="1"/>
              <a:t>Jangka</a:t>
            </a:r>
            <a:r>
              <a:rPr lang="en-ID" sz="1800" dirty="0"/>
              <a:t> Panjang (RPJP), </a:t>
            </a:r>
            <a:r>
              <a:rPr lang="en-ID" sz="1800" dirty="0" err="1"/>
              <a:t>Rencana</a:t>
            </a:r>
            <a:r>
              <a:rPr lang="en-ID" sz="1800" dirty="0"/>
              <a:t> Pembangunan </a:t>
            </a:r>
            <a:r>
              <a:rPr lang="en-ID" sz="1800" dirty="0" err="1"/>
              <a:t>Jangka</a:t>
            </a:r>
            <a:r>
              <a:rPr lang="en-ID" sz="1800" dirty="0"/>
              <a:t> </a:t>
            </a:r>
            <a:r>
              <a:rPr lang="en-ID" sz="1800" dirty="0" err="1"/>
              <a:t>Menengah</a:t>
            </a:r>
            <a:r>
              <a:rPr lang="en-ID" sz="1800" dirty="0"/>
              <a:t> (RPJMD), dan </a:t>
            </a:r>
            <a:r>
              <a:rPr lang="en-ID" sz="1800" dirty="0" err="1"/>
              <a:t>Strategi</a:t>
            </a:r>
            <a:r>
              <a:rPr lang="en-ID" sz="1800" dirty="0"/>
              <a:t> </a:t>
            </a:r>
            <a:r>
              <a:rPr lang="en-ID" sz="1800" dirty="0" err="1"/>
              <a:t>Loka</a:t>
            </a:r>
            <a:endParaRPr lang="en-ID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sz="1800" dirty="0" err="1"/>
              <a:t>Pengembangan</a:t>
            </a:r>
            <a:r>
              <a:rPr lang="en-ID" sz="1800" dirty="0"/>
              <a:t> </a:t>
            </a:r>
            <a:r>
              <a:rPr lang="en-ID" sz="1800" dirty="0" err="1"/>
              <a:t>kapasitas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elektronik</a:t>
            </a:r>
            <a:r>
              <a:rPr lang="en-ID" sz="1800" dirty="0"/>
              <a:t> </a:t>
            </a:r>
            <a:r>
              <a:rPr lang="en-ID" sz="1800" dirty="0" err="1"/>
              <a:t>pemerintahan</a:t>
            </a:r>
            <a:r>
              <a:rPr lang="en-ID" sz="1800" dirty="0"/>
              <a:t> di </a:t>
            </a:r>
            <a:r>
              <a:rPr lang="en-ID" sz="1800" dirty="0" err="1"/>
              <a:t>Sragen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didukung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</a:t>
            </a:r>
            <a:r>
              <a:rPr lang="en-ID" sz="1800" dirty="0" err="1"/>
              <a:t>konektivitas</a:t>
            </a:r>
            <a:r>
              <a:rPr lang="en-ID" sz="1800" dirty="0"/>
              <a:t> dan </a:t>
            </a:r>
            <a:r>
              <a:rPr lang="en-ID" sz="1800" dirty="0" err="1"/>
              <a:t>hubungan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</a:t>
            </a:r>
            <a:r>
              <a:rPr lang="en-ID" sz="1800" dirty="0" err="1"/>
              <a:t>ketentuan</a:t>
            </a:r>
            <a:r>
              <a:rPr lang="en-ID" sz="1800" dirty="0"/>
              <a:t> (G2G), </a:t>
            </a:r>
            <a:r>
              <a:rPr lang="en-ID" sz="1800" dirty="0" err="1"/>
              <a:t>penyedia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warga</a:t>
            </a:r>
            <a:r>
              <a:rPr lang="en-ID" sz="1800" dirty="0"/>
              <a:t> negara (G2C), </a:t>
            </a:r>
            <a:r>
              <a:rPr lang="en-ID" sz="1800" dirty="0" err="1"/>
              <a:t>penyedia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 (G2B), dan </a:t>
            </a:r>
            <a:r>
              <a:rPr lang="en-ID" sz="1800" dirty="0" err="1"/>
              <a:t>pemerintah</a:t>
            </a:r>
            <a:r>
              <a:rPr lang="en-ID" sz="1800" dirty="0"/>
              <a:t> </a:t>
            </a:r>
            <a:r>
              <a:rPr lang="en-ID" sz="1800" dirty="0" err="1"/>
              <a:t>penyedia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karyawan</a:t>
            </a:r>
            <a:r>
              <a:rPr lang="en-ID" sz="1800" dirty="0"/>
              <a:t> (G2E).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1800" dirty="0" err="1"/>
              <a:t>penerapan</a:t>
            </a:r>
            <a:r>
              <a:rPr lang="en-ID" sz="1800" dirty="0"/>
              <a:t> </a:t>
            </a:r>
            <a:r>
              <a:rPr lang="en-ID" sz="1800" dirty="0" err="1"/>
              <a:t>pengembangan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yang </a:t>
            </a:r>
            <a:r>
              <a:rPr lang="en-ID" sz="1800" dirty="0" err="1"/>
              <a:t>efektif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menghubungkan</a:t>
            </a:r>
            <a:r>
              <a:rPr lang="en-ID" sz="1800" dirty="0"/>
              <a:t>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pemangku</a:t>
            </a:r>
            <a:r>
              <a:rPr lang="en-ID" sz="1800" dirty="0"/>
              <a:t> </a:t>
            </a:r>
            <a:r>
              <a:rPr lang="en-ID" sz="1800" dirty="0" err="1"/>
              <a:t>kepentingan</a:t>
            </a:r>
            <a:r>
              <a:rPr lang="en-ID" sz="1800" dirty="0"/>
              <a:t> di </a:t>
            </a:r>
            <a:r>
              <a:rPr lang="en-ID" sz="1800" dirty="0" err="1"/>
              <a:t>ranah</a:t>
            </a:r>
            <a:r>
              <a:rPr lang="en-ID" sz="1800" dirty="0"/>
              <a:t> </a:t>
            </a:r>
            <a:r>
              <a:rPr lang="en-ID" sz="1800" dirty="0" err="1"/>
              <a:t>penyediaan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publik</a:t>
            </a:r>
            <a:r>
              <a:rPr lang="en-ID" sz="1800" dirty="0"/>
              <a:t>, </a:t>
            </a:r>
            <a:r>
              <a:rPr lang="en-ID" sz="1800" dirty="0" err="1"/>
              <a:t>yaitu</a:t>
            </a:r>
            <a:r>
              <a:rPr lang="en-ID" sz="1800" dirty="0"/>
              <a:t>: </a:t>
            </a:r>
            <a:r>
              <a:rPr lang="en-ID" sz="1800" dirty="0" err="1"/>
              <a:t>pemerintah-ke-bisnis</a:t>
            </a:r>
            <a:r>
              <a:rPr lang="en-ID" sz="1800" dirty="0"/>
              <a:t> (G2B), </a:t>
            </a:r>
            <a:r>
              <a:rPr lang="en-ID" sz="1800" dirty="0" err="1"/>
              <a:t>pemerintah-ke-pemerintah</a:t>
            </a:r>
            <a:r>
              <a:rPr lang="en-ID" sz="1800" dirty="0"/>
              <a:t> (G2G), dan </a:t>
            </a:r>
            <a:r>
              <a:rPr lang="en-ID" sz="1800" dirty="0" err="1"/>
              <a:t>pemerintah-tocitizen</a:t>
            </a:r>
            <a:r>
              <a:rPr lang="en-ID" sz="1800" dirty="0"/>
              <a:t> (G2C).</a:t>
            </a:r>
          </a:p>
        </p:txBody>
      </p:sp>
    </p:spTree>
    <p:extLst>
      <p:ext uri="{BB962C8B-B14F-4D97-AF65-F5344CB8AC3E}">
        <p14:creationId xmlns:p14="http://schemas.microsoft.com/office/powerpoint/2010/main" val="54500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F03D9CB5-3B5D-4D35-8D51-1BA31F77DC6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34"/>
          <a:stretch/>
        </p:blipFill>
        <p:spPr bwMode="auto">
          <a:xfrm>
            <a:off x="1103732" y="1835689"/>
            <a:ext cx="10028555" cy="3727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60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BC83B946-AFDC-44C0-A4CA-90CA091173AC}"/>
              </a:ext>
            </a:extLst>
          </p:cNvPr>
          <p:cNvGrpSpPr/>
          <p:nvPr/>
        </p:nvGrpSpPr>
        <p:grpSpPr>
          <a:xfrm>
            <a:off x="1472744" y="1167894"/>
            <a:ext cx="8766409" cy="4318506"/>
            <a:chOff x="2578531" y="1010093"/>
            <a:chExt cx="7016804" cy="3299084"/>
          </a:xfrm>
        </p:grpSpPr>
        <p:pic>
          <p:nvPicPr>
            <p:cNvPr id="4" name="Gambar 3">
              <a:extLst>
                <a:ext uri="{FF2B5EF4-FFF2-40B4-BE49-F238E27FC236}">
                  <a16:creationId xmlns:a16="http://schemas.microsoft.com/office/drawing/2014/main" id="{21FE7760-010E-4EA0-8A02-D30B895F9A85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43" t="15994" b="52279"/>
            <a:stretch/>
          </p:blipFill>
          <p:spPr bwMode="auto">
            <a:xfrm>
              <a:off x="2610430" y="1010093"/>
              <a:ext cx="6971140" cy="2817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ambar 4">
              <a:extLst>
                <a:ext uri="{FF2B5EF4-FFF2-40B4-BE49-F238E27FC236}">
                  <a16:creationId xmlns:a16="http://schemas.microsoft.com/office/drawing/2014/main" id="{6CDE0B02-E6A9-4F79-9B10-6E1170651C61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47" t="75801" b="17999"/>
            <a:stretch/>
          </p:blipFill>
          <p:spPr bwMode="auto">
            <a:xfrm>
              <a:off x="2578531" y="3756284"/>
              <a:ext cx="7016804" cy="55289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1390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9215296-6A5D-4B23-BF57-E6502A5E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D" dirty="0"/>
          </a:p>
          <a:p>
            <a:r>
              <a:rPr lang="en-ID" dirty="0"/>
              <a:t>Hasil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bersama-sama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dan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kesuksesan</a:t>
            </a:r>
            <a:endParaRPr lang="en-ID" dirty="0"/>
          </a:p>
          <a:p>
            <a:r>
              <a:rPr lang="en-ID" dirty="0" err="1"/>
              <a:t>implementasi</a:t>
            </a:r>
            <a:r>
              <a:rPr lang="en-ID" dirty="0"/>
              <a:t> E-Government.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uji </a:t>
            </a:r>
            <a:r>
              <a:rPr lang="en-ID" dirty="0" err="1"/>
              <a:t>parsial</a:t>
            </a:r>
            <a:r>
              <a:rPr lang="en-ID" dirty="0"/>
              <a:t> / </a:t>
            </a:r>
            <a:r>
              <a:rPr lang="en-ID" dirty="0" err="1"/>
              <a:t>bivariat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diperoleh</a:t>
            </a:r>
            <a:endParaRPr lang="en-ID" dirty="0"/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kritis</a:t>
            </a:r>
            <a:r>
              <a:rPr lang="en-ID" dirty="0"/>
              <a:t> yang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parsial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E-Government </a:t>
            </a:r>
            <a:r>
              <a:rPr lang="en-ID" dirty="0" err="1"/>
              <a:t>adalah</a:t>
            </a:r>
            <a:endParaRPr lang="en-ID" dirty="0"/>
          </a:p>
          <a:p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r>
              <a:rPr lang="en-ID" dirty="0"/>
              <a:t>.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dominan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meningkatnya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endParaRPr lang="en-ID" dirty="0"/>
          </a:p>
          <a:p>
            <a:r>
              <a:rPr lang="en-ID" dirty="0"/>
              <a:t>E-Government di BPK-RI.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ditingkatkan</a:t>
            </a:r>
            <a:r>
              <a:rPr lang="en-ID" dirty="0"/>
              <a:t> dan </a:t>
            </a:r>
            <a:r>
              <a:rPr lang="en-ID" dirty="0" err="1"/>
              <a:t>dipertahankan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BPK-RI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berlanjut</a:t>
            </a:r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E-Government.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lain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didukung</a:t>
            </a:r>
            <a:r>
              <a:rPr lang="en-ID" dirty="0"/>
              <a:t> oleh </a:t>
            </a:r>
            <a:r>
              <a:rPr lang="en-ID" dirty="0" err="1"/>
              <a:t>satu</a:t>
            </a:r>
            <a:endParaRPr lang="en-ID" dirty="0"/>
          </a:p>
          <a:p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E-Government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50225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f">
  <a:themeElements>
    <a:clrScheme name="Retrospekti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462</Words>
  <Application>Microsoft Office PowerPoint</Application>
  <PresentationFormat>Layar Lebar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Retrospektif</vt:lpstr>
      <vt:lpstr>Presentasi PowerPoint</vt:lpstr>
      <vt:lpstr>Presentasi PowerPoint</vt:lpstr>
      <vt:lpstr>Presentasi PowerPoint</vt:lpstr>
      <vt:lpstr>Presentasi PowerPoint</vt:lpstr>
      <vt:lpstr>Presentasi PowerPoint</vt:lpstr>
      <vt:lpstr>kesimpulannya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mustofa amar</dc:creator>
  <cp:lastModifiedBy>mustofa amar</cp:lastModifiedBy>
  <cp:revision>10</cp:revision>
  <dcterms:created xsi:type="dcterms:W3CDTF">2019-10-22T03:43:40Z</dcterms:created>
  <dcterms:modified xsi:type="dcterms:W3CDTF">2019-10-22T09:50:00Z</dcterms:modified>
</cp:coreProperties>
</file>