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418579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20CEE5-7A7C-4F0C-A57C-D636822C69E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41899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313409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4283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62707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89825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3429691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457791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02892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207818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40215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20CEE5-7A7C-4F0C-A57C-D636822C69E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26073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20CEE5-7A7C-4F0C-A57C-D636822C69E0}"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424430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79779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4866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220CEE5-7A7C-4F0C-A57C-D636822C69E0}" type="datetimeFigureOut">
              <a:rPr lang="en-US" smtClean="0"/>
              <a:t>11/13/2019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136035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20CEE5-7A7C-4F0C-A57C-D636822C69E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2BA9D-584F-4A8F-9ED7-C940B6DE52DE}" type="slidenum">
              <a:rPr lang="en-US" smtClean="0"/>
              <a:t>‹#›</a:t>
            </a:fld>
            <a:endParaRPr lang="en-US"/>
          </a:p>
        </p:txBody>
      </p:sp>
    </p:spTree>
    <p:extLst>
      <p:ext uri="{BB962C8B-B14F-4D97-AF65-F5344CB8AC3E}">
        <p14:creationId xmlns:p14="http://schemas.microsoft.com/office/powerpoint/2010/main" val="234638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20CEE5-7A7C-4F0C-A57C-D636822C69E0}" type="datetimeFigureOut">
              <a:rPr lang="en-US" smtClean="0"/>
              <a:t>11/13/2019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52BA9D-584F-4A8F-9ED7-C940B6DE52DE}" type="slidenum">
              <a:rPr lang="en-US" smtClean="0"/>
              <a:t>‹#›</a:t>
            </a:fld>
            <a:endParaRPr lang="en-US"/>
          </a:p>
        </p:txBody>
      </p:sp>
    </p:spTree>
    <p:extLst>
      <p:ext uri="{BB962C8B-B14F-4D97-AF65-F5344CB8AC3E}">
        <p14:creationId xmlns:p14="http://schemas.microsoft.com/office/powerpoint/2010/main" val="125983387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Workshop 1</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7999"/>
          </a:xfrm>
          <a:prstGeom prst="rect">
            <a:avLst/>
          </a:prstGeom>
        </p:spPr>
      </p:pic>
    </p:spTree>
    <p:extLst>
      <p:ext uri="{BB962C8B-B14F-4D97-AF65-F5344CB8AC3E}">
        <p14:creationId xmlns:p14="http://schemas.microsoft.com/office/powerpoint/2010/main" val="1981805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8105"/>
          </a:xfrm>
        </p:spPr>
        <p:txBody>
          <a:bodyPr>
            <a:normAutofit fontScale="90000"/>
          </a:bodyPr>
          <a:lstStyle/>
          <a:p>
            <a:pPr algn="ctr"/>
            <a:r>
              <a:rPr lang="en-US" dirty="0" smtClean="0"/>
              <a:t> </a:t>
            </a:r>
            <a:r>
              <a:rPr lang="en-US" b="1" i="1" u="sng" dirty="0" smtClean="0"/>
              <a:t>Workshop 1</a:t>
            </a:r>
            <a:br>
              <a:rPr lang="en-US" b="1" i="1" u="sng" dirty="0" smtClean="0"/>
            </a:br>
            <a:r>
              <a:rPr lang="en-US" b="1" i="1" u="sng" dirty="0" smtClean="0"/>
              <a:t>Basics Of HTML5 and CSS3</a:t>
            </a:r>
            <a:endParaRPr lang="en-US" b="1" i="1" u="sng" dirty="0"/>
          </a:p>
        </p:txBody>
      </p:sp>
      <p:sp>
        <p:nvSpPr>
          <p:cNvPr id="3" name="Content Placeholder 2"/>
          <p:cNvSpPr>
            <a:spLocks noGrp="1"/>
          </p:cNvSpPr>
          <p:nvPr>
            <p:ph idx="1"/>
          </p:nvPr>
        </p:nvSpPr>
        <p:spPr/>
        <p:txBody>
          <a:bodyPr/>
          <a:lstStyle/>
          <a:p>
            <a:r>
              <a:rPr lang="en-US" dirty="0" smtClean="0"/>
              <a:t>Today’s Outline</a:t>
            </a:r>
          </a:p>
          <a:p>
            <a:pPr>
              <a:buFont typeface="Arial" panose="020B0604020202020204" pitchFamily="34" charset="0"/>
              <a:buChar char="•"/>
            </a:pPr>
            <a:r>
              <a:rPr lang="en-US" dirty="0" smtClean="0"/>
              <a:t> Page Basics</a:t>
            </a:r>
          </a:p>
          <a:p>
            <a:pPr>
              <a:buFont typeface="Arial" panose="020B0604020202020204" pitchFamily="34" charset="0"/>
              <a:buChar char="•"/>
            </a:pPr>
            <a:r>
              <a:rPr lang="en-US" dirty="0" smtClean="0"/>
              <a:t>Text Basics</a:t>
            </a:r>
          </a:p>
          <a:p>
            <a:pPr>
              <a:buFont typeface="Arial" panose="020B0604020202020204" pitchFamily="34" charset="0"/>
              <a:buChar char="•"/>
            </a:pPr>
            <a:r>
              <a:rPr lang="en-US" dirty="0" smtClean="0"/>
              <a:t>Text Formatting </a:t>
            </a:r>
          </a:p>
          <a:p>
            <a:pPr>
              <a:buFont typeface="Arial" panose="020B0604020202020204" pitchFamily="34" charset="0"/>
              <a:buChar char="•"/>
            </a:pPr>
            <a:r>
              <a:rPr lang="en-US" dirty="0" smtClean="0"/>
              <a:t>Lists</a:t>
            </a:r>
          </a:p>
          <a:p>
            <a:pPr>
              <a:buFont typeface="Arial" panose="020B0604020202020204" pitchFamily="34" charset="0"/>
              <a:buChar char="•"/>
            </a:pPr>
            <a:r>
              <a:rPr lang="en-US" dirty="0" smtClean="0"/>
              <a:t>Inserting Images</a:t>
            </a:r>
          </a:p>
          <a:p>
            <a:pPr>
              <a:buFont typeface="Arial" panose="020B0604020202020204" pitchFamily="34" charset="0"/>
              <a:buChar char="•"/>
            </a:pPr>
            <a:r>
              <a:rPr lang="en-US" dirty="0" smtClean="0"/>
              <a:t>Website Project</a:t>
            </a:r>
          </a:p>
        </p:txBody>
      </p:sp>
    </p:spTree>
    <p:extLst>
      <p:ext uri="{BB962C8B-B14F-4D97-AF65-F5344CB8AC3E}">
        <p14:creationId xmlns:p14="http://schemas.microsoft.com/office/powerpoint/2010/main" val="185358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47" y="113085"/>
            <a:ext cx="8778401" cy="836150"/>
          </a:xfrm>
        </p:spPr>
        <p:txBody>
          <a:bodyPr>
            <a:normAutofit fontScale="90000"/>
          </a:bodyPr>
          <a:lstStyle/>
          <a:p>
            <a:r>
              <a:rPr lang="en-US" b="1" i="1" dirty="0" smtClean="0"/>
              <a:t>                   </a:t>
            </a:r>
            <a:r>
              <a:rPr lang="en-US" b="1" i="1" u="sng" dirty="0" smtClean="0"/>
              <a:t>Page </a:t>
            </a:r>
            <a:r>
              <a:rPr lang="en-US" b="1" i="1" u="sng" dirty="0"/>
              <a:t>Basics</a:t>
            </a:r>
            <a:r>
              <a:rPr lang="en-US" b="1" i="1" dirty="0"/>
              <a:t/>
            </a:r>
            <a:br>
              <a:rPr lang="en-US" b="1" i="1" dirty="0"/>
            </a:br>
            <a:endParaRPr lang="en-US" b="1" i="1" dirty="0"/>
          </a:p>
        </p:txBody>
      </p:sp>
      <p:sp>
        <p:nvSpPr>
          <p:cNvPr id="3" name="Content Placeholder 2"/>
          <p:cNvSpPr>
            <a:spLocks noGrp="1"/>
          </p:cNvSpPr>
          <p:nvPr>
            <p:ph idx="1"/>
          </p:nvPr>
        </p:nvSpPr>
        <p:spPr>
          <a:xfrm>
            <a:off x="139337" y="1071154"/>
            <a:ext cx="9911498" cy="5358447"/>
          </a:xfrm>
        </p:spPr>
        <p:txBody>
          <a:bodyPr>
            <a:normAutofit fontScale="85000" lnSpcReduction="20000"/>
          </a:bodyPr>
          <a:lstStyle/>
          <a:p>
            <a:pPr marL="0" indent="0">
              <a:buNone/>
            </a:pPr>
            <a:r>
              <a:rPr lang="en-US" dirty="0" smtClean="0"/>
              <a:t>Tag: Simply a instruction to the Brower what to do. And each tag is written with in these brackets“&lt; &gt;”.</a:t>
            </a:r>
          </a:p>
          <a:p>
            <a:pPr marL="0" indent="0">
              <a:buNone/>
            </a:pPr>
            <a:r>
              <a:rPr lang="en-US" dirty="0" smtClean="0"/>
              <a:t>Example of Writing a tag</a:t>
            </a:r>
          </a:p>
          <a:p>
            <a:pPr marL="0" indent="0">
              <a:buNone/>
            </a:pPr>
            <a:r>
              <a:rPr lang="en-US" dirty="0" smtClean="0"/>
              <a:t>&lt;title&gt; I am Building My First Website &lt;/title&gt;</a:t>
            </a:r>
          </a:p>
          <a:p>
            <a:pPr marL="0" indent="0">
              <a:buNone/>
            </a:pPr>
            <a:endParaRPr lang="en-US" dirty="0" smtClean="0"/>
          </a:p>
          <a:p>
            <a:pPr marL="0" indent="0">
              <a:buNone/>
            </a:pPr>
            <a:r>
              <a:rPr lang="en-US" dirty="0" smtClean="0"/>
              <a:t>But some tag do not contain any content with in them those are know as void or self closing tag</a:t>
            </a:r>
          </a:p>
          <a:p>
            <a:pPr marL="0" indent="0">
              <a:buNone/>
            </a:pPr>
            <a:r>
              <a:rPr lang="en-US" dirty="0" smtClean="0"/>
              <a:t>Example </a:t>
            </a:r>
          </a:p>
          <a:p>
            <a:pPr marL="0" indent="0">
              <a:buNone/>
            </a:pPr>
            <a:r>
              <a:rPr lang="en-US" dirty="0" smtClean="0"/>
              <a:t>&lt;meta charset=“utf-8”/&gt; </a:t>
            </a:r>
          </a:p>
          <a:p>
            <a:pPr marL="0" indent="0">
              <a:buNone/>
            </a:pPr>
            <a:endParaRPr lang="en-US" dirty="0"/>
          </a:p>
          <a:p>
            <a:pPr marL="0" indent="0">
              <a:buNone/>
            </a:pPr>
            <a:r>
              <a:rPr lang="en-US" dirty="0" smtClean="0"/>
              <a:t>HTML also provides us way to comment </a:t>
            </a:r>
          </a:p>
          <a:p>
            <a:pPr marL="0" indent="0">
              <a:buNone/>
            </a:pPr>
            <a:r>
              <a:rPr lang="en-US" dirty="0" smtClean="0"/>
              <a:t>Example: </a:t>
            </a:r>
          </a:p>
          <a:p>
            <a:pPr marL="0" indent="0">
              <a:buNone/>
            </a:pPr>
            <a:r>
              <a:rPr lang="en-US" dirty="0" smtClean="0"/>
              <a:t>&lt;!—This is comment --&gt;</a:t>
            </a:r>
          </a:p>
          <a:p>
            <a:pPr marL="0" indent="0">
              <a:buNone/>
            </a:pPr>
            <a:endParaRPr lang="en-US" dirty="0" smtClean="0"/>
          </a:p>
          <a:p>
            <a:pPr marL="0" indent="0">
              <a:buNone/>
            </a:pPr>
            <a:endParaRPr lang="en-US" dirty="0" smtClean="0"/>
          </a:p>
          <a:p>
            <a:pPr marL="0" indent="0">
              <a:buNone/>
            </a:pPr>
            <a:r>
              <a:rPr lang="en-US" dirty="0"/>
              <a:t> </a:t>
            </a:r>
            <a:r>
              <a:rPr lang="en-US" dirty="0" smtClean="0"/>
              <a:t>                                                                                                                  Code Snippet.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0" y="3145327"/>
            <a:ext cx="3143794" cy="3467153"/>
          </a:xfrm>
          <a:prstGeom prst="rect">
            <a:avLst/>
          </a:prstGeom>
        </p:spPr>
      </p:pic>
    </p:spTree>
    <p:extLst>
      <p:ext uri="{BB962C8B-B14F-4D97-AF65-F5344CB8AC3E}">
        <p14:creationId xmlns:p14="http://schemas.microsoft.com/office/powerpoint/2010/main" val="985969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400530"/>
          </a:xfrm>
        </p:spPr>
        <p:txBody>
          <a:bodyPr/>
          <a:lstStyle/>
          <a:p>
            <a:pPr algn="ctr"/>
            <a:r>
              <a:rPr lang="en-US" b="1" i="1" u="sng" dirty="0" smtClean="0"/>
              <a:t>Text Basics</a:t>
            </a:r>
            <a:endParaRPr lang="en-US" b="1" i="1" u="sng" dirty="0"/>
          </a:p>
        </p:txBody>
      </p:sp>
      <p:sp>
        <p:nvSpPr>
          <p:cNvPr id="3" name="Content Placeholder 2"/>
          <p:cNvSpPr>
            <a:spLocks noGrp="1"/>
          </p:cNvSpPr>
          <p:nvPr>
            <p:ph idx="1"/>
          </p:nvPr>
        </p:nvSpPr>
        <p:spPr>
          <a:xfrm>
            <a:off x="104504" y="809898"/>
            <a:ext cx="11765280" cy="5860868"/>
          </a:xfrm>
        </p:spPr>
        <p:txBody>
          <a:bodyPr/>
          <a:lstStyle/>
          <a:p>
            <a:r>
              <a:rPr lang="en-US" dirty="0" smtClean="0"/>
              <a:t>H Tag:    Used for giving heading h1 to h6</a:t>
            </a:r>
          </a:p>
          <a:p>
            <a:pPr marL="0" indent="0">
              <a:buNone/>
            </a:pPr>
            <a:r>
              <a:rPr lang="en-US" dirty="0" smtClean="0"/>
              <a:t>Example  &lt;h1&gt; Heading &lt;/h1&gt;</a:t>
            </a:r>
          </a:p>
          <a:p>
            <a:pPr>
              <a:buFont typeface="Wingdings" panose="05000000000000000000" pitchFamily="2" charset="2"/>
              <a:buChar char="Ø"/>
            </a:pPr>
            <a:r>
              <a:rPr lang="en-US" dirty="0" smtClean="0"/>
              <a:t>P Tag: Used for breaking text into paragraph</a:t>
            </a:r>
          </a:p>
          <a:p>
            <a:pPr marL="0" indent="0">
              <a:buNone/>
            </a:pPr>
            <a:r>
              <a:rPr lang="en-US" dirty="0" smtClean="0"/>
              <a:t>Example &lt;p&gt; I am para 1 &lt;/p&gt;</a:t>
            </a:r>
          </a:p>
          <a:p>
            <a:pPr>
              <a:buFont typeface="Wingdings" panose="05000000000000000000" pitchFamily="2" charset="2"/>
              <a:buChar char="Ø"/>
            </a:pPr>
            <a:r>
              <a:rPr lang="en-US" dirty="0" err="1" smtClean="0"/>
              <a:t>br</a:t>
            </a:r>
            <a:r>
              <a:rPr lang="en-US" dirty="0" smtClean="0"/>
              <a:t> tag: </a:t>
            </a:r>
            <a:r>
              <a:rPr lang="en-US" dirty="0"/>
              <a:t>Used for breaking </a:t>
            </a:r>
            <a:r>
              <a:rPr lang="en-US" dirty="0" smtClean="0"/>
              <a:t>text          </a:t>
            </a:r>
          </a:p>
          <a:p>
            <a:pPr marL="0" indent="0">
              <a:buNone/>
            </a:pPr>
            <a:r>
              <a:rPr lang="en-US" dirty="0" smtClean="0"/>
              <a:t>Example &lt;</a:t>
            </a:r>
            <a:r>
              <a:rPr lang="en-US" dirty="0" err="1" smtClean="0"/>
              <a:t>br</a:t>
            </a:r>
            <a:r>
              <a:rPr lang="en-US" dirty="0" smtClean="0"/>
              <a:t>&gt; Text is divided &lt;</a:t>
            </a:r>
            <a:r>
              <a:rPr lang="en-US" dirty="0" err="1" smtClean="0"/>
              <a:t>br</a:t>
            </a:r>
            <a:r>
              <a:rPr lang="en-US" dirty="0" smtClean="0"/>
              <a:t>/&gt; </a:t>
            </a:r>
          </a:p>
          <a:p>
            <a:pPr marL="0" indent="0">
              <a:buNone/>
            </a:pPr>
            <a:r>
              <a:rPr lang="en-US" dirty="0"/>
              <a:t>s</a:t>
            </a:r>
            <a:r>
              <a:rPr lang="en-US" dirty="0" smtClean="0"/>
              <a:t>trong or b tag: Used to bold text</a:t>
            </a:r>
          </a:p>
          <a:p>
            <a:pPr marL="0" indent="0">
              <a:buNone/>
            </a:pPr>
            <a:r>
              <a:rPr lang="en-US" dirty="0" smtClean="0"/>
              <a:t>Example &lt;b&gt; Bolded Text &lt;b/&gt;</a:t>
            </a:r>
          </a:p>
          <a:p>
            <a:pPr marL="0" indent="0">
              <a:buNone/>
            </a:pPr>
            <a:r>
              <a:rPr lang="en-US" dirty="0" err="1"/>
              <a:t>e</a:t>
            </a:r>
            <a:r>
              <a:rPr lang="en-US" dirty="0" err="1" smtClean="0"/>
              <a:t>m</a:t>
            </a:r>
            <a:r>
              <a:rPr lang="en-US" dirty="0" smtClean="0"/>
              <a:t> or </a:t>
            </a:r>
            <a:r>
              <a:rPr lang="en-US" dirty="0" err="1" smtClean="0"/>
              <a:t>i</a:t>
            </a:r>
            <a:r>
              <a:rPr lang="en-US" dirty="0" smtClean="0"/>
              <a:t> tag: Used to Italic text</a:t>
            </a:r>
          </a:p>
          <a:p>
            <a:pPr marL="0" indent="0">
              <a:buNone/>
            </a:pPr>
            <a:r>
              <a:rPr lang="en-US" dirty="0" smtClean="0"/>
              <a:t>Example &lt;</a:t>
            </a:r>
            <a:r>
              <a:rPr lang="en-US" dirty="0" err="1" smtClean="0"/>
              <a:t>i</a:t>
            </a:r>
            <a:r>
              <a:rPr lang="en-US" dirty="0" smtClean="0"/>
              <a:t>&gt; I am italic &lt;</a:t>
            </a:r>
            <a:r>
              <a:rPr lang="en-US" dirty="0" err="1" smtClean="0"/>
              <a:t>i</a:t>
            </a:r>
            <a:r>
              <a:rPr lang="en-US" dirty="0" smtClean="0"/>
              <a:t>/&gt;</a:t>
            </a:r>
            <a:endParaRPr lang="en-US" dirty="0"/>
          </a:p>
        </p:txBody>
      </p:sp>
      <p:sp>
        <p:nvSpPr>
          <p:cNvPr id="4" name="Rectangle 3"/>
          <p:cNvSpPr/>
          <p:nvPr/>
        </p:nvSpPr>
        <p:spPr>
          <a:xfrm>
            <a:off x="6926460" y="2617316"/>
            <a:ext cx="3014026" cy="369332"/>
          </a:xfrm>
          <a:prstGeom prst="rect">
            <a:avLst/>
          </a:prstGeom>
        </p:spPr>
        <p:txBody>
          <a:bodyPr wrap="square">
            <a:spAutoFit/>
          </a:bodyPr>
          <a:lstStyle/>
          <a:p>
            <a:r>
              <a:rPr lang="en-US" dirty="0" smtClean="0"/>
              <a:t>          &lt;p&gt; and &lt;</a:t>
            </a:r>
            <a:r>
              <a:rPr lang="en-US" dirty="0" err="1" smtClean="0"/>
              <a:t>br</a:t>
            </a:r>
            <a:r>
              <a:rPr lang="en-US" dirty="0" smtClean="0"/>
              <a:t>&gt; same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0486" y="2020550"/>
            <a:ext cx="2251514" cy="2542741"/>
          </a:xfrm>
          <a:prstGeom prst="rect">
            <a:avLst/>
          </a:prstGeom>
        </p:spPr>
      </p:pic>
    </p:spTree>
    <p:extLst>
      <p:ext uri="{BB962C8B-B14F-4D97-AF65-F5344CB8AC3E}">
        <p14:creationId xmlns:p14="http://schemas.microsoft.com/office/powerpoint/2010/main" val="259165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237" y="130501"/>
            <a:ext cx="9404723" cy="783899"/>
          </a:xfrm>
        </p:spPr>
        <p:txBody>
          <a:bodyPr/>
          <a:lstStyle/>
          <a:p>
            <a:pPr algn="ctr"/>
            <a:r>
              <a:rPr lang="en-US" b="1" i="1" u="sng" dirty="0" smtClean="0"/>
              <a:t>Text Formatting</a:t>
            </a:r>
            <a:endParaRPr lang="en-US" b="1" i="1" u="sng" dirty="0"/>
          </a:p>
        </p:txBody>
      </p:sp>
      <p:sp>
        <p:nvSpPr>
          <p:cNvPr id="3" name="Content Placeholder 2"/>
          <p:cNvSpPr>
            <a:spLocks noGrp="1"/>
          </p:cNvSpPr>
          <p:nvPr>
            <p:ph idx="1"/>
          </p:nvPr>
        </p:nvSpPr>
        <p:spPr>
          <a:xfrm>
            <a:off x="200298" y="1236616"/>
            <a:ext cx="11408390" cy="5408023"/>
          </a:xfrm>
        </p:spPr>
        <p:txBody>
          <a:bodyPr/>
          <a:lstStyle/>
          <a:p>
            <a:r>
              <a:rPr lang="en-US" dirty="0" smtClean="0"/>
              <a:t>Section tag: Breaks content into section. You will see no physical change but it help browser to understand that it is broken into section.</a:t>
            </a:r>
          </a:p>
          <a:p>
            <a:pPr marL="0" indent="0">
              <a:buNone/>
            </a:pPr>
            <a:r>
              <a:rPr lang="en-US" dirty="0" smtClean="0"/>
              <a:t>Example: &lt;section&gt; I am section &lt;/section&gt;</a:t>
            </a:r>
          </a:p>
          <a:p>
            <a:pPr marL="0" indent="0">
              <a:buNone/>
            </a:pPr>
            <a:endParaRPr lang="en-US" dirty="0" smtClean="0"/>
          </a:p>
          <a:p>
            <a:r>
              <a:rPr lang="en-US" dirty="0" err="1" smtClean="0"/>
              <a:t>Blockquote</a:t>
            </a:r>
            <a:r>
              <a:rPr lang="en-US" dirty="0" smtClean="0"/>
              <a:t> tag: Usually use when there is some quotations used. Indents both from both side</a:t>
            </a:r>
          </a:p>
          <a:p>
            <a:pPr marL="0" indent="0">
              <a:buNone/>
            </a:pPr>
            <a:r>
              <a:rPr lang="en-US" dirty="0" smtClean="0"/>
              <a:t>Example &lt;</a:t>
            </a:r>
            <a:r>
              <a:rPr lang="en-US" dirty="0" err="1" smtClean="0"/>
              <a:t>blockquote</a:t>
            </a:r>
            <a:r>
              <a:rPr lang="en-US" dirty="0" smtClean="0"/>
              <a:t>&gt; I am Q1 &lt;/</a:t>
            </a:r>
            <a:r>
              <a:rPr lang="en-US" dirty="0" err="1" smtClean="0"/>
              <a:t>blockquote</a:t>
            </a:r>
            <a:r>
              <a:rPr lang="en-US" dirty="0" smtClean="0"/>
              <a:t>&gt;</a:t>
            </a:r>
            <a:endParaRPr lang="en-US" dirty="0"/>
          </a:p>
        </p:txBody>
      </p:sp>
    </p:spTree>
    <p:extLst>
      <p:ext uri="{BB962C8B-B14F-4D97-AF65-F5344CB8AC3E}">
        <p14:creationId xmlns:p14="http://schemas.microsoft.com/office/powerpoint/2010/main" val="314378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820" y="104503"/>
            <a:ext cx="9404723" cy="644434"/>
          </a:xfrm>
        </p:spPr>
        <p:txBody>
          <a:bodyPr>
            <a:normAutofit fontScale="90000"/>
          </a:bodyPr>
          <a:lstStyle/>
          <a:p>
            <a:pPr algn="ctr"/>
            <a:r>
              <a:rPr lang="en-US" b="1" i="1" u="sng" dirty="0" smtClean="0"/>
              <a:t>Lists</a:t>
            </a:r>
            <a:endParaRPr lang="en-US" b="1" i="1" u="sng" dirty="0"/>
          </a:p>
        </p:txBody>
      </p:sp>
      <p:sp>
        <p:nvSpPr>
          <p:cNvPr id="3" name="Content Placeholder 2"/>
          <p:cNvSpPr>
            <a:spLocks noGrp="1"/>
          </p:cNvSpPr>
          <p:nvPr>
            <p:ph idx="1"/>
          </p:nvPr>
        </p:nvSpPr>
        <p:spPr>
          <a:xfrm>
            <a:off x="209006" y="888274"/>
            <a:ext cx="11634651" cy="5408022"/>
          </a:xfrm>
        </p:spPr>
        <p:txBody>
          <a:bodyPr/>
          <a:lstStyle/>
          <a:p>
            <a:pPr marL="0" indent="0">
              <a:buNone/>
            </a:pPr>
            <a:r>
              <a:rPr lang="en-US" dirty="0" smtClean="0"/>
              <a:t>There types of List</a:t>
            </a:r>
          </a:p>
          <a:p>
            <a:pPr marL="457200" indent="-457200">
              <a:buAutoNum type="arabicParenR"/>
            </a:pPr>
            <a:r>
              <a:rPr lang="en-US" dirty="0" smtClean="0"/>
              <a:t>Ordered List:      example         Series Of Steps</a:t>
            </a:r>
          </a:p>
          <a:p>
            <a:pPr marL="457200" indent="-457200">
              <a:buAutoNum type="arabicParenR"/>
            </a:pPr>
            <a:r>
              <a:rPr lang="en-US" dirty="0" smtClean="0"/>
              <a:t>Unordered list:    example       Shopping List</a:t>
            </a:r>
          </a:p>
          <a:p>
            <a:pPr marL="457200" indent="-457200">
              <a:buAutoNum type="arabicParenR"/>
            </a:pPr>
            <a:r>
              <a:rPr lang="en-US" dirty="0" smtClean="0"/>
              <a:t>Definition list: It is a two part list </a:t>
            </a:r>
          </a:p>
          <a:p>
            <a:pPr marL="0" indent="0">
              <a:buNone/>
            </a:pPr>
            <a:r>
              <a:rPr lang="en-US" dirty="0" smtClean="0"/>
              <a:t>Example</a:t>
            </a:r>
          </a:p>
          <a:p>
            <a:pPr marL="0" indent="0">
              <a:buNone/>
            </a:pPr>
            <a:r>
              <a:rPr lang="en-US" dirty="0" smtClean="0"/>
              <a:t>HTML</a:t>
            </a:r>
          </a:p>
          <a:p>
            <a:pPr marL="0" indent="0">
              <a:buNone/>
            </a:pPr>
            <a:r>
              <a:rPr lang="en-US" dirty="0"/>
              <a:t>Hypertext Markup Language, a standardized system for tagging text files to achieve font, </a:t>
            </a:r>
            <a:r>
              <a:rPr lang="en-US" dirty="0" err="1"/>
              <a:t>colour</a:t>
            </a:r>
            <a:r>
              <a:rPr lang="en-US" dirty="0"/>
              <a:t>, graphic, and hyperlink effects on World Wide Web pages</a:t>
            </a:r>
            <a:r>
              <a:rPr lang="en-US" dirty="0" smtClean="0"/>
              <a:t>.</a:t>
            </a:r>
          </a:p>
          <a:p>
            <a:pPr marL="0" indent="0">
              <a:buNone/>
            </a:pPr>
            <a:r>
              <a:rPr lang="en-US" dirty="0" smtClean="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794" y="4235572"/>
            <a:ext cx="3518263" cy="26224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383" y="4243061"/>
            <a:ext cx="2246811" cy="2614939"/>
          </a:xfrm>
          <a:prstGeom prst="rect">
            <a:avLst/>
          </a:prstGeom>
        </p:spPr>
      </p:pic>
      <p:sp>
        <p:nvSpPr>
          <p:cNvPr id="8" name="TextBox 7"/>
          <p:cNvSpPr txBox="1"/>
          <p:nvPr/>
        </p:nvSpPr>
        <p:spPr>
          <a:xfrm>
            <a:off x="34835" y="4850675"/>
            <a:ext cx="1706879" cy="1200329"/>
          </a:xfrm>
          <a:prstGeom prst="rect">
            <a:avLst/>
          </a:prstGeom>
          <a:noFill/>
        </p:spPr>
        <p:txBody>
          <a:bodyPr wrap="square" rtlCol="0">
            <a:spAutoFit/>
          </a:bodyPr>
          <a:lstStyle/>
          <a:p>
            <a:r>
              <a:rPr lang="en-US" dirty="0" smtClean="0"/>
              <a:t>Code without applying list tag</a:t>
            </a:r>
            <a:endParaRPr lang="en-US" dirty="0"/>
          </a:p>
        </p:txBody>
      </p:sp>
      <p:sp>
        <p:nvSpPr>
          <p:cNvPr id="9" name="TextBox 8"/>
          <p:cNvSpPr txBox="1"/>
          <p:nvPr/>
        </p:nvSpPr>
        <p:spPr>
          <a:xfrm>
            <a:off x="4371703" y="5081507"/>
            <a:ext cx="1654628" cy="369332"/>
          </a:xfrm>
          <a:prstGeom prst="rect">
            <a:avLst/>
          </a:prstGeom>
          <a:noFill/>
        </p:spPr>
        <p:txBody>
          <a:bodyPr wrap="square" rtlCol="0">
            <a:spAutoFit/>
          </a:bodyPr>
          <a:lstStyle/>
          <a:p>
            <a:r>
              <a:rPr lang="en-US" dirty="0" smtClean="0"/>
              <a:t>Output   </a:t>
            </a:r>
            <a:endParaRPr lang="en-US" dirty="0"/>
          </a:p>
        </p:txBody>
      </p:sp>
      <p:sp>
        <p:nvSpPr>
          <p:cNvPr id="10" name="Right Arrow 9"/>
          <p:cNvSpPr/>
          <p:nvPr/>
        </p:nvSpPr>
        <p:spPr>
          <a:xfrm>
            <a:off x="5442857" y="5155474"/>
            <a:ext cx="391886" cy="200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704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568" y="-64444"/>
            <a:ext cx="9404723" cy="444265"/>
          </a:xfrm>
        </p:spPr>
        <p:txBody>
          <a:bodyPr>
            <a:normAutofit fontScale="90000"/>
          </a:bodyPr>
          <a:lstStyle/>
          <a:p>
            <a:pPr algn="ctr"/>
            <a:r>
              <a:rPr lang="en-US" b="1" i="1" u="sng" dirty="0" smtClean="0"/>
              <a:t>Lists</a:t>
            </a:r>
            <a:endParaRPr lang="en-US"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767" y="1114697"/>
            <a:ext cx="5764713" cy="4200169"/>
          </a:xfrm>
        </p:spPr>
      </p:pic>
      <p:sp>
        <p:nvSpPr>
          <p:cNvPr id="6" name="TextBox 5"/>
          <p:cNvSpPr txBox="1"/>
          <p:nvPr/>
        </p:nvSpPr>
        <p:spPr>
          <a:xfrm>
            <a:off x="2578099" y="675805"/>
            <a:ext cx="6609806" cy="369332"/>
          </a:xfrm>
          <a:prstGeom prst="rect">
            <a:avLst/>
          </a:prstGeom>
          <a:noFill/>
        </p:spPr>
        <p:txBody>
          <a:bodyPr wrap="square" rtlCol="0">
            <a:spAutoFit/>
          </a:bodyPr>
          <a:lstStyle/>
          <a:p>
            <a:r>
              <a:rPr lang="en-US" dirty="0" smtClean="0"/>
              <a:t>After Applying tags for ordered and unordered lists </a:t>
            </a:r>
            <a:endParaRPr lang="en-US" dirty="0"/>
          </a:p>
        </p:txBody>
      </p:sp>
      <p:sp>
        <p:nvSpPr>
          <p:cNvPr id="7" name="TextBox 6"/>
          <p:cNvSpPr txBox="1"/>
          <p:nvPr/>
        </p:nvSpPr>
        <p:spPr>
          <a:xfrm>
            <a:off x="602568" y="5460274"/>
            <a:ext cx="9404723" cy="646331"/>
          </a:xfrm>
          <a:prstGeom prst="rect">
            <a:avLst/>
          </a:prstGeom>
          <a:noFill/>
        </p:spPr>
        <p:txBody>
          <a:bodyPr wrap="square" rtlCol="0">
            <a:spAutoFit/>
          </a:bodyPr>
          <a:lstStyle/>
          <a:p>
            <a:r>
              <a:rPr lang="en-US" dirty="0" smtClean="0"/>
              <a:t>Q1) Can we use ordered list within unordered list </a:t>
            </a:r>
          </a:p>
          <a:p>
            <a:r>
              <a:rPr lang="en-US" dirty="0" smtClean="0"/>
              <a:t>Q2) Can we use a b c instead of 1 2 3 in ordered list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925" y="1341121"/>
            <a:ext cx="2890732" cy="1768956"/>
          </a:xfrm>
          <a:prstGeom prst="rect">
            <a:avLst/>
          </a:prstGeom>
        </p:spPr>
      </p:pic>
    </p:spTree>
    <p:extLst>
      <p:ext uri="{BB962C8B-B14F-4D97-AF65-F5344CB8AC3E}">
        <p14:creationId xmlns:p14="http://schemas.microsoft.com/office/powerpoint/2010/main" val="1443805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03" y="-121984"/>
            <a:ext cx="9404723" cy="243968"/>
          </a:xfrm>
        </p:spPr>
        <p:txBody>
          <a:bodyPr>
            <a:normAutofit fontScale="90000"/>
          </a:bodyPr>
          <a:lstStyle/>
          <a:p>
            <a:pPr algn="ctr"/>
            <a:r>
              <a:rPr lang="en-US" b="1" i="1" u="sng" dirty="0" smtClean="0"/>
              <a:t> Inserting Images </a:t>
            </a:r>
            <a:endParaRPr lang="en-US" b="1" i="1" u="sng" dirty="0"/>
          </a:p>
        </p:txBody>
      </p:sp>
      <p:sp>
        <p:nvSpPr>
          <p:cNvPr id="3" name="Content Placeholder 2"/>
          <p:cNvSpPr>
            <a:spLocks noGrp="1"/>
          </p:cNvSpPr>
          <p:nvPr>
            <p:ph idx="1"/>
          </p:nvPr>
        </p:nvSpPr>
        <p:spPr>
          <a:xfrm>
            <a:off x="400594" y="653143"/>
            <a:ext cx="10441577" cy="5595257"/>
          </a:xfrm>
        </p:spPr>
        <p:txBody>
          <a:bodyPr>
            <a:normAutofit/>
          </a:bodyPr>
          <a:lstStyle/>
          <a:p>
            <a:pPr>
              <a:buFont typeface="Arial" panose="020B0604020202020204" pitchFamily="34" charset="0"/>
              <a:buChar char="•"/>
            </a:pPr>
            <a:r>
              <a:rPr lang="en-US" dirty="0" smtClean="0"/>
              <a:t>Inserting Image if very easy in html</a:t>
            </a:r>
          </a:p>
          <a:p>
            <a:pPr marL="0" indent="0">
              <a:buNone/>
            </a:pPr>
            <a:r>
              <a:rPr lang="en-US" dirty="0" smtClean="0"/>
              <a:t>Example: &lt;</a:t>
            </a:r>
            <a:r>
              <a:rPr lang="en-US" dirty="0" err="1" smtClean="0"/>
              <a:t>img</a:t>
            </a:r>
            <a:r>
              <a:rPr lang="en-US" dirty="0" smtClean="0"/>
              <a:t> src=“abcimage.jpg /&gt;</a:t>
            </a:r>
          </a:p>
          <a:p>
            <a:pPr>
              <a:buFont typeface="Arial" panose="020B0604020202020204" pitchFamily="34" charset="0"/>
              <a:buChar char="•"/>
            </a:pPr>
            <a:r>
              <a:rPr lang="en-US" dirty="0" smtClean="0"/>
              <a:t>This image will show properly but for that our html file and image file must be in same folder and this will not be the case when we will deploy it. Therefore we create a separate folder then give source</a:t>
            </a:r>
          </a:p>
          <a:p>
            <a:pPr marL="0" indent="0">
              <a:buNone/>
            </a:pPr>
            <a:r>
              <a:rPr lang="en-US" dirty="0" smtClean="0"/>
              <a:t> Example:&lt;</a:t>
            </a:r>
            <a:r>
              <a:rPr lang="en-US" dirty="0" err="1" smtClean="0"/>
              <a:t>img</a:t>
            </a:r>
            <a:r>
              <a:rPr lang="en-US" dirty="0" smtClean="0"/>
              <a:t> </a:t>
            </a:r>
            <a:r>
              <a:rPr lang="en-US" dirty="0" err="1" smtClean="0"/>
              <a:t>src</a:t>
            </a:r>
            <a:r>
              <a:rPr lang="en-US" dirty="0" smtClean="0"/>
              <a:t>=“images/abcimage.jpg”/&gt;</a:t>
            </a:r>
          </a:p>
          <a:p>
            <a:pPr marL="0" indent="0">
              <a:buNone/>
            </a:pPr>
            <a:endParaRPr lang="en-US" dirty="0" smtClean="0"/>
          </a:p>
          <a:p>
            <a:pPr>
              <a:buFont typeface="Arial" panose="020B0604020202020204" pitchFamily="34" charset="0"/>
              <a:buChar char="•"/>
            </a:pPr>
            <a:r>
              <a:rPr lang="en-US" dirty="0" smtClean="0"/>
              <a:t>You can set width and height of the image in following manner </a:t>
            </a:r>
          </a:p>
          <a:p>
            <a:pPr marL="0" indent="0">
              <a:buNone/>
            </a:pPr>
            <a:r>
              <a:rPr lang="en-US" dirty="0" smtClean="0"/>
              <a:t>Example: &lt;</a:t>
            </a:r>
            <a:r>
              <a:rPr lang="en-US" dirty="0" err="1" smtClean="0"/>
              <a:t>img</a:t>
            </a:r>
            <a:r>
              <a:rPr lang="en-US" dirty="0" smtClean="0"/>
              <a:t> </a:t>
            </a:r>
            <a:r>
              <a:rPr lang="en-US" dirty="0" err="1"/>
              <a:t>src</a:t>
            </a:r>
            <a:r>
              <a:rPr lang="en-US" dirty="0"/>
              <a:t>=“images/abcimage.jpg</a:t>
            </a:r>
            <a:r>
              <a:rPr lang="en-US" dirty="0" smtClean="0"/>
              <a:t>” width=“200” height=“213”/&gt;</a:t>
            </a:r>
          </a:p>
          <a:p>
            <a:pPr marL="0" indent="0">
              <a:buNone/>
            </a:pPr>
            <a:r>
              <a:rPr lang="en-US" dirty="0" err="1" smtClean="0"/>
              <a:t>Figcaption</a:t>
            </a:r>
            <a:r>
              <a:rPr lang="en-US" dirty="0" smtClean="0"/>
              <a:t> tag can be used for caption of our image</a:t>
            </a:r>
          </a:p>
          <a:p>
            <a:pPr marL="0" indent="0">
              <a:buNone/>
            </a:pPr>
            <a:r>
              <a:rPr lang="en-US" dirty="0" smtClean="0"/>
              <a:t>Example: &lt;</a:t>
            </a:r>
            <a:r>
              <a:rPr lang="en-US" dirty="0" err="1" smtClean="0"/>
              <a:t>figcaption</a:t>
            </a:r>
            <a:r>
              <a:rPr lang="en-US" dirty="0" smtClean="0"/>
              <a:t>&gt; This is </a:t>
            </a:r>
            <a:r>
              <a:rPr lang="en-US" dirty="0" err="1" smtClean="0"/>
              <a:t>abcImage</a:t>
            </a:r>
            <a:r>
              <a:rPr lang="en-US" dirty="0" smtClean="0"/>
              <a:t> &lt;/</a:t>
            </a:r>
            <a:r>
              <a:rPr lang="en-US" dirty="0" err="1" smtClean="0"/>
              <a:t>figcaption</a:t>
            </a:r>
            <a:r>
              <a:rPr lang="en-US" dirty="0" smtClean="0"/>
              <a:t>&gt;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73322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230895" cy="1400530"/>
          </a:xfrm>
        </p:spPr>
        <p:txBody>
          <a:bodyPr/>
          <a:lstStyle/>
          <a:p>
            <a:pPr algn="ctr"/>
            <a:endParaRPr lang="en-US" b="1" i="1" u="sng" dirty="0"/>
          </a:p>
        </p:txBody>
      </p:sp>
      <p:sp>
        <p:nvSpPr>
          <p:cNvPr id="3" name="Content Placeholder 2"/>
          <p:cNvSpPr>
            <a:spLocks noGrp="1"/>
          </p:cNvSpPr>
          <p:nvPr>
            <p:ph idx="1"/>
          </p:nvPr>
        </p:nvSpPr>
        <p:spPr>
          <a:xfrm>
            <a:off x="1103312" y="1567542"/>
            <a:ext cx="8946541" cy="4680857"/>
          </a:xfrm>
        </p:spPr>
        <p:txBody>
          <a:bodyPr>
            <a:normAutofit/>
          </a:bodyPr>
          <a:lstStyle/>
          <a:p>
            <a:pPr marL="0" indent="0" algn="ctr">
              <a:buNone/>
            </a:pPr>
            <a:endParaRPr lang="en-US" sz="4000" b="1" i="1" u="sng" dirty="0" smtClean="0"/>
          </a:p>
          <a:p>
            <a:pPr marL="0" indent="0" algn="ctr">
              <a:buNone/>
            </a:pPr>
            <a:r>
              <a:rPr lang="en-US" sz="4000" b="1" i="1" u="sng" dirty="0" smtClean="0"/>
              <a:t>Lets </a:t>
            </a:r>
            <a:r>
              <a:rPr lang="en-US" sz="4000" b="1" i="1" u="sng" dirty="0"/>
              <a:t>Begin With </a:t>
            </a:r>
            <a:br>
              <a:rPr lang="en-US" sz="4000" b="1" i="1" u="sng" dirty="0"/>
            </a:br>
            <a:r>
              <a:rPr lang="en-US" sz="4000" b="1" i="1" u="sng" dirty="0"/>
              <a:t>Website Project</a:t>
            </a:r>
            <a:endParaRPr lang="en-US" sz="4000" dirty="0"/>
          </a:p>
        </p:txBody>
      </p:sp>
    </p:spTree>
    <p:extLst>
      <p:ext uri="{BB962C8B-B14F-4D97-AF65-F5344CB8AC3E}">
        <p14:creationId xmlns:p14="http://schemas.microsoft.com/office/powerpoint/2010/main" val="203799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107</TotalTime>
  <Words>495</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Workshop 1</vt:lpstr>
      <vt:lpstr> Workshop 1 Basics Of HTML5 and CSS3</vt:lpstr>
      <vt:lpstr>                   Page Basics </vt:lpstr>
      <vt:lpstr>Text Basics</vt:lpstr>
      <vt:lpstr>Text Formatting</vt:lpstr>
      <vt:lpstr>Lists</vt:lpstr>
      <vt:lpstr>Lists</vt:lpstr>
      <vt:lpstr> Inserting Images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dc:title>
  <dc:creator>hp</dc:creator>
  <cp:lastModifiedBy>hp</cp:lastModifiedBy>
  <cp:revision>17</cp:revision>
  <dcterms:created xsi:type="dcterms:W3CDTF">2019-11-10T18:02:02Z</dcterms:created>
  <dcterms:modified xsi:type="dcterms:W3CDTF">2019-11-13T17:11:54Z</dcterms:modified>
</cp:coreProperties>
</file>