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72" r:id="rId5"/>
    <p:sldId id="273" r:id="rId6"/>
    <p:sldId id="259" r:id="rId7"/>
    <p:sldId id="263" r:id="rId8"/>
    <p:sldId id="260" r:id="rId9"/>
    <p:sldId id="261" r:id="rId10"/>
    <p:sldId id="275" r:id="rId11"/>
    <p:sldId id="262" r:id="rId12"/>
    <p:sldId id="276" r:id="rId13"/>
    <p:sldId id="264" r:id="rId14"/>
    <p:sldId id="270" r:id="rId15"/>
    <p:sldId id="271" r:id="rId16"/>
  </p:sldIdLst>
  <p:sldSz cx="9144000" cy="5143500" type="screen16x9"/>
  <p:notesSz cx="6858000" cy="9144000"/>
  <p:embeddedFontLst>
    <p:embeddedFont>
      <p:font typeface="Maven Pro" panose="020B0604020202020204" charset="0"/>
      <p:regular r:id="rId18"/>
      <p:bold r:id="rId19"/>
    </p:embeddedFont>
    <p:embeddedFont>
      <p:font typeface="Nunito"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9" autoAdjust="0"/>
    <p:restoredTop sz="94660"/>
  </p:normalViewPr>
  <p:slideViewPr>
    <p:cSldViewPr snapToGrid="0">
      <p:cViewPr varScale="1">
        <p:scale>
          <a:sx n="142" d="100"/>
          <a:sy n="142" d="100"/>
        </p:scale>
        <p:origin x="120" y="22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237fcfd7bd1_0_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237fcfd7bd1_0_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237fcfd7bd1_0_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237fcfd7bd1_0_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90145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237fcfd7bd1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237fcfd7bd1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237fcfd7bd1_0_3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237fcfd7bd1_0_3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237fcfd7bd1_0_4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237fcfd7bd1_0_4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37fcfd7bd1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37fcfd7bd1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37fcfd7bd1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37fcfd7bd1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37fcfd7bd1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37fcfd7bd1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1843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37fcfd7bd1_0_2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237fcfd7bd1_0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37fcfd7bd1_0_3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237fcfd7bd1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237fcfd7bd1_0_2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237fcfd7bd1_0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237fcfd7bd1_0_2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237fcfd7bd1_0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237fcfd7bd1_0_2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237fcfd7bd1_0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84580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gradFill>
          <a:gsLst>
            <a:gs pos="45000">
              <a:srgbClr val="B6CC6F"/>
            </a:gs>
            <a:gs pos="19000">
              <a:srgbClr val="FFC000"/>
            </a:gs>
            <a:gs pos="81000">
              <a:schemeClr val="accent1">
                <a:lumMod val="45000"/>
                <a:lumOff val="55000"/>
              </a:schemeClr>
            </a:gs>
            <a:gs pos="93000">
              <a:schemeClr val="accent1">
                <a:lumMod val="45000"/>
                <a:lumOff val="55000"/>
              </a:schemeClr>
            </a:gs>
            <a:gs pos="100000">
              <a:schemeClr val="accent1">
                <a:lumMod val="30000"/>
                <a:lumOff val="70000"/>
              </a:schemeClr>
            </a:gs>
          </a:gsLst>
          <a:lin ang="5400000" scaled="1"/>
        </a:gra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51806" y="1458527"/>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dirty="0"/>
          </a:p>
        </p:txBody>
      </p:sp>
      <p:sp>
        <p:nvSpPr>
          <p:cNvPr id="47" name="Google Shape;47;p2"/>
          <p:cNvSpPr txBox="1">
            <a:spLocks noGrp="1"/>
          </p:cNvSpPr>
          <p:nvPr>
            <p:ph type="subTitle" idx="1"/>
          </p:nvPr>
        </p:nvSpPr>
        <p:spPr>
          <a:xfrm>
            <a:off x="47578" y="3396028"/>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pic>
        <p:nvPicPr>
          <p:cNvPr id="3" name="Picture 2">
            <a:extLst>
              <a:ext uri="{FF2B5EF4-FFF2-40B4-BE49-F238E27FC236}">
                <a16:creationId xmlns:a16="http://schemas.microsoft.com/office/drawing/2014/main" id="{71EF5310-5251-4F38-5395-29D7DA248B7F}"/>
              </a:ext>
            </a:extLst>
          </p:cNvPr>
          <p:cNvPicPr>
            <a:picLocks noChangeAspect="1"/>
          </p:cNvPicPr>
          <p:nvPr userDrawn="1"/>
        </p:nvPicPr>
        <p:blipFill>
          <a:blip r:embed="rId2"/>
          <a:stretch>
            <a:fillRect/>
          </a:stretch>
        </p:blipFill>
        <p:spPr>
          <a:xfrm>
            <a:off x="4236827" y="322424"/>
            <a:ext cx="4907173" cy="388381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alpha val="90000"/>
          </a:scheme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pic>
        <p:nvPicPr>
          <p:cNvPr id="5" name="Picture 4">
            <a:extLst>
              <a:ext uri="{FF2B5EF4-FFF2-40B4-BE49-F238E27FC236}">
                <a16:creationId xmlns:a16="http://schemas.microsoft.com/office/drawing/2014/main" id="{CC2DDD47-717E-5860-A31C-0EF7D0829FC5}"/>
              </a:ext>
            </a:extLst>
          </p:cNvPr>
          <p:cNvPicPr>
            <a:picLocks noChangeAspect="1"/>
          </p:cNvPicPr>
          <p:nvPr userDrawn="1"/>
        </p:nvPicPr>
        <p:blipFill>
          <a:blip r:embed="rId13">
            <a:alphaModFix amt="34000"/>
          </a:blip>
          <a:stretch>
            <a:fillRect/>
          </a:stretch>
        </p:blipFill>
        <p:spPr>
          <a:xfrm>
            <a:off x="0" y="0"/>
            <a:ext cx="9144000" cy="5159150"/>
          </a:xfrm>
          <a:prstGeom prst="rect">
            <a:avLst/>
          </a:prstGeom>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45000">
              <a:srgbClr val="B6CC6F"/>
            </a:gs>
            <a:gs pos="3000">
              <a:srgbClr val="FFC000"/>
            </a:gs>
            <a:gs pos="70000">
              <a:srgbClr val="002060"/>
            </a:gs>
            <a:gs pos="93000">
              <a:schemeClr val="accent5">
                <a:lumMod val="60000"/>
                <a:lumOff val="40000"/>
              </a:schemeClr>
            </a:gs>
            <a:gs pos="100000">
              <a:schemeClr val="accent5">
                <a:lumMod val="60000"/>
                <a:lumOff val="40000"/>
              </a:schemeClr>
            </a:gs>
          </a:gsLst>
          <a:lin ang="5400000" scaled="1"/>
        </a:gradFill>
        <a:effectLst/>
      </p:bgPr>
    </p:bg>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92480" y="897632"/>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Predicting Yields </a:t>
            </a:r>
            <a:r>
              <a:rPr lang="en" dirty="0"/>
              <a:t>of Selected Crops in Manitoba</a:t>
            </a:r>
            <a:endParaRPr dirty="0"/>
          </a:p>
        </p:txBody>
      </p:sp>
      <p:sp>
        <p:nvSpPr>
          <p:cNvPr id="278" name="Google Shape;278;p13"/>
          <p:cNvSpPr txBox="1">
            <a:spLocks noGrp="1"/>
          </p:cNvSpPr>
          <p:nvPr>
            <p:ph type="subTitle" idx="1"/>
          </p:nvPr>
        </p:nvSpPr>
        <p:spPr>
          <a:xfrm>
            <a:off x="92480" y="2932808"/>
            <a:ext cx="4255500"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a:t>Mustapha Oyegunle</a:t>
            </a:r>
            <a:endParaRPr dirty="0"/>
          </a:p>
          <a:p>
            <a:pPr marL="0" lvl="0" indent="0" algn="l" rtl="0">
              <a:spcBef>
                <a:spcPts val="0"/>
              </a:spcBef>
              <a:spcAft>
                <a:spcPts val="0"/>
              </a:spcAft>
              <a:buNone/>
            </a:pPr>
            <a:r>
              <a:rPr lang="en" dirty="0"/>
              <a:t>Mentor : </a:t>
            </a:r>
            <a:r>
              <a:rPr lang="en"/>
              <a:t>Ruhid Mirzayev</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Data Collection and Preprocessing</a:t>
            </a:r>
            <a:endParaRPr dirty="0"/>
          </a:p>
        </p:txBody>
      </p:sp>
      <p:sp>
        <p:nvSpPr>
          <p:cNvPr id="310" name="Google Shape;310;p18"/>
          <p:cNvSpPr txBox="1">
            <a:spLocks noGrp="1"/>
          </p:cNvSpPr>
          <p:nvPr>
            <p:ph type="body" idx="1"/>
          </p:nvPr>
        </p:nvSpPr>
        <p:spPr>
          <a:xfrm>
            <a:off x="1303025" y="1332253"/>
            <a:ext cx="4373430" cy="738276"/>
          </a:xfrm>
          <a:prstGeom prst="rect">
            <a:avLst/>
          </a:prstGeom>
        </p:spPr>
        <p:txBody>
          <a:bodyPr spcFirstLastPara="1" wrap="square" lIns="91425" tIns="91425" rIns="91425" bIns="91425" anchor="t" anchorCtr="0">
            <a:normAutofit fontScale="92500" lnSpcReduction="10000"/>
          </a:bodyPr>
          <a:lstStyle/>
          <a:p>
            <a:pPr marL="457200" lvl="0" indent="-311150" algn="l" rtl="0">
              <a:spcBef>
                <a:spcPts val="0"/>
              </a:spcBef>
              <a:spcAft>
                <a:spcPts val="0"/>
              </a:spcAft>
              <a:buSzPts val="1300"/>
              <a:buChar char="●"/>
            </a:pPr>
            <a:r>
              <a:rPr lang="en-US" sz="1800" dirty="0"/>
              <a:t>Checking the distribution and the skewness of data</a:t>
            </a:r>
            <a:endParaRPr sz="1800" dirty="0"/>
          </a:p>
          <a:p>
            <a:pPr marL="457200" lvl="0" indent="0" algn="l" rtl="0">
              <a:spcBef>
                <a:spcPts val="1200"/>
              </a:spcBef>
              <a:spcAft>
                <a:spcPts val="1200"/>
              </a:spcAft>
              <a:buNone/>
            </a:pPr>
            <a:endParaRPr sz="1800" dirty="0"/>
          </a:p>
        </p:txBody>
      </p:sp>
      <p:pic>
        <p:nvPicPr>
          <p:cNvPr id="4" name="Picture 3">
            <a:extLst>
              <a:ext uri="{FF2B5EF4-FFF2-40B4-BE49-F238E27FC236}">
                <a16:creationId xmlns:a16="http://schemas.microsoft.com/office/drawing/2014/main" id="{9211FDE6-1EFC-CF98-5989-CA186B7CF3A7}"/>
              </a:ext>
            </a:extLst>
          </p:cNvPr>
          <p:cNvPicPr>
            <a:picLocks noChangeAspect="1"/>
          </p:cNvPicPr>
          <p:nvPr/>
        </p:nvPicPr>
        <p:blipFill>
          <a:blip r:embed="rId3"/>
          <a:stretch>
            <a:fillRect/>
          </a:stretch>
        </p:blipFill>
        <p:spPr>
          <a:xfrm>
            <a:off x="4563840" y="1971923"/>
            <a:ext cx="4508601" cy="3171577"/>
          </a:xfrm>
          <a:prstGeom prst="rect">
            <a:avLst/>
          </a:prstGeom>
        </p:spPr>
      </p:pic>
      <p:pic>
        <p:nvPicPr>
          <p:cNvPr id="8" name="Picture 7">
            <a:extLst>
              <a:ext uri="{FF2B5EF4-FFF2-40B4-BE49-F238E27FC236}">
                <a16:creationId xmlns:a16="http://schemas.microsoft.com/office/drawing/2014/main" id="{2943BEDE-DB72-52D3-1AE0-4CB171658DA4}"/>
              </a:ext>
            </a:extLst>
          </p:cNvPr>
          <p:cNvPicPr>
            <a:picLocks noChangeAspect="1"/>
          </p:cNvPicPr>
          <p:nvPr/>
        </p:nvPicPr>
        <p:blipFill>
          <a:blip r:embed="rId4"/>
          <a:stretch>
            <a:fillRect/>
          </a:stretch>
        </p:blipFill>
        <p:spPr>
          <a:xfrm>
            <a:off x="63614" y="1971923"/>
            <a:ext cx="4373430" cy="3171577"/>
          </a:xfrm>
          <a:prstGeom prst="rect">
            <a:avLst/>
          </a:prstGeom>
        </p:spPr>
      </p:pic>
    </p:spTree>
    <p:extLst>
      <p:ext uri="{BB962C8B-B14F-4D97-AF65-F5344CB8AC3E}">
        <p14:creationId xmlns:p14="http://schemas.microsoft.com/office/powerpoint/2010/main" val="292324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19"/>
          <p:cNvSpPr txBox="1">
            <a:spLocks noGrp="1"/>
          </p:cNvSpPr>
          <p:nvPr>
            <p:ph type="title"/>
          </p:nvPr>
        </p:nvSpPr>
        <p:spPr>
          <a:xfrm>
            <a:off x="1303800" y="598575"/>
            <a:ext cx="7030500" cy="875924"/>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Methodology</a:t>
            </a:r>
            <a:endParaRPr dirty="0"/>
          </a:p>
        </p:txBody>
      </p:sp>
      <p:pic>
        <p:nvPicPr>
          <p:cNvPr id="13" name="Picture 12">
            <a:extLst>
              <a:ext uri="{FF2B5EF4-FFF2-40B4-BE49-F238E27FC236}">
                <a16:creationId xmlns:a16="http://schemas.microsoft.com/office/drawing/2014/main" id="{91B6B746-0CDD-51BE-B000-563F6493F93C}"/>
              </a:ext>
            </a:extLst>
          </p:cNvPr>
          <p:cNvPicPr>
            <a:picLocks noChangeAspect="1"/>
          </p:cNvPicPr>
          <p:nvPr/>
        </p:nvPicPr>
        <p:blipFill>
          <a:blip r:embed="rId3"/>
          <a:stretch>
            <a:fillRect/>
          </a:stretch>
        </p:blipFill>
        <p:spPr>
          <a:xfrm>
            <a:off x="43860" y="1614564"/>
            <a:ext cx="4464539" cy="3527051"/>
          </a:xfrm>
          <a:prstGeom prst="rect">
            <a:avLst/>
          </a:prstGeom>
        </p:spPr>
      </p:pic>
      <p:pic>
        <p:nvPicPr>
          <p:cNvPr id="15" name="Picture 14">
            <a:extLst>
              <a:ext uri="{FF2B5EF4-FFF2-40B4-BE49-F238E27FC236}">
                <a16:creationId xmlns:a16="http://schemas.microsoft.com/office/drawing/2014/main" id="{D120E35D-C3D5-0CDC-7712-FDB27495AC4D}"/>
              </a:ext>
            </a:extLst>
          </p:cNvPr>
          <p:cNvPicPr>
            <a:picLocks noChangeAspect="1"/>
          </p:cNvPicPr>
          <p:nvPr/>
        </p:nvPicPr>
        <p:blipFill>
          <a:blip r:embed="rId4"/>
          <a:stretch>
            <a:fillRect/>
          </a:stretch>
        </p:blipFill>
        <p:spPr>
          <a:xfrm>
            <a:off x="4625647" y="1615699"/>
            <a:ext cx="4474493" cy="351941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19"/>
          <p:cNvSpPr txBox="1">
            <a:spLocks noGrp="1"/>
          </p:cNvSpPr>
          <p:nvPr>
            <p:ph type="title"/>
          </p:nvPr>
        </p:nvSpPr>
        <p:spPr>
          <a:xfrm>
            <a:off x="1303800" y="598575"/>
            <a:ext cx="7030500" cy="875924"/>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Estimating Yields for Selected Crops</a:t>
            </a:r>
            <a:endParaRPr dirty="0"/>
          </a:p>
        </p:txBody>
      </p:sp>
      <p:sp>
        <p:nvSpPr>
          <p:cNvPr id="6" name="TextBox 5">
            <a:extLst>
              <a:ext uri="{FF2B5EF4-FFF2-40B4-BE49-F238E27FC236}">
                <a16:creationId xmlns:a16="http://schemas.microsoft.com/office/drawing/2014/main" id="{7F50F600-C168-76C1-1686-5AABCA0D4BD6}"/>
              </a:ext>
            </a:extLst>
          </p:cNvPr>
          <p:cNvSpPr txBox="1"/>
          <p:nvPr/>
        </p:nvSpPr>
        <p:spPr>
          <a:xfrm>
            <a:off x="809700" y="1560485"/>
            <a:ext cx="8273789" cy="3754874"/>
          </a:xfrm>
          <a:prstGeom prst="rect">
            <a:avLst/>
          </a:prstGeom>
          <a:noFill/>
        </p:spPr>
        <p:txBody>
          <a:bodyPr wrap="square">
            <a:spAutoFit/>
          </a:bodyPr>
          <a:lstStyle/>
          <a:p>
            <a:r>
              <a:rPr lang="en-US" dirty="0">
                <a:latin typeface="Nunito"/>
                <a:sym typeface="Nunito"/>
              </a:rPr>
              <a:t>Alfalfa: </a:t>
            </a:r>
            <a:r>
              <a:rPr lang="en-US" dirty="0" err="1">
                <a:latin typeface="Nunito"/>
                <a:sym typeface="Nunito"/>
              </a:rPr>
              <a:t>Regr</a:t>
            </a:r>
            <a:r>
              <a:rPr lang="en-US" dirty="0">
                <a:latin typeface="Nunito"/>
                <a:sym typeface="Nunito"/>
              </a:rPr>
              <a:t> </a:t>
            </a:r>
            <a:r>
              <a:rPr lang="en-US" dirty="0" err="1">
                <a:latin typeface="Nunito"/>
                <a:sym typeface="Nunito"/>
              </a:rPr>
              <a:t>Equatn</a:t>
            </a:r>
            <a:r>
              <a:rPr lang="en-US" dirty="0">
                <a:latin typeface="Nunito"/>
                <a:sym typeface="Nunito"/>
              </a:rPr>
              <a:t>: Yield/100 Acres = (-0.98 * Year) + 2076.20           | Std Dev = 40.48 Bushels</a:t>
            </a:r>
          </a:p>
          <a:p>
            <a:endParaRPr lang="en-US" sz="700" dirty="0">
              <a:latin typeface="Nunito"/>
              <a:sym typeface="Nunito"/>
            </a:endParaRPr>
          </a:p>
          <a:p>
            <a:r>
              <a:rPr lang="en-US" dirty="0">
                <a:latin typeface="Nunito"/>
                <a:sym typeface="Nunito"/>
              </a:rPr>
              <a:t>Arg. Canola: </a:t>
            </a:r>
            <a:r>
              <a:rPr lang="en-US" dirty="0" err="1">
                <a:latin typeface="Nunito"/>
                <a:sym typeface="Nunito"/>
              </a:rPr>
              <a:t>Regr</a:t>
            </a:r>
            <a:r>
              <a:rPr lang="en-US" dirty="0">
                <a:latin typeface="Nunito"/>
                <a:sym typeface="Nunito"/>
              </a:rPr>
              <a:t> </a:t>
            </a:r>
            <a:r>
              <a:rPr lang="en-US" dirty="0" err="1">
                <a:latin typeface="Nunito"/>
                <a:sym typeface="Nunito"/>
              </a:rPr>
              <a:t>Equatn</a:t>
            </a:r>
            <a:r>
              <a:rPr lang="en-US" dirty="0">
                <a:latin typeface="Nunito"/>
                <a:sym typeface="Nunito"/>
              </a:rPr>
              <a:t>: Yield/100 Acres = (0.56 * Year ) + -1098.08 | Std Dev: 9.28 Bushels</a:t>
            </a:r>
          </a:p>
          <a:p>
            <a:endParaRPr lang="en-US" sz="700" dirty="0">
              <a:latin typeface="Nunito"/>
              <a:sym typeface="Nunito"/>
            </a:endParaRPr>
          </a:p>
          <a:p>
            <a:r>
              <a:rPr lang="en-US" dirty="0">
                <a:latin typeface="Nunito"/>
                <a:sym typeface="Nunito"/>
              </a:rPr>
              <a:t>Barley, </a:t>
            </a:r>
            <a:r>
              <a:rPr lang="en-US" dirty="0" err="1">
                <a:latin typeface="Nunito"/>
                <a:sym typeface="Nunito"/>
              </a:rPr>
              <a:t>Regr</a:t>
            </a:r>
            <a:r>
              <a:rPr lang="en-US" dirty="0">
                <a:latin typeface="Nunito"/>
                <a:sym typeface="Nunito"/>
              </a:rPr>
              <a:t> </a:t>
            </a:r>
            <a:r>
              <a:rPr lang="en-US" dirty="0" err="1">
                <a:latin typeface="Nunito"/>
                <a:sym typeface="Nunito"/>
              </a:rPr>
              <a:t>Equatn</a:t>
            </a:r>
            <a:r>
              <a:rPr lang="en-US" dirty="0">
                <a:latin typeface="Nunito"/>
                <a:sym typeface="Nunito"/>
              </a:rPr>
              <a:t>: Yield/100 Acres = (0.90 * Year ) + -1747.60          | Std Dev: 18.25 Bushels</a:t>
            </a:r>
          </a:p>
          <a:p>
            <a:endParaRPr lang="en-US" sz="700" dirty="0">
              <a:latin typeface="Nunito"/>
              <a:sym typeface="Nunito"/>
            </a:endParaRPr>
          </a:p>
          <a:p>
            <a:r>
              <a:rPr lang="en-US" dirty="0" err="1">
                <a:latin typeface="Nunito"/>
                <a:sym typeface="Nunito"/>
              </a:rPr>
              <a:t>Canaryseed</a:t>
            </a:r>
            <a:r>
              <a:rPr lang="en-US" dirty="0">
                <a:latin typeface="Nunito"/>
                <a:sym typeface="Nunito"/>
              </a:rPr>
              <a:t>, </a:t>
            </a:r>
            <a:r>
              <a:rPr lang="en-US" dirty="0" err="1">
                <a:latin typeface="Nunito"/>
                <a:sym typeface="Nunito"/>
              </a:rPr>
              <a:t>Regr</a:t>
            </a:r>
            <a:r>
              <a:rPr lang="en-US" dirty="0">
                <a:latin typeface="Nunito"/>
                <a:sym typeface="Nunito"/>
              </a:rPr>
              <a:t> </a:t>
            </a:r>
            <a:r>
              <a:rPr lang="en-US" dirty="0" err="1">
                <a:latin typeface="Nunito"/>
                <a:sym typeface="Nunito"/>
              </a:rPr>
              <a:t>Equatn</a:t>
            </a:r>
            <a:r>
              <a:rPr lang="en-US" dirty="0">
                <a:latin typeface="Nunito"/>
                <a:sym typeface="Nunito"/>
              </a:rPr>
              <a:t>: Yield/100 Acres = (0.74 * Year ) + -1460.39 | Std Dev: 9.81 Bushels</a:t>
            </a:r>
          </a:p>
          <a:p>
            <a:endParaRPr lang="en-US" sz="700" dirty="0">
              <a:latin typeface="Nunito"/>
              <a:sym typeface="Nunito"/>
            </a:endParaRPr>
          </a:p>
          <a:p>
            <a:r>
              <a:rPr lang="en-US" dirty="0" err="1">
                <a:latin typeface="Nunito"/>
                <a:sym typeface="Nunito"/>
              </a:rPr>
              <a:t>Drm</a:t>
            </a:r>
            <a:r>
              <a:rPr lang="en-US" dirty="0">
                <a:latin typeface="Nunito"/>
                <a:sym typeface="Nunito"/>
              </a:rPr>
              <a:t> Wheat, </a:t>
            </a:r>
            <a:r>
              <a:rPr lang="en-US" dirty="0" err="1">
                <a:latin typeface="Nunito"/>
                <a:sym typeface="Nunito"/>
              </a:rPr>
              <a:t>Regr</a:t>
            </a:r>
            <a:r>
              <a:rPr lang="en-US" dirty="0">
                <a:latin typeface="Nunito"/>
                <a:sym typeface="Nunito"/>
              </a:rPr>
              <a:t> </a:t>
            </a:r>
            <a:r>
              <a:rPr lang="en-US" dirty="0" err="1">
                <a:latin typeface="Nunito"/>
                <a:sym typeface="Nunito"/>
              </a:rPr>
              <a:t>Equatn</a:t>
            </a:r>
            <a:r>
              <a:rPr lang="en-US" dirty="0">
                <a:latin typeface="Nunito"/>
                <a:sym typeface="Nunito"/>
              </a:rPr>
              <a:t>: Yield/100 Acres = (-0.42 * Year ) + 879.33   | Std Dev: 7.77 Bushels</a:t>
            </a:r>
          </a:p>
          <a:p>
            <a:endParaRPr lang="en-US" sz="700" dirty="0">
              <a:latin typeface="Nunito"/>
              <a:sym typeface="Nunito"/>
            </a:endParaRPr>
          </a:p>
          <a:p>
            <a:r>
              <a:rPr lang="en-US" dirty="0" err="1">
                <a:latin typeface="Nunito"/>
                <a:sym typeface="Nunito"/>
              </a:rPr>
              <a:t>Fababeans</a:t>
            </a:r>
            <a:r>
              <a:rPr lang="en-US" dirty="0">
                <a:latin typeface="Nunito"/>
                <a:sym typeface="Nunito"/>
              </a:rPr>
              <a:t>, </a:t>
            </a:r>
            <a:r>
              <a:rPr lang="en-US" dirty="0" err="1">
                <a:latin typeface="Nunito"/>
                <a:sym typeface="Nunito"/>
              </a:rPr>
              <a:t>Regr</a:t>
            </a:r>
            <a:r>
              <a:rPr lang="en-US" dirty="0">
                <a:latin typeface="Nunito"/>
                <a:sym typeface="Nunito"/>
              </a:rPr>
              <a:t> </a:t>
            </a:r>
            <a:r>
              <a:rPr lang="en-US" dirty="0" err="1">
                <a:latin typeface="Nunito"/>
                <a:sym typeface="Nunito"/>
              </a:rPr>
              <a:t>Equatn</a:t>
            </a:r>
            <a:r>
              <a:rPr lang="en-US" dirty="0">
                <a:latin typeface="Nunito"/>
                <a:sym typeface="Nunito"/>
              </a:rPr>
              <a:t>: Yield/100 Acres = (0.80 * Year ) + -1558.46   | Std Dev: 10.38 Bushels</a:t>
            </a:r>
          </a:p>
          <a:p>
            <a:endParaRPr lang="en-US" sz="700" dirty="0">
              <a:latin typeface="Nunito"/>
              <a:sym typeface="Nunito"/>
            </a:endParaRPr>
          </a:p>
          <a:p>
            <a:r>
              <a:rPr lang="en-US" dirty="0">
                <a:latin typeface="Nunito"/>
                <a:sym typeface="Nunito"/>
              </a:rPr>
              <a:t>Field peas, </a:t>
            </a:r>
            <a:r>
              <a:rPr lang="en-US" dirty="0" err="1">
                <a:latin typeface="Nunito"/>
                <a:sym typeface="Nunito"/>
              </a:rPr>
              <a:t>Regr</a:t>
            </a:r>
            <a:r>
              <a:rPr lang="en-US" dirty="0">
                <a:latin typeface="Nunito"/>
                <a:sym typeface="Nunito"/>
              </a:rPr>
              <a:t> </a:t>
            </a:r>
            <a:r>
              <a:rPr lang="en-US" dirty="0" err="1">
                <a:latin typeface="Nunito"/>
                <a:sym typeface="Nunito"/>
              </a:rPr>
              <a:t>Equatn</a:t>
            </a:r>
            <a:r>
              <a:rPr lang="en-US" dirty="0">
                <a:latin typeface="Nunito"/>
                <a:sym typeface="Nunito"/>
              </a:rPr>
              <a:t>: Yield/100 Acres = (0.58 * Year ) + -1122.46    | Std Dev: 13.07 Bushels</a:t>
            </a:r>
          </a:p>
          <a:p>
            <a:endParaRPr lang="en-US" sz="700" dirty="0">
              <a:latin typeface="Nunito"/>
              <a:sym typeface="Nunito"/>
            </a:endParaRPr>
          </a:p>
          <a:p>
            <a:r>
              <a:rPr lang="en-US" dirty="0">
                <a:latin typeface="Nunito"/>
                <a:sym typeface="Nunito"/>
              </a:rPr>
              <a:t>Flax, </a:t>
            </a:r>
            <a:r>
              <a:rPr lang="en-US" dirty="0" err="1">
                <a:latin typeface="Nunito"/>
                <a:sym typeface="Nunito"/>
              </a:rPr>
              <a:t>Regr</a:t>
            </a:r>
            <a:r>
              <a:rPr lang="en-US" dirty="0">
                <a:latin typeface="Nunito"/>
                <a:sym typeface="Nunito"/>
              </a:rPr>
              <a:t> </a:t>
            </a:r>
            <a:r>
              <a:rPr lang="en-US" dirty="0" err="1">
                <a:latin typeface="Nunito"/>
                <a:sym typeface="Nunito"/>
              </a:rPr>
              <a:t>Equatn</a:t>
            </a:r>
            <a:r>
              <a:rPr lang="en-US" dirty="0">
                <a:latin typeface="Nunito"/>
                <a:sym typeface="Nunito"/>
              </a:rPr>
              <a:t>: Yield/100 Acres = (0.33 * Year ) + -640.08                 | Std Dev: 6.57 Bushels</a:t>
            </a:r>
          </a:p>
          <a:p>
            <a:endParaRPr lang="en-US" sz="700" dirty="0">
              <a:latin typeface="Nunito"/>
              <a:sym typeface="Nunito"/>
            </a:endParaRPr>
          </a:p>
          <a:p>
            <a:r>
              <a:rPr lang="en-US" dirty="0">
                <a:latin typeface="Nunito"/>
                <a:sym typeface="Nunito"/>
              </a:rPr>
              <a:t>Lentils, </a:t>
            </a:r>
            <a:r>
              <a:rPr lang="en-US" dirty="0" err="1">
                <a:latin typeface="Nunito"/>
                <a:sym typeface="Nunito"/>
              </a:rPr>
              <a:t>Regr</a:t>
            </a:r>
            <a:r>
              <a:rPr lang="en-US" dirty="0">
                <a:latin typeface="Nunito"/>
                <a:sym typeface="Nunito"/>
              </a:rPr>
              <a:t> </a:t>
            </a:r>
            <a:r>
              <a:rPr lang="en-US" dirty="0" err="1">
                <a:latin typeface="Nunito"/>
                <a:sym typeface="Nunito"/>
              </a:rPr>
              <a:t>Equatn</a:t>
            </a:r>
            <a:r>
              <a:rPr lang="en-US" dirty="0">
                <a:latin typeface="Nunito"/>
                <a:sym typeface="Nunito"/>
              </a:rPr>
              <a:t>: Yield/100 Acres = (7.74 * Year ) + -15463.32        | Std Dev: 6.23 Bushels</a:t>
            </a:r>
          </a:p>
          <a:p>
            <a:endParaRPr lang="en-US" sz="700" dirty="0">
              <a:latin typeface="Nunito"/>
              <a:sym typeface="Nunito"/>
            </a:endParaRPr>
          </a:p>
          <a:p>
            <a:r>
              <a:rPr lang="en-US" dirty="0">
                <a:latin typeface="Nunito"/>
                <a:sym typeface="Nunito"/>
              </a:rPr>
              <a:t>Oats, </a:t>
            </a:r>
            <a:r>
              <a:rPr lang="en-US" dirty="0" err="1">
                <a:latin typeface="Nunito"/>
                <a:sym typeface="Nunito"/>
              </a:rPr>
              <a:t>Regr</a:t>
            </a:r>
            <a:r>
              <a:rPr lang="en-US" dirty="0">
                <a:latin typeface="Nunito"/>
                <a:sym typeface="Nunito"/>
              </a:rPr>
              <a:t> </a:t>
            </a:r>
            <a:r>
              <a:rPr lang="en-US" dirty="0" err="1">
                <a:latin typeface="Nunito"/>
                <a:sym typeface="Nunito"/>
              </a:rPr>
              <a:t>Equatn</a:t>
            </a:r>
            <a:r>
              <a:rPr lang="en-US" dirty="0">
                <a:latin typeface="Nunito"/>
                <a:sym typeface="Nunito"/>
              </a:rPr>
              <a:t>: Yield/100 Acres = (1.47 * Year ) + -2861.80              | Std Dev: 27.07 Bushels</a:t>
            </a:r>
          </a:p>
          <a:p>
            <a:endParaRPr lang="en-US" sz="700" dirty="0">
              <a:latin typeface="Nunito"/>
              <a:sym typeface="Nunito"/>
            </a:endParaRPr>
          </a:p>
          <a:p>
            <a:r>
              <a:rPr lang="en-US" dirty="0">
                <a:latin typeface="Nunito"/>
                <a:sym typeface="Nunito"/>
              </a:rPr>
              <a:t>Winter wheat, </a:t>
            </a:r>
            <a:r>
              <a:rPr lang="en-US" dirty="0" err="1">
                <a:latin typeface="Nunito"/>
                <a:sym typeface="Nunito"/>
              </a:rPr>
              <a:t>Regr</a:t>
            </a:r>
            <a:r>
              <a:rPr lang="en-US" dirty="0">
                <a:latin typeface="Nunito"/>
                <a:sym typeface="Nunito"/>
              </a:rPr>
              <a:t> </a:t>
            </a:r>
            <a:r>
              <a:rPr lang="en-US" dirty="0" err="1">
                <a:latin typeface="Nunito"/>
                <a:sym typeface="Nunito"/>
              </a:rPr>
              <a:t>Equatn</a:t>
            </a:r>
            <a:r>
              <a:rPr lang="en-US" dirty="0">
                <a:latin typeface="Nunito"/>
                <a:sym typeface="Nunito"/>
              </a:rPr>
              <a:t>: Yield/100 Acres = (0.28 * Year ) + -505.31 | Std Dev: 13.56Bushels</a:t>
            </a:r>
          </a:p>
          <a:p>
            <a:endParaRPr lang="en-US" dirty="0">
              <a:latin typeface="Nunito"/>
              <a:sym typeface="Nunito"/>
            </a:endParaRPr>
          </a:p>
        </p:txBody>
      </p:sp>
    </p:spTree>
    <p:extLst>
      <p:ext uri="{BB962C8B-B14F-4D97-AF65-F5344CB8AC3E}">
        <p14:creationId xmlns:p14="http://schemas.microsoft.com/office/powerpoint/2010/main" val="1666213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2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Prediction Result</a:t>
            </a:r>
            <a:endParaRPr dirty="0"/>
          </a:p>
        </p:txBody>
      </p:sp>
      <p:pic>
        <p:nvPicPr>
          <p:cNvPr id="7" name="Picture 6">
            <a:extLst>
              <a:ext uri="{FF2B5EF4-FFF2-40B4-BE49-F238E27FC236}">
                <a16:creationId xmlns:a16="http://schemas.microsoft.com/office/drawing/2014/main" id="{3517271A-6AC9-3BE1-FBA0-DCF6BBCDCEF5}"/>
              </a:ext>
            </a:extLst>
          </p:cNvPr>
          <p:cNvPicPr>
            <a:picLocks noChangeAspect="1"/>
          </p:cNvPicPr>
          <p:nvPr/>
        </p:nvPicPr>
        <p:blipFill rotWithShape="1">
          <a:blip r:embed="rId3"/>
          <a:srcRect r="36856"/>
          <a:stretch/>
        </p:blipFill>
        <p:spPr>
          <a:xfrm>
            <a:off x="1303800" y="1949823"/>
            <a:ext cx="6363201" cy="173575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2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Project Phase 2: Manitoba</a:t>
            </a:r>
            <a:endParaRPr dirty="0"/>
          </a:p>
        </p:txBody>
      </p:sp>
      <p:pic>
        <p:nvPicPr>
          <p:cNvPr id="3" name="Picture 2">
            <a:extLst>
              <a:ext uri="{FF2B5EF4-FFF2-40B4-BE49-F238E27FC236}">
                <a16:creationId xmlns:a16="http://schemas.microsoft.com/office/drawing/2014/main" id="{9A45492E-4C5C-AAE5-0F12-2CF85BEFE7C2}"/>
              </a:ext>
            </a:extLst>
          </p:cNvPr>
          <p:cNvPicPr>
            <a:picLocks noChangeAspect="1"/>
          </p:cNvPicPr>
          <p:nvPr/>
        </p:nvPicPr>
        <p:blipFill>
          <a:blip r:embed="rId3"/>
          <a:stretch>
            <a:fillRect/>
          </a:stretch>
        </p:blipFill>
        <p:spPr>
          <a:xfrm>
            <a:off x="524439" y="1848111"/>
            <a:ext cx="2447365" cy="3295389"/>
          </a:xfrm>
          <a:prstGeom prst="rect">
            <a:avLst/>
          </a:prstGeom>
        </p:spPr>
      </p:pic>
      <p:pic>
        <p:nvPicPr>
          <p:cNvPr id="7" name="Picture 6">
            <a:extLst>
              <a:ext uri="{FF2B5EF4-FFF2-40B4-BE49-F238E27FC236}">
                <a16:creationId xmlns:a16="http://schemas.microsoft.com/office/drawing/2014/main" id="{E073A19B-1C6C-FE69-D55F-1620FDC572FE}"/>
              </a:ext>
            </a:extLst>
          </p:cNvPr>
          <p:cNvPicPr>
            <a:picLocks noChangeAspect="1"/>
          </p:cNvPicPr>
          <p:nvPr/>
        </p:nvPicPr>
        <p:blipFill>
          <a:blip r:embed="rId4"/>
          <a:stretch>
            <a:fillRect/>
          </a:stretch>
        </p:blipFill>
        <p:spPr>
          <a:xfrm>
            <a:off x="3052488" y="1306389"/>
            <a:ext cx="5567079" cy="383711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28"/>
          <p:cNvSpPr txBox="1">
            <a:spLocks noGrp="1"/>
          </p:cNvSpPr>
          <p:nvPr>
            <p:ph type="title"/>
          </p:nvPr>
        </p:nvSpPr>
        <p:spPr>
          <a:xfrm>
            <a:off x="3581638" y="504445"/>
            <a:ext cx="2474824"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Thank you</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Overview</a:t>
            </a:r>
            <a:endParaRPr dirty="0"/>
          </a:p>
        </p:txBody>
      </p:sp>
      <p:sp>
        <p:nvSpPr>
          <p:cNvPr id="284" name="Google Shape;284;p14"/>
          <p:cNvSpPr txBox="1">
            <a:spLocks noGrp="1"/>
          </p:cNvSpPr>
          <p:nvPr>
            <p:ph type="body" idx="1"/>
          </p:nvPr>
        </p:nvSpPr>
        <p:spPr>
          <a:xfrm>
            <a:off x="1303799" y="1597875"/>
            <a:ext cx="7617563" cy="2933775"/>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sz="1800" dirty="0"/>
              <a:t>Introduction</a:t>
            </a:r>
            <a:endParaRPr sz="1800" dirty="0"/>
          </a:p>
          <a:p>
            <a:pPr marL="457200" lvl="0" indent="-311150" algn="l" rtl="0">
              <a:spcBef>
                <a:spcPts val="0"/>
              </a:spcBef>
              <a:spcAft>
                <a:spcPts val="0"/>
              </a:spcAft>
              <a:buSzPts val="1300"/>
              <a:buChar char="●"/>
            </a:pPr>
            <a:r>
              <a:rPr lang="en" sz="1800" dirty="0"/>
              <a:t>Problem Statement</a:t>
            </a:r>
          </a:p>
          <a:p>
            <a:pPr marL="457200" lvl="0" indent="-311150" algn="l" rtl="0">
              <a:spcBef>
                <a:spcPts val="0"/>
              </a:spcBef>
              <a:spcAft>
                <a:spcPts val="0"/>
              </a:spcAft>
              <a:buSzPts val="1300"/>
              <a:buChar char="●"/>
            </a:pPr>
            <a:r>
              <a:rPr lang="en" sz="1800" dirty="0"/>
              <a:t>Project Definition – Predicting Yields for Selected Crops in Manitoba</a:t>
            </a:r>
            <a:endParaRPr sz="1800" dirty="0"/>
          </a:p>
          <a:p>
            <a:pPr marL="457200" lvl="0" indent="-311150" algn="l" rtl="0">
              <a:spcBef>
                <a:spcPts val="0"/>
              </a:spcBef>
              <a:spcAft>
                <a:spcPts val="0"/>
              </a:spcAft>
              <a:buSzPts val="1300"/>
              <a:buChar char="●"/>
            </a:pPr>
            <a:r>
              <a:rPr lang="en" sz="1800" dirty="0"/>
              <a:t>Data Collection and Preprocessing</a:t>
            </a:r>
            <a:endParaRPr sz="1800" dirty="0"/>
          </a:p>
          <a:p>
            <a:pPr marL="457200" lvl="0" indent="-311150" algn="l" rtl="0">
              <a:spcBef>
                <a:spcPts val="0"/>
              </a:spcBef>
              <a:spcAft>
                <a:spcPts val="0"/>
              </a:spcAft>
              <a:buSzPts val="1300"/>
              <a:buChar char="●"/>
            </a:pPr>
            <a:r>
              <a:rPr lang="en" sz="1800" dirty="0"/>
              <a:t>Methodology </a:t>
            </a:r>
            <a:endParaRPr sz="1800" dirty="0"/>
          </a:p>
          <a:p>
            <a:pPr marL="914400" lvl="1" indent="-298450" algn="l" rtl="0">
              <a:spcBef>
                <a:spcPts val="0"/>
              </a:spcBef>
              <a:spcAft>
                <a:spcPts val="0"/>
              </a:spcAft>
              <a:buSzPts val="1100"/>
              <a:buChar char="○"/>
            </a:pPr>
            <a:r>
              <a:rPr lang="en" sz="1800" dirty="0"/>
              <a:t>Linear Regression</a:t>
            </a:r>
            <a:endParaRPr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Introduction</a:t>
            </a:r>
            <a:endParaRPr dirty="0"/>
          </a:p>
        </p:txBody>
      </p:sp>
      <p:sp>
        <p:nvSpPr>
          <p:cNvPr id="290" name="Google Shape;290;p15"/>
          <p:cNvSpPr txBox="1">
            <a:spLocks noGrp="1"/>
          </p:cNvSpPr>
          <p:nvPr>
            <p:ph type="body" idx="1"/>
          </p:nvPr>
        </p:nvSpPr>
        <p:spPr>
          <a:xfrm>
            <a:off x="1303800" y="1486893"/>
            <a:ext cx="7030500" cy="3212327"/>
          </a:xfrm>
          <a:prstGeom prst="rect">
            <a:avLst/>
          </a:prstGeom>
        </p:spPr>
        <p:txBody>
          <a:bodyPr spcFirstLastPara="1" wrap="square" lIns="91425" tIns="91425" rIns="91425" bIns="91425" anchor="t" anchorCtr="0">
            <a:noAutofit/>
          </a:bodyPr>
          <a:lstStyle/>
          <a:p>
            <a:pPr marL="0" indent="0">
              <a:buNone/>
            </a:pPr>
            <a:r>
              <a:rPr lang="en-US" sz="1800" dirty="0"/>
              <a:t>The population of Humans and animals </a:t>
            </a:r>
            <a:r>
              <a:rPr lang="en-US" sz="1800"/>
              <a:t>is rapidly </a:t>
            </a:r>
            <a:r>
              <a:rPr lang="en-US" sz="1800" dirty="0"/>
              <a:t>growing and </a:t>
            </a:r>
            <a:r>
              <a:rPr lang="en-US" sz="1800"/>
              <a:t>needs timely </a:t>
            </a:r>
            <a:r>
              <a:rPr lang="en-US" sz="1800" dirty="0"/>
              <a:t>supplies of food at affordable prices. Hence, there is a strong need for farmers to be able to </a:t>
            </a:r>
            <a:r>
              <a:rPr lang="en-US" sz="1800"/>
              <a:t>predict yields </a:t>
            </a:r>
            <a:r>
              <a:rPr lang="en-US" sz="1800" dirty="0"/>
              <a:t>of crops (within small error) in the planning stage, assuming other controlling factors, like climatic conditions, access to capital, and technologies are favorable.</a:t>
            </a:r>
          </a:p>
          <a:p>
            <a:pPr marL="0" lvl="0" indent="0" algn="l" rtl="0">
              <a:spcBef>
                <a:spcPts val="0"/>
              </a:spcBef>
              <a:spcAft>
                <a:spcPts val="0"/>
              </a:spcAft>
              <a:buNone/>
            </a:pPr>
            <a:endParaRPr lang="en" sz="1800" dirty="0"/>
          </a:p>
          <a:p>
            <a:pPr marL="0" lvl="0" indent="0" algn="l" rtl="0">
              <a:spcBef>
                <a:spcPts val="0"/>
              </a:spcBef>
              <a:spcAft>
                <a:spcPts val="0"/>
              </a:spcAft>
              <a:buNone/>
            </a:pPr>
            <a:r>
              <a:rPr lang="en" sz="1800" dirty="0"/>
              <a:t>The need for experience and use of historical data to derive data-driven decision-making </a:t>
            </a:r>
            <a:r>
              <a:rPr lang="en" sz="1800"/>
              <a:t>has always </a:t>
            </a:r>
            <a:r>
              <a:rPr lang="en" sz="1800" dirty="0"/>
              <a:t>been </a:t>
            </a:r>
            <a:r>
              <a:rPr lang="en" sz="1800"/>
              <a:t>underestimated by </a:t>
            </a:r>
            <a:r>
              <a:rPr lang="en" sz="1800" dirty="0"/>
              <a:t>some farmers.</a:t>
            </a:r>
            <a:endParaRPr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B700F-0656-38DB-CBF3-186B0E2CBAEF}"/>
              </a:ext>
            </a:extLst>
          </p:cNvPr>
          <p:cNvSpPr>
            <a:spLocks noGrp="1"/>
          </p:cNvSpPr>
          <p:nvPr>
            <p:ph type="title"/>
          </p:nvPr>
        </p:nvSpPr>
        <p:spPr/>
        <p:txBody>
          <a:bodyPr>
            <a:normAutofit/>
          </a:bodyPr>
          <a:lstStyle/>
          <a:p>
            <a:r>
              <a:rPr lang="en-US" dirty="0"/>
              <a:t>Problem Statement</a:t>
            </a:r>
          </a:p>
        </p:txBody>
      </p:sp>
      <p:sp>
        <p:nvSpPr>
          <p:cNvPr id="3" name="Text Placeholder 2">
            <a:extLst>
              <a:ext uri="{FF2B5EF4-FFF2-40B4-BE49-F238E27FC236}">
                <a16:creationId xmlns:a16="http://schemas.microsoft.com/office/drawing/2014/main" id="{ACEFF5AB-B2D5-DE96-823A-06CD4449EE11}"/>
              </a:ext>
            </a:extLst>
          </p:cNvPr>
          <p:cNvSpPr>
            <a:spLocks noGrp="1"/>
          </p:cNvSpPr>
          <p:nvPr>
            <p:ph type="body" idx="1"/>
          </p:nvPr>
        </p:nvSpPr>
        <p:spPr>
          <a:xfrm>
            <a:off x="1303800" y="1526650"/>
            <a:ext cx="7030500" cy="3116912"/>
          </a:xfrm>
        </p:spPr>
        <p:txBody>
          <a:bodyPr>
            <a:normAutofit lnSpcReduction="10000"/>
          </a:bodyPr>
          <a:lstStyle/>
          <a:p>
            <a:pPr marL="146050" indent="0">
              <a:buNone/>
            </a:pPr>
            <a:r>
              <a:rPr lang="en-US" sz="1800" dirty="0"/>
              <a:t>It is common for existing farmers to rotate to new crops and new farmers not to leverage the existing historical data to estimate the expected yields of the new crop in the province. This has been part of the causes of the great losses incurred by some farmers, especially the small and medium-scale ones. </a:t>
            </a:r>
          </a:p>
          <a:p>
            <a:pPr marL="146050" indent="0">
              <a:buNone/>
            </a:pPr>
            <a:br>
              <a:rPr lang="en-US" sz="1800" dirty="0"/>
            </a:br>
            <a:r>
              <a:rPr lang="en-US" sz="1800" dirty="0"/>
              <a:t>Resolving the challenges to predict crop yields will help to greatly reduce unforeseen losses and help Ag insurance companies to accurately set insurance costs (premiums) tailored to each crop.</a:t>
            </a:r>
          </a:p>
          <a:p>
            <a:pPr marL="146050" indent="0">
              <a:buNone/>
            </a:pPr>
            <a:endParaRPr lang="en-US" sz="1600" dirty="0"/>
          </a:p>
        </p:txBody>
      </p:sp>
    </p:spTree>
    <p:extLst>
      <p:ext uri="{BB962C8B-B14F-4D97-AF65-F5344CB8AC3E}">
        <p14:creationId xmlns:p14="http://schemas.microsoft.com/office/powerpoint/2010/main" val="3463104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Project Definition</a:t>
            </a:r>
            <a:endParaRPr dirty="0"/>
          </a:p>
        </p:txBody>
      </p:sp>
      <p:sp>
        <p:nvSpPr>
          <p:cNvPr id="290" name="Google Shape;290;p15"/>
          <p:cNvSpPr txBox="1">
            <a:spLocks noGrp="1"/>
          </p:cNvSpPr>
          <p:nvPr>
            <p:ph type="body" idx="1"/>
          </p:nvPr>
        </p:nvSpPr>
        <p:spPr>
          <a:xfrm>
            <a:off x="1303800" y="1351722"/>
            <a:ext cx="7840200" cy="3538330"/>
          </a:xfrm>
          <a:prstGeom prst="rect">
            <a:avLst/>
          </a:prstGeom>
        </p:spPr>
        <p:txBody>
          <a:bodyPr spcFirstLastPara="1" wrap="square" lIns="91425" tIns="91425" rIns="91425" bIns="91425" anchor="t" anchorCtr="0">
            <a:normAutofit lnSpcReduction="10000"/>
          </a:bodyPr>
          <a:lstStyle/>
          <a:p>
            <a:pPr marL="0" lvl="0" indent="0" algn="l" rtl="0">
              <a:buNone/>
            </a:pPr>
            <a:r>
              <a:rPr lang="en-US" sz="1800" dirty="0"/>
              <a:t>This project aims to generate predictive functions to accurately predict average crop yields and deviations (Std Devs) when the crop type and future year are supplied. </a:t>
            </a:r>
          </a:p>
          <a:p>
            <a:pPr marL="0" lvl="0" indent="0" algn="l" rtl="0">
              <a:buNone/>
            </a:pPr>
            <a:endParaRPr lang="en-US" sz="1800" dirty="0"/>
          </a:p>
          <a:p>
            <a:pPr marL="0" lvl="0" indent="0" algn="l" rtl="0">
              <a:buNone/>
            </a:pPr>
            <a:r>
              <a:rPr lang="en-US" sz="1800" dirty="0"/>
              <a:t>These predictions use the linear regression method, which in turn is assumed to average out the effect of soil quality (type), climate, and improving  Ag technologies. </a:t>
            </a:r>
          </a:p>
          <a:p>
            <a:pPr marL="0" lvl="0" indent="0" algn="l" rtl="0">
              <a:buNone/>
            </a:pPr>
            <a:endParaRPr lang="en-US" sz="1800" dirty="0"/>
          </a:p>
          <a:p>
            <a:pPr marL="0" lvl="0" indent="0" algn="l" rtl="0">
              <a:buNone/>
            </a:pPr>
            <a:r>
              <a:rPr lang="en-US" sz="1800" dirty="0"/>
              <a:t>The follow-up project is planned to incorporate the Manitoba GIS map and predict within each Rural Municipality and soil types using trained models in machine learning.</a:t>
            </a:r>
            <a:endParaRPr sz="1800" dirty="0"/>
          </a:p>
        </p:txBody>
      </p:sp>
    </p:spTree>
    <p:extLst>
      <p:ext uri="{BB962C8B-B14F-4D97-AF65-F5344CB8AC3E}">
        <p14:creationId xmlns:p14="http://schemas.microsoft.com/office/powerpoint/2010/main" val="209866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Collection and Preprocessing</a:t>
            </a:r>
            <a:endParaRPr/>
          </a:p>
        </p:txBody>
      </p:sp>
      <p:sp>
        <p:nvSpPr>
          <p:cNvPr id="296" name="Google Shape;296;p16"/>
          <p:cNvSpPr txBox="1">
            <a:spLocks noGrp="1"/>
          </p:cNvSpPr>
          <p:nvPr>
            <p:ph type="body" idx="1"/>
          </p:nvPr>
        </p:nvSpPr>
        <p:spPr>
          <a:xfrm>
            <a:off x="1303800" y="1359673"/>
            <a:ext cx="7840200" cy="3562184"/>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sz="1800" dirty="0"/>
              <a:t>Data cleaning is </a:t>
            </a:r>
            <a:r>
              <a:rPr lang="en" sz="1800"/>
              <a:t>a very </a:t>
            </a:r>
            <a:r>
              <a:rPr lang="en" sz="1800" dirty="0"/>
              <a:t>crucial step in Data Science </a:t>
            </a:r>
            <a:r>
              <a:rPr lang="en" sz="1800"/>
              <a:t>and Analysis</a:t>
            </a:r>
            <a:r>
              <a:rPr lang="en" sz="1800" dirty="0"/>
              <a:t>. The models and algorithms for </a:t>
            </a:r>
            <a:r>
              <a:rPr lang="en" sz="1800"/>
              <a:t>predictions vary widely </a:t>
            </a:r>
            <a:r>
              <a:rPr lang="en" sz="1800" dirty="0"/>
              <a:t>on how data cleaning is performed</a:t>
            </a:r>
            <a:endParaRPr sz="1800" dirty="0"/>
          </a:p>
          <a:p>
            <a:pPr marL="457200" lvl="0" indent="-311150" algn="l" rtl="0">
              <a:spcBef>
                <a:spcPts val="0"/>
              </a:spcBef>
              <a:spcAft>
                <a:spcPts val="0"/>
              </a:spcAft>
              <a:buSzPts val="1300"/>
              <a:buChar char="●"/>
            </a:pPr>
            <a:r>
              <a:rPr lang="en" sz="1800" dirty="0"/>
              <a:t>Data cleaning </a:t>
            </a:r>
            <a:r>
              <a:rPr lang="en" sz="1800"/>
              <a:t>includes identifying </a:t>
            </a:r>
            <a:r>
              <a:rPr lang="en" sz="1800" dirty="0"/>
              <a:t>and fixing of:</a:t>
            </a:r>
            <a:endParaRPr sz="1800" dirty="0"/>
          </a:p>
          <a:p>
            <a:pPr marL="914400" lvl="1" indent="-298450" algn="l" rtl="0">
              <a:spcBef>
                <a:spcPts val="0"/>
              </a:spcBef>
              <a:spcAft>
                <a:spcPts val="0"/>
              </a:spcAft>
              <a:buSzPts val="1100"/>
              <a:buChar char="○"/>
            </a:pPr>
            <a:r>
              <a:rPr lang="en" sz="1800" dirty="0"/>
              <a:t>Missing values like NaN or null</a:t>
            </a:r>
            <a:endParaRPr sz="1800" dirty="0"/>
          </a:p>
          <a:p>
            <a:pPr marL="914400" lvl="1" indent="-298450" algn="l" rtl="0">
              <a:spcBef>
                <a:spcPts val="0"/>
              </a:spcBef>
              <a:spcAft>
                <a:spcPts val="0"/>
              </a:spcAft>
              <a:buSzPts val="1100"/>
              <a:buChar char="○"/>
            </a:pPr>
            <a:r>
              <a:rPr lang="en" sz="1800" dirty="0"/>
              <a:t>Incorrect values or outliers</a:t>
            </a:r>
            <a:endParaRPr sz="1800" dirty="0"/>
          </a:p>
          <a:p>
            <a:pPr marL="914400" lvl="1" indent="-298450" algn="l" rtl="0">
              <a:spcBef>
                <a:spcPts val="0"/>
              </a:spcBef>
              <a:spcAft>
                <a:spcPts val="0"/>
              </a:spcAft>
              <a:buSzPts val="1100"/>
              <a:buChar char="○"/>
            </a:pPr>
            <a:r>
              <a:rPr lang="en" sz="1800"/>
              <a:t>Incorrectly </a:t>
            </a:r>
            <a:r>
              <a:rPr lang="en" sz="1800" dirty="0"/>
              <a:t>formatted</a:t>
            </a:r>
            <a:endParaRPr sz="1800" dirty="0"/>
          </a:p>
          <a:p>
            <a:pPr marL="914400" lvl="1" indent="-298450" algn="l" rtl="0">
              <a:spcBef>
                <a:spcPts val="0"/>
              </a:spcBef>
              <a:spcAft>
                <a:spcPts val="0"/>
              </a:spcAft>
              <a:buSzPts val="1100"/>
              <a:buChar char="○"/>
            </a:pPr>
            <a:r>
              <a:rPr lang="en" sz="1800" dirty="0"/>
              <a:t>Corrupted values</a:t>
            </a:r>
            <a:endParaRPr sz="1800" dirty="0"/>
          </a:p>
          <a:p>
            <a:pPr marL="914400" lvl="1" indent="-298450" algn="l" rtl="0">
              <a:spcBef>
                <a:spcPts val="0"/>
              </a:spcBef>
              <a:spcAft>
                <a:spcPts val="0"/>
              </a:spcAft>
              <a:buSzPts val="1100"/>
              <a:buChar char="○"/>
            </a:pPr>
            <a:r>
              <a:rPr lang="en" sz="1800" dirty="0"/>
              <a:t>Incomplete data</a:t>
            </a:r>
          </a:p>
          <a:p>
            <a:pPr marL="914400" lvl="1" indent="-298450" algn="l" rtl="0">
              <a:spcBef>
                <a:spcPts val="0"/>
              </a:spcBef>
              <a:spcAft>
                <a:spcPts val="0"/>
              </a:spcAft>
              <a:buSzPts val="1100"/>
              <a:buChar char="○"/>
            </a:pPr>
            <a:r>
              <a:rPr lang="en" sz="1800" dirty="0"/>
              <a:t>Standardizing the units of measurement</a:t>
            </a:r>
            <a:endParaRPr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Resource Data </a:t>
            </a:r>
            <a:endParaRPr dirty="0"/>
          </a:p>
        </p:txBody>
      </p:sp>
      <p:pic>
        <p:nvPicPr>
          <p:cNvPr id="5" name="Picture 4">
            <a:extLst>
              <a:ext uri="{FF2B5EF4-FFF2-40B4-BE49-F238E27FC236}">
                <a16:creationId xmlns:a16="http://schemas.microsoft.com/office/drawing/2014/main" id="{C8800866-5377-710D-39AA-39EF89F0B530}"/>
              </a:ext>
            </a:extLst>
          </p:cNvPr>
          <p:cNvPicPr>
            <a:picLocks noChangeAspect="1"/>
          </p:cNvPicPr>
          <p:nvPr/>
        </p:nvPicPr>
        <p:blipFill>
          <a:blip r:embed="rId3"/>
          <a:stretch>
            <a:fillRect/>
          </a:stretch>
        </p:blipFill>
        <p:spPr>
          <a:xfrm>
            <a:off x="6272205" y="1667435"/>
            <a:ext cx="2797968" cy="3476064"/>
          </a:xfrm>
          <a:prstGeom prst="rect">
            <a:avLst/>
          </a:prstGeom>
        </p:spPr>
      </p:pic>
      <p:pic>
        <p:nvPicPr>
          <p:cNvPr id="3" name="Picture 2">
            <a:extLst>
              <a:ext uri="{FF2B5EF4-FFF2-40B4-BE49-F238E27FC236}">
                <a16:creationId xmlns:a16="http://schemas.microsoft.com/office/drawing/2014/main" id="{0D069EA5-E9BE-6FA0-4D01-F5C5AD2A54A5}"/>
              </a:ext>
            </a:extLst>
          </p:cNvPr>
          <p:cNvPicPr>
            <a:picLocks noChangeAspect="1"/>
          </p:cNvPicPr>
          <p:nvPr/>
        </p:nvPicPr>
        <p:blipFill>
          <a:blip r:embed="rId4"/>
          <a:stretch>
            <a:fillRect/>
          </a:stretch>
        </p:blipFill>
        <p:spPr>
          <a:xfrm>
            <a:off x="73827" y="1707779"/>
            <a:ext cx="6137741" cy="337521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Data Collection and Preprocessing</a:t>
            </a:r>
            <a:endParaRPr dirty="0"/>
          </a:p>
          <a:p>
            <a:pPr marL="0" lvl="0" indent="0" algn="l" rtl="0">
              <a:spcBef>
                <a:spcPts val="0"/>
              </a:spcBef>
              <a:spcAft>
                <a:spcPts val="0"/>
              </a:spcAft>
              <a:buNone/>
            </a:pPr>
            <a:endParaRPr dirty="0"/>
          </a:p>
        </p:txBody>
      </p:sp>
      <p:sp>
        <p:nvSpPr>
          <p:cNvPr id="302" name="Google Shape;302;p17"/>
          <p:cNvSpPr txBox="1">
            <a:spLocks noGrp="1"/>
          </p:cNvSpPr>
          <p:nvPr>
            <p:ph type="body" idx="1"/>
          </p:nvPr>
        </p:nvSpPr>
        <p:spPr>
          <a:xfrm>
            <a:off x="1303800" y="1305076"/>
            <a:ext cx="7030500" cy="1082423"/>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sz="1800" dirty="0"/>
              <a:t>Ensure no duplication of data</a:t>
            </a:r>
            <a:endParaRPr sz="1800" dirty="0"/>
          </a:p>
          <a:p>
            <a:pPr marL="457200" lvl="0" indent="-311150" algn="l" rtl="0">
              <a:spcBef>
                <a:spcPts val="0"/>
              </a:spcBef>
              <a:spcAft>
                <a:spcPts val="0"/>
              </a:spcAft>
              <a:buSzPts val="1300"/>
              <a:buChar char="●"/>
            </a:pPr>
            <a:r>
              <a:rPr lang="en" sz="1800" dirty="0"/>
              <a:t>Format the columns to the </a:t>
            </a:r>
            <a:r>
              <a:rPr lang="en" sz="1800"/>
              <a:t>required data-type</a:t>
            </a:r>
            <a:endParaRPr sz="1800" dirty="0"/>
          </a:p>
          <a:p>
            <a:pPr marL="457200" lvl="0" indent="-311150" algn="l" rtl="0">
              <a:spcBef>
                <a:spcPts val="0"/>
              </a:spcBef>
              <a:spcAft>
                <a:spcPts val="0"/>
              </a:spcAft>
              <a:buSzPts val="1300"/>
              <a:buChar char="●"/>
            </a:pPr>
            <a:r>
              <a:rPr lang="en" sz="1800" dirty="0"/>
              <a:t>Review Missing Values and </a:t>
            </a:r>
            <a:r>
              <a:rPr lang="en" sz="1800"/>
              <a:t>treat appropriately</a:t>
            </a:r>
            <a:endParaRPr sz="1800" dirty="0"/>
          </a:p>
          <a:p>
            <a:pPr marL="457200" lvl="0" indent="0" algn="l" rtl="0">
              <a:spcBef>
                <a:spcPts val="1200"/>
              </a:spcBef>
              <a:spcAft>
                <a:spcPts val="0"/>
              </a:spcAft>
              <a:buNone/>
            </a:pPr>
            <a:endParaRPr sz="1800" dirty="0"/>
          </a:p>
          <a:p>
            <a:pPr marL="457200" lvl="0" indent="0" algn="l" rtl="0">
              <a:spcBef>
                <a:spcPts val="1200"/>
              </a:spcBef>
              <a:spcAft>
                <a:spcPts val="1200"/>
              </a:spcAft>
              <a:buNone/>
            </a:pPr>
            <a:endParaRPr sz="1800" dirty="0"/>
          </a:p>
        </p:txBody>
      </p:sp>
      <p:pic>
        <p:nvPicPr>
          <p:cNvPr id="3" name="Picture 2">
            <a:extLst>
              <a:ext uri="{FF2B5EF4-FFF2-40B4-BE49-F238E27FC236}">
                <a16:creationId xmlns:a16="http://schemas.microsoft.com/office/drawing/2014/main" id="{066B8472-6A65-1A9B-6D9E-8FFEF9F8EC8F}"/>
              </a:ext>
            </a:extLst>
          </p:cNvPr>
          <p:cNvPicPr>
            <a:picLocks noChangeAspect="1"/>
          </p:cNvPicPr>
          <p:nvPr/>
        </p:nvPicPr>
        <p:blipFill>
          <a:blip r:embed="rId3"/>
          <a:stretch>
            <a:fillRect/>
          </a:stretch>
        </p:blipFill>
        <p:spPr>
          <a:xfrm>
            <a:off x="0" y="3005593"/>
            <a:ext cx="2331729" cy="2137907"/>
          </a:xfrm>
          <a:prstGeom prst="rect">
            <a:avLst/>
          </a:prstGeom>
        </p:spPr>
      </p:pic>
      <p:pic>
        <p:nvPicPr>
          <p:cNvPr id="5" name="Picture 4">
            <a:extLst>
              <a:ext uri="{FF2B5EF4-FFF2-40B4-BE49-F238E27FC236}">
                <a16:creationId xmlns:a16="http://schemas.microsoft.com/office/drawing/2014/main" id="{A4B0AA7A-00C6-7A20-07DC-A646AA075E1E}"/>
              </a:ext>
            </a:extLst>
          </p:cNvPr>
          <p:cNvPicPr>
            <a:picLocks noChangeAspect="1"/>
          </p:cNvPicPr>
          <p:nvPr/>
        </p:nvPicPr>
        <p:blipFill>
          <a:blip r:embed="rId4"/>
          <a:stretch>
            <a:fillRect/>
          </a:stretch>
        </p:blipFill>
        <p:spPr>
          <a:xfrm>
            <a:off x="4389707" y="3065987"/>
            <a:ext cx="2285827" cy="2077513"/>
          </a:xfrm>
          <a:prstGeom prst="rect">
            <a:avLst/>
          </a:prstGeom>
        </p:spPr>
      </p:pic>
      <p:pic>
        <p:nvPicPr>
          <p:cNvPr id="7" name="Picture 6">
            <a:extLst>
              <a:ext uri="{FF2B5EF4-FFF2-40B4-BE49-F238E27FC236}">
                <a16:creationId xmlns:a16="http://schemas.microsoft.com/office/drawing/2014/main" id="{A007F6AF-DC02-FDD5-6546-1D08F18DB10C}"/>
              </a:ext>
            </a:extLst>
          </p:cNvPr>
          <p:cNvPicPr>
            <a:picLocks noChangeAspect="1"/>
          </p:cNvPicPr>
          <p:nvPr/>
        </p:nvPicPr>
        <p:blipFill>
          <a:blip r:embed="rId5"/>
          <a:stretch>
            <a:fillRect/>
          </a:stretch>
        </p:blipFill>
        <p:spPr>
          <a:xfrm>
            <a:off x="2365296" y="2510199"/>
            <a:ext cx="1982893" cy="2633301"/>
          </a:xfrm>
          <a:prstGeom prst="rect">
            <a:avLst/>
          </a:prstGeom>
        </p:spPr>
      </p:pic>
      <p:pic>
        <p:nvPicPr>
          <p:cNvPr id="9" name="Picture 8">
            <a:extLst>
              <a:ext uri="{FF2B5EF4-FFF2-40B4-BE49-F238E27FC236}">
                <a16:creationId xmlns:a16="http://schemas.microsoft.com/office/drawing/2014/main" id="{BF54BD17-7CFC-7119-976C-23FFDB7B72A9}"/>
              </a:ext>
            </a:extLst>
          </p:cNvPr>
          <p:cNvPicPr>
            <a:picLocks noChangeAspect="1"/>
          </p:cNvPicPr>
          <p:nvPr/>
        </p:nvPicPr>
        <p:blipFill>
          <a:blip r:embed="rId6"/>
          <a:stretch>
            <a:fillRect/>
          </a:stretch>
        </p:blipFill>
        <p:spPr>
          <a:xfrm>
            <a:off x="6716358" y="3065986"/>
            <a:ext cx="2387887" cy="207751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Data Collection and Preprocessing</a:t>
            </a:r>
            <a:endParaRPr dirty="0"/>
          </a:p>
        </p:txBody>
      </p:sp>
      <p:sp>
        <p:nvSpPr>
          <p:cNvPr id="310" name="Google Shape;310;p18"/>
          <p:cNvSpPr txBox="1">
            <a:spLocks noGrp="1"/>
          </p:cNvSpPr>
          <p:nvPr>
            <p:ph type="body" idx="1"/>
          </p:nvPr>
        </p:nvSpPr>
        <p:spPr>
          <a:xfrm>
            <a:off x="1303800" y="1352142"/>
            <a:ext cx="7840200" cy="738276"/>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sz="1800"/>
              <a:t>Identifying </a:t>
            </a:r>
            <a:r>
              <a:rPr lang="en" sz="1800" dirty="0"/>
              <a:t>Outliers per crop </a:t>
            </a:r>
            <a:r>
              <a:rPr lang="en" sz="1800"/>
              <a:t>per year </a:t>
            </a:r>
            <a:r>
              <a:rPr lang="en" sz="1800" dirty="0"/>
              <a:t>and treating </a:t>
            </a:r>
            <a:r>
              <a:rPr lang="en" sz="1800"/>
              <a:t>them appropriately</a:t>
            </a:r>
            <a:endParaRPr sz="1800" dirty="0"/>
          </a:p>
          <a:p>
            <a:pPr marL="457200" lvl="0" indent="0" algn="l" rtl="0">
              <a:spcBef>
                <a:spcPts val="1200"/>
              </a:spcBef>
              <a:spcAft>
                <a:spcPts val="1200"/>
              </a:spcAft>
              <a:buNone/>
            </a:pPr>
            <a:endParaRPr sz="1800" dirty="0"/>
          </a:p>
        </p:txBody>
      </p:sp>
      <p:pic>
        <p:nvPicPr>
          <p:cNvPr id="3" name="Picture 2">
            <a:extLst>
              <a:ext uri="{FF2B5EF4-FFF2-40B4-BE49-F238E27FC236}">
                <a16:creationId xmlns:a16="http://schemas.microsoft.com/office/drawing/2014/main" id="{3FC561C8-D3C1-9E0F-F9E0-31382F95F621}"/>
              </a:ext>
            </a:extLst>
          </p:cNvPr>
          <p:cNvPicPr>
            <a:picLocks noChangeAspect="1"/>
          </p:cNvPicPr>
          <p:nvPr/>
        </p:nvPicPr>
        <p:blipFill>
          <a:blip r:embed="rId3"/>
          <a:stretch>
            <a:fillRect/>
          </a:stretch>
        </p:blipFill>
        <p:spPr>
          <a:xfrm>
            <a:off x="5414839" y="1982959"/>
            <a:ext cx="3703019" cy="3169483"/>
          </a:xfrm>
          <a:prstGeom prst="rect">
            <a:avLst/>
          </a:prstGeom>
        </p:spPr>
      </p:pic>
      <p:pic>
        <p:nvPicPr>
          <p:cNvPr id="5" name="Picture 4">
            <a:extLst>
              <a:ext uri="{FF2B5EF4-FFF2-40B4-BE49-F238E27FC236}">
                <a16:creationId xmlns:a16="http://schemas.microsoft.com/office/drawing/2014/main" id="{5D4E5124-D3DB-BC44-BA1E-FD069E443EA5}"/>
              </a:ext>
            </a:extLst>
          </p:cNvPr>
          <p:cNvPicPr>
            <a:picLocks noChangeAspect="1"/>
          </p:cNvPicPr>
          <p:nvPr/>
        </p:nvPicPr>
        <p:blipFill>
          <a:blip r:embed="rId4"/>
          <a:stretch>
            <a:fillRect/>
          </a:stretch>
        </p:blipFill>
        <p:spPr>
          <a:xfrm>
            <a:off x="-17558" y="1982959"/>
            <a:ext cx="5400592" cy="1034356"/>
          </a:xfrm>
          <a:prstGeom prst="rect">
            <a:avLst/>
          </a:prstGeom>
        </p:spPr>
      </p:pic>
      <p:pic>
        <p:nvPicPr>
          <p:cNvPr id="7" name="Picture 6">
            <a:extLst>
              <a:ext uri="{FF2B5EF4-FFF2-40B4-BE49-F238E27FC236}">
                <a16:creationId xmlns:a16="http://schemas.microsoft.com/office/drawing/2014/main" id="{C257E8A4-AC1C-D84A-8B41-1F63BB9C5308}"/>
              </a:ext>
            </a:extLst>
          </p:cNvPr>
          <p:cNvPicPr>
            <a:picLocks noChangeAspect="1"/>
          </p:cNvPicPr>
          <p:nvPr/>
        </p:nvPicPr>
        <p:blipFill>
          <a:blip r:embed="rId5"/>
          <a:stretch>
            <a:fillRect/>
          </a:stretch>
        </p:blipFill>
        <p:spPr>
          <a:xfrm>
            <a:off x="-17559" y="3053082"/>
            <a:ext cx="5400593" cy="1029429"/>
          </a:xfrm>
          <a:prstGeom prst="rect">
            <a:avLst/>
          </a:prstGeom>
        </p:spPr>
      </p:pic>
      <p:pic>
        <p:nvPicPr>
          <p:cNvPr id="9" name="Picture 8">
            <a:extLst>
              <a:ext uri="{FF2B5EF4-FFF2-40B4-BE49-F238E27FC236}">
                <a16:creationId xmlns:a16="http://schemas.microsoft.com/office/drawing/2014/main" id="{EC3A7586-E76E-EC49-5B06-5960F108B41A}"/>
              </a:ext>
            </a:extLst>
          </p:cNvPr>
          <p:cNvPicPr>
            <a:picLocks noChangeAspect="1"/>
          </p:cNvPicPr>
          <p:nvPr/>
        </p:nvPicPr>
        <p:blipFill>
          <a:blip r:embed="rId6"/>
          <a:stretch>
            <a:fillRect/>
          </a:stretch>
        </p:blipFill>
        <p:spPr>
          <a:xfrm>
            <a:off x="-17559" y="4118484"/>
            <a:ext cx="5400593" cy="1040021"/>
          </a:xfrm>
          <a:prstGeom prst="rect">
            <a:avLst/>
          </a:prstGeom>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383</TotalTime>
  <Words>692</Words>
  <Application>Microsoft Office PowerPoint</Application>
  <PresentationFormat>On-screen Show (16:9)</PresentationFormat>
  <Paragraphs>67</Paragraphs>
  <Slides>15</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Nunito</vt:lpstr>
      <vt:lpstr>Arial</vt:lpstr>
      <vt:lpstr>Maven Pro</vt:lpstr>
      <vt:lpstr>Momentum</vt:lpstr>
      <vt:lpstr>Predicting Yields of Selected Crops in Manitoba</vt:lpstr>
      <vt:lpstr>Overview</vt:lpstr>
      <vt:lpstr>Introduction</vt:lpstr>
      <vt:lpstr>Problem Statement</vt:lpstr>
      <vt:lpstr>Project Definition</vt:lpstr>
      <vt:lpstr>Data Collection and Preprocessing</vt:lpstr>
      <vt:lpstr>Resource Data </vt:lpstr>
      <vt:lpstr>Data Collection and Preprocessing </vt:lpstr>
      <vt:lpstr>Data Collection and Preprocessing</vt:lpstr>
      <vt:lpstr>Data Collection and Preprocessing</vt:lpstr>
      <vt:lpstr>Methodology</vt:lpstr>
      <vt:lpstr>Estimating Yields for Selected Crops</vt:lpstr>
      <vt:lpstr>Prediction Result</vt:lpstr>
      <vt:lpstr>Project Phase 2: Manitoba</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Yields of Selected Crops in Manitoba</dc:title>
  <dc:creator>valued customer</dc:creator>
  <cp:lastModifiedBy>Mustapha Oyegunle</cp:lastModifiedBy>
  <cp:revision>5</cp:revision>
  <dcterms:modified xsi:type="dcterms:W3CDTF">2024-03-11T01:23:38Z</dcterms:modified>
</cp:coreProperties>
</file>