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0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1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2" Type="http://schemas.openxmlformats.org/officeDocument/2006/relationships/image" Target="../media/image10.wmf"/><Relationship Id="rId16" Type="http://schemas.openxmlformats.org/officeDocument/2006/relationships/image" Target="../media/image24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5" Type="http://schemas.openxmlformats.org/officeDocument/2006/relationships/image" Target="../media/image2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Relationship Id="rId14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oleObject" Target="../embeddings/oleObject18.bin"/><Relationship Id="rId18" Type="http://schemas.openxmlformats.org/officeDocument/2006/relationships/oleObject" Target="../embeddings/oleObject2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12" Type="http://schemas.openxmlformats.org/officeDocument/2006/relationships/oleObject" Target="../embeddings/oleObject17.bin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20.bin"/><Relationship Id="rId10" Type="http://schemas.openxmlformats.org/officeDocument/2006/relationships/oleObject" Target="../embeddings/oleObject15.bin"/><Relationship Id="rId19" Type="http://schemas.openxmlformats.org/officeDocument/2006/relationships/oleObject" Target="../embeddings/oleObject24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Relationship Id="rId14" Type="http://schemas.openxmlformats.org/officeDocument/2006/relationships/oleObject" Target="../embeddings/oleObject19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36016"/>
            <a:ext cx="5181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Hybrid Intelligent Systems</a:t>
            </a:r>
            <a:endParaRPr lang="en-US" sz="8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0" y="4907340"/>
            <a:ext cx="480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Sushil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Chauhan</a:t>
            </a:r>
          </a:p>
          <a:p>
            <a:pPr algn="r"/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Professor</a:t>
            </a:r>
          </a:p>
          <a:p>
            <a:pPr algn="r"/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Electrical Engineering Department</a:t>
            </a:r>
          </a:p>
          <a:p>
            <a:pPr algn="r"/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NIT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Hamirpur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7188" y="1027122"/>
            <a:ext cx="8634412" cy="567847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marL="376238" indent="-376238" algn="just" eaLnBrk="1" hangingPunct="1"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AU" sz="22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Integrated </a:t>
            </a:r>
            <a:r>
              <a:rPr lang="en-AU" sz="22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Neuro-Fuzzy </a:t>
            </a:r>
            <a:r>
              <a:rPr lang="en-AU" sz="22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systems can combine </a:t>
            </a:r>
            <a:r>
              <a:rPr lang="en-AU" sz="22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2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parallel </a:t>
            </a:r>
            <a:r>
              <a:rPr lang="en-AU" sz="22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computation and learning abilities </a:t>
            </a:r>
            <a:r>
              <a:rPr lang="en-AU" sz="22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2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neural </a:t>
            </a:r>
            <a:r>
              <a:rPr lang="en-AU" sz="22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networks with the human-like </a:t>
            </a:r>
            <a:r>
              <a:rPr lang="en-AU" sz="22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knowledge</a:t>
            </a:r>
            <a:r>
              <a:rPr lang="en-AU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2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representation </a:t>
            </a:r>
            <a:r>
              <a:rPr lang="en-AU" sz="22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and explanation abilities of </a:t>
            </a:r>
            <a:r>
              <a:rPr lang="en-AU" sz="22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fuzzy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2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systems. </a:t>
            </a:r>
          </a:p>
          <a:p>
            <a:pPr marL="376238" indent="-376238" algn="just" eaLnBrk="1" hangingPunct="1"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AU" sz="22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AU" sz="22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result, neural networks </a:t>
            </a:r>
            <a:r>
              <a:rPr lang="en-AU" sz="22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become more </a:t>
            </a:r>
            <a:r>
              <a:rPr lang="en-AU" sz="22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transparent, while fuzzy systems </a:t>
            </a:r>
            <a:r>
              <a:rPr lang="en-AU" sz="22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become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2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capable </a:t>
            </a:r>
            <a:r>
              <a:rPr lang="en-AU" sz="22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of learning</a:t>
            </a:r>
            <a:r>
              <a:rPr lang="en-AU" sz="22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76238" indent="-376238" algn="just"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AU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Neuro-Fuzzy system is a neural network which is functionally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equivalent to a fuzzy inference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model.</a:t>
            </a:r>
          </a:p>
          <a:p>
            <a:pPr marL="376238" indent="-376238" algn="just"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AU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It can be trained to develop IF-THEN fuzzy rules and determine membership functions for input and output variables of the system.</a:t>
            </a:r>
          </a:p>
          <a:p>
            <a:pPr marL="376238" indent="-376238" algn="just"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AU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Expert knowledge can be incorporated into the structure of the Neuro-Fuzzy system. </a:t>
            </a:r>
          </a:p>
          <a:p>
            <a:pPr marL="376238" indent="-376238" algn="just"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AU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At the same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time, the connectionist structure avoids fuzzy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inference, which entails a substantial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computational burden.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524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Neuro-Fuzzy Systems</a:t>
            </a:r>
            <a:endParaRPr lang="en-US" sz="4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762000"/>
            <a:ext cx="8991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6238" indent="-376238" algn="just"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AU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structure of a Neuro-Fuzzy system is similar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 a multi-layer neural network. In general, a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AU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euro-Fuzzy system has </a:t>
            </a:r>
            <a:r>
              <a:rPr lang="en-AU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AU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AU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AU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layers</a:t>
            </a:r>
            <a:r>
              <a:rPr lang="en-AU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AU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three hidden layers </a:t>
            </a:r>
            <a:r>
              <a:rPr lang="en-AU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that represent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membership functions and fuzzy rules.</a:t>
            </a:r>
            <a:endParaRPr lang="en-AU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524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Neuro-Fuzzy Systems</a:t>
            </a:r>
            <a:endParaRPr lang="en-US" sz="4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G:\books\Pe_uk\Powerpoint\Negnevitsky\final\ppt\ch11\WMF\Slide11-2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883785"/>
            <a:ext cx="7292974" cy="4745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lum bright="-10000" contrast="40000"/>
          </a:blip>
          <a:srcRect/>
          <a:stretch>
            <a:fillRect/>
          </a:stretch>
        </p:blipFill>
        <p:spPr>
          <a:xfrm>
            <a:off x="3505200" y="152400"/>
            <a:ext cx="5553074" cy="6506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152400"/>
            <a:ext cx="312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Neuro-Fuzzy </a:t>
            </a:r>
          </a:p>
          <a:p>
            <a:r>
              <a:rPr lang="en-US" sz="4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Systems</a:t>
            </a:r>
            <a:endParaRPr lang="en-US" sz="4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2492276"/>
            <a:ext cx="2971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indent="-287338" algn="ctr"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Two inputs </a:t>
            </a: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X1</a:t>
            </a:r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X2</a:t>
            </a:r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spcBef>
                <a:spcPct val="0"/>
              </a:spcBef>
              <a:buFont typeface="Arial" pitchFamily="34" charset="0"/>
              <a:buChar char="•"/>
            </a:pPr>
            <a:endParaRPr lang="en-US" sz="36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One Output</a:t>
            </a:r>
          </a:p>
          <a:p>
            <a:pPr algn="ctr">
              <a:spcBef>
                <a:spcPct val="0"/>
              </a:spcBef>
            </a:pP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17500" y="1418015"/>
            <a:ext cx="8382000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Each layer in the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Neuro-fuzzy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system is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associated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particular step in the fuzzy inference process. 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i="1" baseline="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30200" y="2553078"/>
            <a:ext cx="8534400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76238" indent="-376238" algn="just" eaLnBrk="1" hangingPunct="1">
              <a:spcBef>
                <a:spcPct val="50000"/>
              </a:spcBef>
              <a:defRPr/>
            </a:pPr>
            <a:r>
              <a:rPr lang="en-AU" sz="2400" b="1" i="1" u="sng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Layer </a:t>
            </a:r>
            <a:r>
              <a:rPr lang="en-AU" sz="2400" b="1" u="sng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AU" sz="2400" b="1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 the </a:t>
            </a:r>
            <a:r>
              <a:rPr lang="en-AU" sz="2400" b="1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input layer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Each neuron in this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layer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transmits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external crisp signals directly to the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next layer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That is,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04800" y="4526340"/>
            <a:ext cx="8382000" cy="156966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AU" sz="2400" b="1" i="1" u="sng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Layer </a:t>
            </a:r>
            <a:r>
              <a:rPr lang="en-AU" sz="2400" b="1" u="sng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AU" sz="2400" b="1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 the </a:t>
            </a:r>
            <a:r>
              <a:rPr lang="en-AU" sz="2400" b="1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fuzzification layer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Neurons in this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layer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represent fuzzy sets used in the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antecedents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fuzzy rules. A fuzzification neuron receives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crisp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input and determines the degree to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which this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input belongs to the neuron’s fuzzy set.</a:t>
            </a:r>
          </a:p>
        </p:txBody>
      </p:sp>
      <p:pic>
        <p:nvPicPr>
          <p:cNvPr id="5" name="Picture 20" descr="K:\books\Pe_uk\Powerpoint\Negnevitsky\final\ppt\ch11\WMF\Slide11-25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3648921"/>
            <a:ext cx="1624013" cy="618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" y="1524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Neuro-Fuzzy Systems</a:t>
            </a:r>
            <a:endParaRPr lang="en-US" sz="4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Neuro-Fuzzy Systems</a:t>
            </a:r>
            <a:endParaRPr lang="en-US" sz="4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9400" y="914400"/>
            <a:ext cx="8382000" cy="227139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activation function of a membership neuron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set to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that specifies the neuron’s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fuzzy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AU" sz="2400" b="1" baseline="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We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 triangular sets, and therefore, the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activation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functions for the neurons in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Layer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 the </a:t>
            </a:r>
            <a:r>
              <a:rPr lang="en-AU" sz="2400" b="1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triangular membership functions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triangular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membership function can be specified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two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parameters {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} as follows:</a:t>
            </a:r>
          </a:p>
        </p:txBody>
      </p:sp>
      <p:pic>
        <p:nvPicPr>
          <p:cNvPr id="4" name="Picture 3" descr="G:\books\Pe_uk\Powerpoint\Negnevitsky\final\ppt\ch11\WMF\Slide11-26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8263" y="3352800"/>
            <a:ext cx="576262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Neuro-Fuzzy Systems</a:t>
            </a:r>
            <a:endParaRPr lang="en-US" sz="4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79500" y="1073150"/>
            <a:ext cx="6934200" cy="685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AU" sz="3900" b="1" baseline="0" dirty="0">
                <a:solidFill>
                  <a:srgbClr val="0070C0"/>
                </a:solidFill>
              </a:rPr>
              <a:t>Triangular activation functions</a:t>
            </a:r>
          </a:p>
        </p:txBody>
      </p:sp>
      <p:pic>
        <p:nvPicPr>
          <p:cNvPr id="4" name="Picture 915" descr="G:\books\Pe_uk\Powerpoint\Negnevitsky\final\ppt\ch11\WMF\Slide11-27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838" y="2019300"/>
            <a:ext cx="869632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Neuro-Fuzzy Systems</a:t>
            </a:r>
            <a:endParaRPr lang="en-US" sz="4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17500" y="1352014"/>
            <a:ext cx="8382000" cy="360098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76238" indent="-376238" algn="just" eaLnBrk="1" hangingPunct="1">
              <a:spcBef>
                <a:spcPct val="50000"/>
              </a:spcBef>
              <a:defRPr/>
            </a:pPr>
            <a:r>
              <a:rPr lang="en-AU" sz="2400" b="1" i="1" u="sng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Layer </a:t>
            </a:r>
            <a:r>
              <a:rPr lang="en-AU" sz="2400" b="1" u="sng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AU" sz="2400" b="1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 the </a:t>
            </a:r>
            <a:r>
              <a:rPr lang="en-AU" sz="2400" b="1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fuzzy rule layer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Each neuron in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this layer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corresponds to a single fuzzy rule. A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fuzzy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neuron receives inputs from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fuzzification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neurons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that represent fuzzy sets in the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antecedents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For instance, neuron 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corresponds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Rule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1, receives inputs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neurons 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 and 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endParaRPr lang="en-US" sz="2400" b="1" baseline="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76238" indent="-376238" algn="just" eaLnBrk="1" hangingPunct="1">
              <a:spcBef>
                <a:spcPct val="50000"/>
              </a:spcBef>
              <a:defRPr/>
            </a:pP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 a 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euro-Fuzzy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system, intersection can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be implemented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by the product operator. Thus,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output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of neuron 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Layer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 is obtained as:</a:t>
            </a:r>
          </a:p>
        </p:txBody>
      </p:sp>
      <p:pic>
        <p:nvPicPr>
          <p:cNvPr id="4" name="Picture 5" descr="G:\books\Pe_uk\Powerpoint\Negnevitsky\final\ppt\ch11\WMF\Slide11-28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775" y="5321300"/>
            <a:ext cx="791845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Neuro-Fuzzy Systems</a:t>
            </a:r>
            <a:endParaRPr lang="en-US" sz="4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17500" y="1295400"/>
            <a:ext cx="8382000" cy="212365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76238" indent="-376238" algn="just" eaLnBrk="1" hangingPunct="1">
              <a:spcBef>
                <a:spcPct val="50000"/>
              </a:spcBef>
              <a:defRPr/>
            </a:pPr>
            <a:r>
              <a:rPr lang="en-AU" sz="2400" b="1" i="1" u="sng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Layer </a:t>
            </a:r>
            <a:r>
              <a:rPr lang="en-AU" sz="2400" b="1" u="sng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is the </a:t>
            </a:r>
            <a:r>
              <a:rPr lang="en-AU" sz="2400" b="1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output membership layer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Neurons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this layer represent fuzzy sets used in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consequent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of fuzzy rules.</a:t>
            </a:r>
            <a:endParaRPr lang="en-US" sz="2400" b="1" baseline="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76238" indent="-376238" algn="just" eaLnBrk="1" hangingPunct="1">
              <a:spcBef>
                <a:spcPct val="50000"/>
              </a:spcBef>
              <a:defRPr/>
            </a:pP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output membership neuron combines all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inputs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by using the fuzzy operation </a:t>
            </a:r>
            <a:r>
              <a:rPr lang="en-AU" sz="2400" b="1" baseline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union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operation can be implemented by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probabilistic </a:t>
            </a:r>
            <a:r>
              <a:rPr lang="en-AU" sz="2400" b="1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That is,</a:t>
            </a:r>
            <a:endParaRPr lang="en-US" sz="2400" b="1" baseline="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92100" y="4953000"/>
            <a:ext cx="8382000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76238" indent="-376238" algn="just" eaLnBrk="1" hangingPunct="1">
              <a:spcBef>
                <a:spcPct val="50000"/>
              </a:spcBef>
              <a:defRPr/>
            </a:pP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value of </a:t>
            </a:r>
            <a:r>
              <a:rPr lang="el-GR" sz="2400" b="1" baseline="0" dirty="0" smtClean="0">
                <a:solidFill>
                  <a:srgbClr val="0070C0"/>
                </a:solidFill>
                <a:latin typeface="Times New Roman"/>
                <a:cs typeface="Times New Roman"/>
              </a:rPr>
              <a:t>μ</a:t>
            </a:r>
            <a:r>
              <a:rPr lang="en-AU" sz="2400" b="1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AU" sz="2400" b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represents the integrated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firing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strength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of fuzzy rule neurons 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 and 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AU" sz="2400" b="1" baseline="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9" descr="G:\books\Pe_uk\Powerpoint\Negnevitsky\final\ppt\ch11\WMF\Slide11-29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113" y="3810000"/>
            <a:ext cx="81057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Neuro-Fuzzy Systems</a:t>
            </a:r>
            <a:endParaRPr lang="en-US" sz="4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800" y="762000"/>
            <a:ext cx="8382000" cy="34163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76238" indent="-376238" algn="just" eaLnBrk="1" hangingPunct="1">
              <a:spcBef>
                <a:spcPct val="50000"/>
              </a:spcBef>
              <a:defRPr/>
            </a:pPr>
            <a:r>
              <a:rPr lang="en-AU" sz="2400" b="1" i="1" u="sng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Layer </a:t>
            </a:r>
            <a:r>
              <a:rPr lang="en-AU" sz="2400" b="1" u="sng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is the </a:t>
            </a:r>
            <a:r>
              <a:rPr lang="en-AU" sz="2400" b="1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defuzzification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layer. Each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neuron in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this layer represents a single output of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euro-Fuzzy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system. It takes the output fuzzy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sets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clipped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by the respective integrated 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firing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strengths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and combines them into a single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fuzzy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set. </a:t>
            </a: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</a:t>
            </a:r>
            <a:endParaRPr lang="en-US" sz="2400" b="1" baseline="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76238" indent="-376238" algn="just" eaLnBrk="1" hangingPunct="1">
              <a:spcBef>
                <a:spcPct val="50000"/>
              </a:spcBef>
              <a:defRPr/>
            </a:pP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Neuro-fuzzy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systems can apply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standard defuzzification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methods, including the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centroid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technique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</a:t>
            </a:r>
          </a:p>
          <a:p>
            <a:pPr marL="376238" indent="-376238" algn="just" eaLnBrk="1" hangingPunct="1">
              <a:spcBef>
                <a:spcPct val="50000"/>
              </a:spcBef>
              <a:defRPr/>
            </a:pP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will use the </a:t>
            </a:r>
            <a:r>
              <a:rPr lang="en-AU" sz="2400" b="1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sum-product </a:t>
            </a:r>
            <a:r>
              <a:rPr lang="en-AU" sz="2400" b="1" baseline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composition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5800" y="4038600"/>
            <a:ext cx="8001000" cy="193899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sum-product composition calculates the crisp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 the weighted average of the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centroids of</a:t>
            </a: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output membership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functions. For example,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weighted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average of the centroids of the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clipped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fuzzy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sets 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 and 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 is calculated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as:</a:t>
            </a:r>
            <a:endParaRPr lang="en-AU" sz="2400" b="1" baseline="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5" descr="G:\books\Pe_uk\Powerpoint\Negnevitsky\final\ppt\ch11\WMF\Slide11-31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5638800"/>
            <a:ext cx="4572000" cy="103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How does a Neuro Fuzzy System learn?</a:t>
            </a:r>
            <a:endParaRPr lang="en-US" sz="4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066800"/>
            <a:ext cx="8763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Neuro-Fuzzy system is essentially a multi-layer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neural network, and thus it can apply standard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learning algorithms developed for neural networks, including the back-propagation algorithm.</a:t>
            </a:r>
          </a:p>
          <a:p>
            <a:pPr algn="just">
              <a:spcBef>
                <a:spcPct val="50000"/>
              </a:spcBef>
              <a:defRPr/>
            </a:pPr>
            <a:endParaRPr lang="en-AU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8600" y="2213550"/>
            <a:ext cx="8382000" cy="43396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76238" indent="-376238" eaLnBrk="1" hangingPunct="1"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When a training input-output example is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presented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system, the back-propagation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computes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system output and compares it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desired output of the training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example.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error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 propagated backwards through the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output layer to the input layer.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neuron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activation functions are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modified as the error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 propagated. To determine the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necessary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modifications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the back-propagation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algorithm differentiates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activation functions of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neurons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b="1" baseline="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76238" indent="-376238" eaLnBrk="1" hangingPunct="1"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Let us demonstrate how a 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euro-Fuzzy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works on a simple example.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19670"/>
            <a:ext cx="662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54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683127"/>
            <a:ext cx="845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Introduction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Behaviour of Non-Linear system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Multi-Layer Perceptron model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Fuzzy System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Integration / Fusion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Neuro-Fuzzy System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Strengths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Conclusion</a:t>
            </a:r>
            <a:endParaRPr lang="en-US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>
            <a:spLocks noChangeArrowheads="1"/>
          </p:cNvSpPr>
          <p:nvPr/>
        </p:nvSpPr>
        <p:spPr bwMode="auto">
          <a:xfrm>
            <a:off x="2754162" y="939225"/>
            <a:ext cx="3265638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AU" sz="32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Training patterns</a:t>
            </a:r>
          </a:p>
        </p:txBody>
      </p:sp>
      <p:pic>
        <p:nvPicPr>
          <p:cNvPr id="3" name="Picture 1030" descr="G:\books\Pe_uk\Powerpoint\Negnevitsky\final\ppt\ch11\WMF\Slide11-3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17422"/>
            <a:ext cx="7153275" cy="4635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79400" y="1074003"/>
            <a:ext cx="8382000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data set is used for training the five-rule 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euro-Fuzzy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system shown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below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AU" sz="2400" b="1" baseline="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82" descr="K:\books\Pe_uk\Powerpoint\Negnevitsky\final\ppt\ch11\WMF\Slide11-35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63" y="2105025"/>
            <a:ext cx="875347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68288" y="1219200"/>
            <a:ext cx="8382000" cy="45243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76238" indent="-376238" algn="just" eaLnBrk="1" hangingPunct="1"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Suppose that fuzzy IF-THEN rules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incorporated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into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system structure are supplied by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domain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expert. 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Prior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or existing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knowledge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dramatically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expedite the system training. </a:t>
            </a:r>
            <a:endParaRPr lang="en-AU" sz="2400" b="1" baseline="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76238" indent="-376238" algn="just" eaLnBrk="1" hangingPunct="1"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endParaRPr lang="en-US" sz="2400" b="1" baseline="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76238" indent="-376238" algn="just" eaLnBrk="1" hangingPunct="1"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Besides, if the quality of training data is poor, the expert knowledge may be the only way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 come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 a solution at all. However, experts do   occasionally make mistakes, and thus some rules used in a 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euro-Fuzzy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system may be false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redundant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Therefore, a 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euro-Fuzzy system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should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also be capable of identifying bad rules.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066800"/>
            <a:ext cx="8534400" cy="539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6238" indent="-376238" algn="just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Given input and output linguistic values, a Neuro-Fuzzy system can automatically generate a complete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set of fuzzy IF-THEN rules.</a:t>
            </a:r>
          </a:p>
          <a:p>
            <a:pPr marL="376238" indent="-376238" algn="just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endParaRPr lang="en-US" sz="2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76238" indent="-376238" algn="just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Let us create the system for the XOR example. This system consists of 2</a:t>
            </a:r>
            <a:r>
              <a:rPr lang="en-AU" sz="2400" b="1" baseline="30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´ 2 = 8 rules.  Because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expert knowledge is not embodied in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this time, we set all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initial weights between </a:t>
            </a:r>
            <a:r>
              <a:rPr lang="en-AU" sz="24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Layer 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AU" sz="24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Layer 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 to 0.5. </a:t>
            </a:r>
          </a:p>
          <a:p>
            <a:pPr marL="376238" indent="-376238" algn="just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endParaRPr lang="en-US" sz="2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76238" indent="-376238" algn="just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After training we can eliminate all rules whose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certainty factors are less than some sufficiently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small number, say 0.1. As a result, we obtain the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same set of four fuzzy IF-THEN rules that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represents the XOR operation.</a:t>
            </a:r>
            <a:endParaRPr lang="en-AU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66922" y="1309687"/>
            <a:ext cx="5648278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AU" sz="32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Eight-rule </a:t>
            </a:r>
            <a:r>
              <a:rPr lang="en-AU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AU" sz="32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euro-Fuzzy </a:t>
            </a:r>
            <a:r>
              <a:rPr lang="en-AU" sz="32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</a:p>
        </p:txBody>
      </p:sp>
      <p:pic>
        <p:nvPicPr>
          <p:cNvPr id="3" name="Picture 216" descr="K:\books\Pe_uk\Powerpoint\Negnevitsky\final\ppt\ch11\WMF\Slide11-38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63" y="2295525"/>
            <a:ext cx="875347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82575" y="1219200"/>
            <a:ext cx="8382000" cy="515218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76238" indent="-376238" algn="just"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AU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combination of fuzzy logic and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neural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networks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constitutes a powerful means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designing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intelligent systems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76238" indent="-376238" algn="just"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endParaRPr lang="en-US" sz="2400" b="1" baseline="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76238" indent="-376238" algn="just"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Domain knowledge can be put into a 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euro-Fuzzy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human experts in the form of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linguistic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variables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and fuzzy rules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76238" indent="-376238" algn="just"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endParaRPr lang="en-US" sz="2400" b="1" baseline="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76238" indent="-376238" algn="just"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When a representative set of examples is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available,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euro-Fuzzy</a:t>
            </a: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system can automatically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transform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into a robust set of fuzzy IF-THEN rules,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thereby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reduce our dependence on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expert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knowledge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when building intelligent systems.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524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Neuro-Fuzzy Systems: Summary</a:t>
            </a:r>
            <a:endParaRPr lang="en-US" sz="4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2100" y="1527750"/>
            <a:ext cx="8382000" cy="39703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AU" sz="2400" b="1" baseline="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Sugeno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fuzzy model was proposed for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generating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fuzzy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rules from a given input-output data set. A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typical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Sugeno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fuzzy rule is expressed in the following form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AU" sz="24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AU" sz="2400" b="1" i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AU" sz="2400" b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AU" sz="24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AU" sz="2400" b="1" i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AU" sz="2400" b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........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AU" sz="2400" b="1" i="1" baseline="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AU" sz="2400" b="1" i="1" baseline="-25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AU" sz="2400" b="1" i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AU" sz="2400" b="1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AU" sz="24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AU" sz="24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. . . , </a:t>
            </a:r>
            <a:r>
              <a:rPr lang="en-AU" sz="2400" b="1" i="1" baseline="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AU" sz="2400" b="1" i="1" baseline="-25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b="1" baseline="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endParaRPr lang="en-AU" sz="2400" b="1" baseline="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AU" sz="2400" b="1" i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x</a:t>
            </a:r>
            <a:r>
              <a:rPr lang="en-AU" sz="2400" b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AU" sz="24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. . . , </a:t>
            </a:r>
            <a:r>
              <a:rPr lang="en-AU" sz="2400" b="1" i="1" baseline="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AU" sz="2400" b="1" i="1" baseline="-25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are input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variables 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AU" sz="2400" b="1" i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A</a:t>
            </a:r>
            <a:r>
              <a:rPr lang="en-AU" sz="2400" b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AU" sz="24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. . . , </a:t>
            </a:r>
            <a:r>
              <a:rPr lang="en-AU" sz="2400" b="1" i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AU" sz="2400" b="1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fuzzy sets.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524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Adaptive Neuro-Fuzzy Inference Systems</a:t>
            </a:r>
            <a:endParaRPr lang="en-US" sz="36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82575" y="1328678"/>
            <a:ext cx="8382000" cy="34163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76238" indent="-376238" algn="just" eaLnBrk="1" hangingPunct="1"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 a constant, we obtain a</a:t>
            </a:r>
            <a:r>
              <a:rPr lang="en-AU" sz="2400" b="1" baseline="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zero-order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Sugeno</a:t>
            </a:r>
            <a:r>
              <a:rPr lang="en-AU" sz="2400" b="1" baseline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fuzzy model</a:t>
            </a:r>
            <a:r>
              <a:rPr lang="en-AU" sz="2400" b="1" baseline="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 which the consequent of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is specified by a singleton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76238" indent="-376238" algn="just" eaLnBrk="1" hangingPunct="1"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endParaRPr lang="en-US" sz="2400" b="1" baseline="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76238" indent="-376238" algn="just" eaLnBrk="1" hangingPunct="1"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 a first-order polynomial, i.e.</a:t>
            </a:r>
            <a:endParaRPr lang="en-US" sz="2400" b="1" baseline="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76238" indent="-376238" algn="just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AU" sz="24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AU" sz="24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AU" sz="24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AU" sz="24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AU" sz="24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+ . . . + 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AU" sz="2400" b="1" i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i="1" baseline="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AU" sz="2400" b="1" i="1" baseline="-25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US" sz="2400" b="1" i="1" baseline="-25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76238" indent="-376238" algn="just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obtain a </a:t>
            </a:r>
            <a:r>
              <a:rPr lang="en-AU" sz="2400" b="1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first-order </a:t>
            </a:r>
            <a:r>
              <a:rPr lang="en-AU" sz="2400" b="1" baseline="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Sugeno</a:t>
            </a:r>
            <a:r>
              <a:rPr lang="en-AU" sz="2400" b="1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fuzzy model</a:t>
            </a:r>
            <a:r>
              <a:rPr lang="en-AU" sz="2400" b="1" baseline="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524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Adaptive Neuro-Fuzzy Inference Systems</a:t>
            </a:r>
            <a:endParaRPr lang="en-US" sz="36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72" descr="K:\books\Pe_uk\Powerpoint\Negnevitsky\final\ppt\ch11\WMF\Slide11-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63" y="1600200"/>
            <a:ext cx="875347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04800" y="1524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Adaptive Neuro-Fuzzy Inference Systems</a:t>
            </a:r>
            <a:endParaRPr lang="en-US" sz="36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1524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Adaptive Neuro-Fuzzy Inference Systems</a:t>
            </a:r>
            <a:endParaRPr lang="en-US" sz="36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30200" y="2057400"/>
            <a:ext cx="8382000" cy="267765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76238" indent="-376238" algn="just" eaLnBrk="1" hangingPunct="1">
              <a:spcBef>
                <a:spcPct val="50000"/>
              </a:spcBef>
              <a:defRPr/>
            </a:pPr>
            <a:r>
              <a:rPr lang="en-AU" sz="2400" b="1" i="1" u="sng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Layer </a:t>
            </a:r>
            <a:r>
              <a:rPr lang="en-AU" sz="2400" b="1" u="sng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is the </a:t>
            </a:r>
            <a:r>
              <a:rPr lang="en-AU" sz="2400" b="1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input layer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 Neurons in this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layer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simply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pass external crisp signals to 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Layer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</a:t>
            </a:r>
          </a:p>
          <a:p>
            <a:pPr marL="376238" indent="-376238" algn="just" eaLnBrk="1" hangingPunct="1">
              <a:spcBef>
                <a:spcPct val="50000"/>
              </a:spcBef>
              <a:defRPr/>
            </a:pPr>
            <a:endParaRPr lang="en-US" sz="2400" b="1" i="1" u="sng" baseline="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76238" indent="-376238" algn="just" eaLnBrk="1" hangingPunct="1">
              <a:spcBef>
                <a:spcPct val="50000"/>
              </a:spcBef>
              <a:defRPr/>
            </a:pPr>
            <a:r>
              <a:rPr lang="en-AU" sz="2400" b="1" i="1" u="sng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Layer </a:t>
            </a:r>
            <a:r>
              <a:rPr lang="en-AU" sz="2400" b="1" u="sng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is the </a:t>
            </a:r>
            <a:r>
              <a:rPr lang="en-AU" sz="2400" b="1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fuzzification layer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 Neurons in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layer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perform fuzzification.  In Jang’s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model,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fuzzification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neurons have a bell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activation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Behaviour of Non-Linear System</a:t>
            </a:r>
            <a:endParaRPr lang="en-US" sz="4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71800" y="2057400"/>
            <a:ext cx="3352800" cy="21336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Non-Linear</a:t>
            </a:r>
          </a:p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endParaRPr lang="en-US" sz="4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47800" y="2286000"/>
            <a:ext cx="1524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447800" y="2667000"/>
            <a:ext cx="1524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447800" y="3276600"/>
            <a:ext cx="1524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47800" y="3962400"/>
            <a:ext cx="1524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1752600" y="2971800"/>
            <a:ext cx="457200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1677194" y="3656806"/>
            <a:ext cx="609600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324600" y="2286000"/>
            <a:ext cx="1524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324600" y="3960812"/>
            <a:ext cx="1524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324600" y="3124200"/>
            <a:ext cx="1524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6667103" y="2704703"/>
            <a:ext cx="685800" cy="79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6667897" y="3542903"/>
            <a:ext cx="685800" cy="79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762000" y="2057400"/>
          <a:ext cx="762000" cy="381000"/>
        </p:xfrm>
        <a:graphic>
          <a:graphicData uri="http://schemas.openxmlformats.org/presentationml/2006/ole">
            <p:oleObj spid="_x0000_s1027" name="Equation" r:id="rId3" imgW="317160" imgH="21564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701675" y="2438400"/>
          <a:ext cx="822325" cy="381000"/>
        </p:xfrm>
        <a:graphic>
          <a:graphicData uri="http://schemas.openxmlformats.org/presentationml/2006/ole">
            <p:oleObj spid="_x0000_s1028" name="Equation" r:id="rId4" imgW="342720" imgH="21564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685800" y="3079750"/>
          <a:ext cx="822325" cy="425450"/>
        </p:xfrm>
        <a:graphic>
          <a:graphicData uri="http://schemas.openxmlformats.org/presentationml/2006/ole">
            <p:oleObj spid="_x0000_s1029" name="Equation" r:id="rId5" imgW="342720" imgH="241200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685800" y="3787775"/>
          <a:ext cx="822325" cy="403225"/>
        </p:xfrm>
        <a:graphic>
          <a:graphicData uri="http://schemas.openxmlformats.org/presentationml/2006/ole">
            <p:oleObj spid="_x0000_s1030" name="Equation" r:id="rId6" imgW="342720" imgH="228600" progId="Equation.3">
              <p:embed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7818438" y="2057400"/>
          <a:ext cx="792162" cy="381000"/>
        </p:xfrm>
        <a:graphic>
          <a:graphicData uri="http://schemas.openxmlformats.org/presentationml/2006/ole">
            <p:oleObj spid="_x0000_s1031" name="Equation" r:id="rId7" imgW="330120" imgH="215640" progId="Equation.3">
              <p:embed/>
            </p:oleObj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7848600" y="2884488"/>
          <a:ext cx="792163" cy="403225"/>
        </p:xfrm>
        <a:graphic>
          <a:graphicData uri="http://schemas.openxmlformats.org/presentationml/2006/ole">
            <p:oleObj spid="_x0000_s1032" name="Equation" r:id="rId8" imgW="330120" imgH="228600" progId="Equation.3">
              <p:embed/>
            </p:oleObj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7802563" y="3722688"/>
          <a:ext cx="884237" cy="403225"/>
        </p:xfrm>
        <a:graphic>
          <a:graphicData uri="http://schemas.openxmlformats.org/presentationml/2006/ole">
            <p:oleObj spid="_x0000_s1033" name="Equation" r:id="rId9" imgW="368280" imgH="228600" progId="Equation.3">
              <p:embed/>
            </p:oleObj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971800" y="51816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 = 0, 1, 2, . . . . . . .. , T</a:t>
            </a:r>
            <a:endParaRPr 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Adaptive Neuro-Fuzzy Inference Systems</a:t>
            </a:r>
            <a:endParaRPr lang="en-US" sz="36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800" y="1109210"/>
            <a:ext cx="8382000" cy="254839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76238" indent="-376238" algn="just" eaLnBrk="1" hangingPunct="1">
              <a:lnSpc>
                <a:spcPct val="95000"/>
              </a:lnSpc>
              <a:spcBef>
                <a:spcPct val="50000"/>
              </a:spcBef>
              <a:defRPr/>
            </a:pPr>
            <a:r>
              <a:rPr lang="en-AU" sz="2400" b="1" i="1" u="sng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Layer </a:t>
            </a:r>
            <a:r>
              <a:rPr lang="en-AU" sz="2400" b="1" u="sng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is the </a:t>
            </a:r>
            <a:r>
              <a:rPr lang="en-AU" sz="2400" b="1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rule layer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 Each neuron in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this layer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corresponds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 a single </a:t>
            </a:r>
            <a:r>
              <a:rPr lang="en-AU" sz="2400" b="1" baseline="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Sugeno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-type fuzzy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rule.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neuron receives inputs from the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respective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fuzzification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neurons and calculates the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firing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strength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of the rule it represents.  In an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ANFIS,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conjunction of the rule antecedents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evaluated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by the operator </a:t>
            </a:r>
            <a:r>
              <a:rPr lang="en-AU" sz="2400" b="1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product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 Thus,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output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of neuron 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Layer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 is obtained as,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5307013"/>
            <a:ext cx="8382000" cy="7940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76238" indent="-376238" eaLnBrk="1" hangingPunct="1"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value of m</a:t>
            </a:r>
            <a:r>
              <a:rPr lang="en-AU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represents the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firing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strength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or the truth value, of 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</a:t>
            </a:r>
          </a:p>
        </p:txBody>
      </p:sp>
      <p:pic>
        <p:nvPicPr>
          <p:cNvPr id="5" name="Picture 5" descr="K:\books\Pe_uk\Powerpoint\Negnevitsky\final\ppt\ch11\WMF\Slide11-4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5900" y="3962400"/>
            <a:ext cx="61722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Adaptive Neuro-Fuzzy Inference Systems</a:t>
            </a:r>
            <a:endParaRPr lang="en-US" sz="36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17500" y="894814"/>
            <a:ext cx="8382000" cy="323165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76238" indent="-376238" algn="just" eaLnBrk="1" hangingPunct="1">
              <a:spcBef>
                <a:spcPct val="50000"/>
              </a:spcBef>
              <a:defRPr/>
            </a:pPr>
            <a:r>
              <a:rPr lang="en-AU" sz="2400" b="1" i="1" u="sng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Layer </a:t>
            </a:r>
            <a:r>
              <a:rPr lang="en-AU" sz="2400" b="1" u="sng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is the </a:t>
            </a:r>
            <a:r>
              <a:rPr lang="en-AU" sz="2400" b="1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normalisation layer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 Each neuron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layer receives inputs from all neurons in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layer, and calculates the normalised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firing strength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of a given rule.</a:t>
            </a:r>
            <a:endParaRPr lang="en-US" sz="2400" b="1" baseline="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76238" indent="-376238" algn="just" eaLnBrk="1" hangingPunct="1">
              <a:spcBef>
                <a:spcPct val="50000"/>
              </a:spcBef>
              <a:defRPr/>
            </a:pP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normalised firing strength is the ratio of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firing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strength of a given rule to the sum of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firing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strengths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of all rules.  It represents the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contribution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given rule to the final result.  Thus, the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neuron 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Layer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 is determined as,</a:t>
            </a:r>
          </a:p>
        </p:txBody>
      </p:sp>
      <p:pic>
        <p:nvPicPr>
          <p:cNvPr id="4" name="Picture 3" descr="G:\books\Pe_uk\Powerpoint\Negnevitsky\final\ppt\ch11\WMF\Slide11-45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0888" y="4583113"/>
            <a:ext cx="79724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1524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Adaptive Neuro-Fuzzy Inference Systems</a:t>
            </a:r>
            <a:endParaRPr lang="en-US" sz="36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7500" y="1249740"/>
            <a:ext cx="8382000" cy="156966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76238" indent="-376238" algn="just" eaLnBrk="1" hangingPunct="1">
              <a:spcBef>
                <a:spcPct val="50000"/>
              </a:spcBef>
              <a:defRPr/>
            </a:pPr>
            <a:r>
              <a:rPr lang="en-AU" sz="2400" b="1" i="1" u="sng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Layer </a:t>
            </a:r>
            <a:r>
              <a:rPr lang="en-AU" sz="2400" b="1" u="sng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AU" sz="2400" b="1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 the </a:t>
            </a:r>
            <a:r>
              <a:rPr lang="en-AU" sz="2400" b="1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defuzzification layer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 Each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neuron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this layer is connected to the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respective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normalisation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neuron, and also receives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initial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inputs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AU" sz="24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AU" sz="24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A defuzzification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neuron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calculates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weighted consequent value of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as:</a:t>
            </a:r>
            <a:endParaRPr lang="en-AU" sz="2400" b="1" baseline="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4191000"/>
            <a:ext cx="8382000" cy="193899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76238" indent="-376238" eaLnBrk="1" hangingPunct="1">
              <a:spcBef>
                <a:spcPct val="50000"/>
              </a:spcBef>
              <a:defRPr/>
            </a:pP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</a:p>
          <a:p>
            <a:pPr marL="376238" indent="-376238" eaLnBrk="1" hangingPunct="1">
              <a:spcBef>
                <a:spcPct val="50000"/>
              </a:spcBef>
              <a:defRPr/>
            </a:pP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 is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input and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 is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output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defuzzification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neuron 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Layer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 marL="376238" indent="-376238" eaLnBrk="1" hangingPunct="1">
              <a:spcBef>
                <a:spcPct val="50000"/>
              </a:spcBef>
              <a:defRPr/>
            </a:pPr>
            <a:r>
              <a:rPr lang="en-AU" sz="24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AU" sz="2400" b="1" i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AU" sz="2400" b="1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AU" sz="2400" b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AU" sz="2400" b="1" i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AU" sz="2400" b="1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AU" sz="2400" b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AU" sz="2400" b="1" i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AU" sz="24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AU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 a set of consequent parameters of rule 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6" name="Picture 55" descr="K:\books\Pe_uk\Powerpoint\Negnevitsky\final\ppt\ch11\WMF\Slide11-46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25" y="3200400"/>
            <a:ext cx="795337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Adaptive Neuro-Fuzzy Inference Systems</a:t>
            </a:r>
            <a:endParaRPr lang="en-US" sz="36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17500" y="1619071"/>
            <a:ext cx="8382000" cy="12003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76238" indent="-376238" eaLnBrk="1" hangingPunct="1">
              <a:spcBef>
                <a:spcPct val="50000"/>
              </a:spcBef>
              <a:defRPr/>
            </a:pPr>
            <a:r>
              <a:rPr lang="en-AU" sz="2400" b="1" i="1" u="sng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Layer </a:t>
            </a:r>
            <a:r>
              <a:rPr lang="en-AU" sz="2400" b="1" u="sng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is represented by a single </a:t>
            </a:r>
            <a:r>
              <a:rPr lang="en-AU" sz="2400" b="1" baseline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summation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neuron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This neuron calculates the sum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outputs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of all defuzzification neurons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produces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overall ANFIS output, 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pic>
        <p:nvPicPr>
          <p:cNvPr id="4" name="Picture 45" descr="K:\books\Pe_uk\Powerpoint\Negnevitsky\final\ppt\ch11\WMF\Slide11-47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0688" y="2971800"/>
            <a:ext cx="5762625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2100" y="1493838"/>
            <a:ext cx="8382000" cy="360098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AU" sz="3200" b="1" baseline="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Can an ANFIS deal with problems where </a:t>
            </a:r>
            <a:r>
              <a:rPr lang="en-AU" sz="3200" b="1" baseline="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3200" b="1" baseline="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en-AU" sz="3200" b="1" baseline="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not have any prior knowledge of the </a:t>
            </a:r>
            <a:r>
              <a:rPr lang="en-AU" sz="3200" b="1" baseline="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rule</a:t>
            </a:r>
            <a:r>
              <a:rPr lang="en-AU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3200" b="1" baseline="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consequent </a:t>
            </a:r>
            <a:r>
              <a:rPr lang="en-AU" sz="3200" b="1" baseline="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parameters</a:t>
            </a:r>
            <a:r>
              <a:rPr lang="en-AU" sz="3200" b="1" baseline="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algn="just" eaLnBrk="1" hangingPunct="1">
              <a:spcBef>
                <a:spcPct val="50000"/>
              </a:spcBef>
              <a:defRPr/>
            </a:pPr>
            <a:endParaRPr lang="en-US" sz="3200" b="1" baseline="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It is not necessary to have any prior knowledge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consequent parameters.  An ANFIS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learns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parameters and tunes membership functions.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9887" y="303213"/>
            <a:ext cx="6058069" cy="6924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AU" sz="3900" b="1" baseline="0" dirty="0">
                <a:solidFill>
                  <a:srgbClr val="7030A0"/>
                </a:solidFill>
              </a:rPr>
              <a:t>Learning in the ANFIS model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82575" y="1560016"/>
            <a:ext cx="8382000" cy="41549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76238" indent="-376238" algn="just" eaLnBrk="1" hangingPunct="1"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 ANFIS uses a hybrid learning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algorithm that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combines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least-squares estimator and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gradient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descent method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76238" indent="-376238" algn="just" eaLnBrk="1" hangingPunct="1"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endParaRPr lang="en-US" sz="2400" b="1" baseline="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76238" indent="-376238" algn="just" eaLnBrk="1" hangingPunct="1"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 the ANFIS training algorithm, each epoch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composed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from a forward pass and a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backward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pass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 In the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forward pass, a training set of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patterns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(an input vector) is presented to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ANFIS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neuron outputs are calculated on the layer</a:t>
            </a: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by-layer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basis, and rule consequent parameters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identified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80988" y="685800"/>
            <a:ext cx="8382000" cy="230832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84175" indent="-384175" algn="just" eaLnBrk="1" hangingPunct="1"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rule consequent parameters are identified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least-squares estimator.  In the </a:t>
            </a:r>
            <a:r>
              <a:rPr lang="en-AU" sz="2400" b="1" baseline="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Sugeno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-style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fuzzy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inference, an output, 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is a linear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function.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Thus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given the values of the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membership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parameters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and a training set of 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input-output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patterns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we can form </a:t>
            </a:r>
            <a:r>
              <a:rPr lang="en-AU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linear equations in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terms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consequent parameters as: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0" y="228600"/>
            <a:ext cx="7772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4" name="Picture 9" descr="G:\books\Pe_uk\Powerpoint\Negnevitsky\final\ppt\ch11\WMF\Slide11-5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6350" y="3581400"/>
            <a:ext cx="6591300" cy="274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04800" y="152400"/>
            <a:ext cx="8382000" cy="212365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 the matrix notation, we have                                     </a:t>
            </a:r>
            <a:endParaRPr lang="en-US" sz="2400" b="1" baseline="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400" b="1" i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	y</a:t>
            </a:r>
            <a:r>
              <a:rPr lang="en-US" sz="2400" b="1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i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 A </a:t>
            </a:r>
            <a:r>
              <a:rPr lang="en-US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en-US" sz="2400" b="1" baseline="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400" b="1" i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y</a:t>
            </a:r>
            <a:r>
              <a:rPr lang="en-US" sz="2400" b="1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24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 desired output vector</a:t>
            </a: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en-US" sz="2400" b="1" baseline="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4863405"/>
            <a:ext cx="9144000" cy="138499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 an </a:t>
            </a:r>
            <a:r>
              <a:rPr lang="en-US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(1 + </a:t>
            </a:r>
            <a:r>
              <a:rPr lang="en-US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 vector of unknown </a:t>
            </a: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consequent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parameters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 [</a:t>
            </a:r>
            <a:r>
              <a:rPr lang="en-US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="1" i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k</a:t>
            </a:r>
            <a:r>
              <a:rPr lang="en-US" sz="2400" b="1" i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k</a:t>
            </a:r>
            <a:r>
              <a:rPr lang="en-US" sz="2400" b="1" i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… </a:t>
            </a:r>
            <a:r>
              <a:rPr lang="en-US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="1" i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1m</a:t>
            </a:r>
            <a:r>
              <a:rPr lang="en-US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k</a:t>
            </a:r>
            <a:r>
              <a:rPr lang="en-US" sz="2400" b="1" i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k</a:t>
            </a:r>
            <a:r>
              <a:rPr lang="en-US" sz="2400" b="1" i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2400" b="1" i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… </a:t>
            </a:r>
            <a:r>
              <a:rPr lang="en-US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="1" i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2m</a:t>
            </a:r>
            <a:r>
              <a:rPr lang="en-US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… </a:t>
            </a:r>
            <a:r>
              <a:rPr lang="en-US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="1" i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="1" i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k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n2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… </a:t>
            </a:r>
            <a:r>
              <a:rPr lang="en-US" sz="2400" b="1" i="1" baseline="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="1" i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nm</a:t>
            </a: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400" b="1" i="1" baseline="30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b="1" i="1" baseline="30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2400" b="1" i="1" baseline="30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7" descr="G:\books\Pe_uk\Powerpoint\Negnevitsky\final\ppt\ch11\WMF\Slide11-51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2343150"/>
            <a:ext cx="835342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66700" y="1022152"/>
            <a:ext cx="8496300" cy="39703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61950" indent="-361950" algn="just" eaLnBrk="1" hangingPunct="1"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 soon as the rule consequent parameters are established, we compute an actual network output vector, </a:t>
            </a:r>
            <a:r>
              <a:rPr lang="en-US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and determine the error vector, </a:t>
            </a:r>
            <a:r>
              <a:rPr lang="en-US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pPr marL="361950" indent="-361950" algn="just" eaLnBrk="1" hangingPunct="1">
              <a:spcBef>
                <a:spcPct val="50000"/>
              </a:spcBef>
              <a:defRPr/>
            </a:pPr>
            <a:r>
              <a:rPr lang="en-US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i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	e 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i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endParaRPr lang="en-US" sz="2400" b="1" i="1" baseline="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 algn="just" eaLnBrk="1" hangingPunct="1">
              <a:spcBef>
                <a:spcPct val="50000"/>
              </a:spcBef>
              <a:defRPr/>
            </a:pPr>
            <a:endParaRPr lang="en-US" sz="2400" b="1" i="1" baseline="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 algn="just" eaLnBrk="1" hangingPunct="1"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 the backward pass, the </a:t>
            </a: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back-propagation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 applied.  The error signals </a:t>
            </a: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propagated 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back, and the antecedent </a:t>
            </a: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parameters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updated according to the chain rule.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04800" y="1255216"/>
            <a:ext cx="8382000" cy="41549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 the ANFIS training algorithm suggested by Jang, both antecedent parameters </a:t>
            </a: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consequent 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parameters are </a:t>
            </a: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optimized.  </a:t>
            </a:r>
          </a:p>
          <a:p>
            <a:pPr algn="just" eaLnBrk="1" hangingPunct="1">
              <a:spcBef>
                <a:spcPct val="50000"/>
              </a:spcBef>
              <a:defRPr/>
            </a:pPr>
            <a:endParaRPr lang="en-US" sz="2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forward pass, the consequent </a:t>
            </a: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parameters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adjusted while the antecedent </a:t>
            </a: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parameters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remain 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fixed.  </a:t>
            </a:r>
            <a:endParaRPr lang="en-US" sz="2400" b="1" baseline="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  <a:defRPr/>
            </a:pPr>
            <a:endParaRPr lang="en-US" sz="2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backward pass, the  antecedent parameters are tuned while the consequent parameters are kept fixed.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Multi-Layer Perceptron model</a:t>
            </a:r>
            <a:endParaRPr lang="en-US" sz="4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44900" y="990600"/>
            <a:ext cx="25146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MLP</a:t>
            </a:r>
          </a:p>
          <a:p>
            <a:pPr algn="ctr"/>
            <a:r>
              <a:rPr lang="en-US" sz="8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endParaRPr lang="en-US" sz="8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254500" y="1905000"/>
            <a:ext cx="144780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20900" y="1217612"/>
            <a:ext cx="1524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20900" y="1903412"/>
            <a:ext cx="1524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20900" y="2589212"/>
            <a:ext cx="1524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2502694" y="1599406"/>
            <a:ext cx="609600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1616075" y="914400"/>
          <a:ext cx="563563" cy="520476"/>
        </p:xfrm>
        <a:graphic>
          <a:graphicData uri="http://schemas.openxmlformats.org/presentationml/2006/ole">
            <p:oleObj spid="_x0000_s2054" name="Equation" r:id="rId3" imgW="215640" imgH="241200" progId="Equation.3">
              <p:embed/>
            </p:oleObj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/>
        </p:nvGraphicFramePr>
        <p:xfrm>
          <a:off x="7669212" y="990600"/>
          <a:ext cx="547688" cy="425450"/>
        </p:xfrm>
        <a:graphic>
          <a:graphicData uri="http://schemas.openxmlformats.org/presentationml/2006/ole">
            <p:oleObj spid="_x0000_s2058" name="Equation" r:id="rId4" imgW="228600" imgH="241200" progId="Equation.3">
              <p:embed/>
            </p:oleObj>
          </a:graphicData>
        </a:graphic>
      </p:graphicFrame>
      <p:cxnSp>
        <p:nvCxnSpPr>
          <p:cNvPr id="29" name="Straight Connector 28"/>
          <p:cNvCxnSpPr/>
          <p:nvPr/>
        </p:nvCxnSpPr>
        <p:spPr>
          <a:xfrm rot="5400000">
            <a:off x="2502694" y="2285206"/>
            <a:ext cx="609600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61" name="Object 13"/>
          <p:cNvGraphicFramePr>
            <a:graphicFrameLocks noChangeAspect="1"/>
          </p:cNvGraphicFramePr>
          <p:nvPr/>
        </p:nvGraphicFramePr>
        <p:xfrm>
          <a:off x="1616075" y="1612900"/>
          <a:ext cx="563563" cy="520700"/>
        </p:xfrm>
        <a:graphic>
          <a:graphicData uri="http://schemas.openxmlformats.org/presentationml/2006/ole">
            <p:oleObj spid="_x0000_s2061" name="Equation" r:id="rId5" imgW="215640" imgH="241200" progId="Equation.3">
              <p:embed/>
            </p:oleObj>
          </a:graphicData>
        </a:graphic>
      </p:graphicFrame>
      <p:graphicFrame>
        <p:nvGraphicFramePr>
          <p:cNvPr id="2062" name="Object 14"/>
          <p:cNvGraphicFramePr>
            <a:graphicFrameLocks noChangeAspect="1"/>
          </p:cNvGraphicFramePr>
          <p:nvPr/>
        </p:nvGraphicFramePr>
        <p:xfrm>
          <a:off x="1600200" y="2298700"/>
          <a:ext cx="596900" cy="520700"/>
        </p:xfrm>
        <a:graphic>
          <a:graphicData uri="http://schemas.openxmlformats.org/presentationml/2006/ole">
            <p:oleObj spid="_x0000_s2062" name="Equation" r:id="rId6" imgW="228600" imgH="241200" progId="Equation.3">
              <p:embed/>
            </p:oleObj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6159500" y="1219200"/>
            <a:ext cx="1524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159500" y="1905000"/>
            <a:ext cx="1524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159500" y="2590800"/>
            <a:ext cx="1524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6160294" y="1599406"/>
            <a:ext cx="609600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6160294" y="2286794"/>
            <a:ext cx="609600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63" name="Object 15"/>
          <p:cNvGraphicFramePr>
            <a:graphicFrameLocks noChangeAspect="1"/>
          </p:cNvGraphicFramePr>
          <p:nvPr/>
        </p:nvGraphicFramePr>
        <p:xfrm>
          <a:off x="7683500" y="1708150"/>
          <a:ext cx="517525" cy="425450"/>
        </p:xfrm>
        <a:graphic>
          <a:graphicData uri="http://schemas.openxmlformats.org/presentationml/2006/ole">
            <p:oleObj spid="_x0000_s2063" name="Equation" r:id="rId7" imgW="215640" imgH="241200" progId="Equation.3">
              <p:embed/>
            </p:oleObj>
          </a:graphicData>
        </a:graphic>
      </p:graphicFrame>
      <p:graphicFrame>
        <p:nvGraphicFramePr>
          <p:cNvPr id="2064" name="Object 16"/>
          <p:cNvGraphicFramePr>
            <a:graphicFrameLocks noChangeAspect="1"/>
          </p:cNvGraphicFramePr>
          <p:nvPr/>
        </p:nvGraphicFramePr>
        <p:xfrm>
          <a:off x="7639050" y="2393950"/>
          <a:ext cx="609600" cy="425450"/>
        </p:xfrm>
        <a:graphic>
          <a:graphicData uri="http://schemas.openxmlformats.org/presentationml/2006/ole">
            <p:oleObj spid="_x0000_s2064" name="Equation" r:id="rId8" imgW="253800" imgH="241200" progId="Equation.3">
              <p:embed/>
            </p:oleObj>
          </a:graphicData>
        </a:graphic>
      </p:graphicFrame>
      <p:sp>
        <p:nvSpPr>
          <p:cNvPr id="39" name="Rectangle 38"/>
          <p:cNvSpPr/>
          <p:nvPr/>
        </p:nvSpPr>
        <p:spPr>
          <a:xfrm>
            <a:off x="5810250" y="3276600"/>
            <a:ext cx="1752600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Learning Signal Generator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Bent-Up Arrow 39"/>
          <p:cNvSpPr/>
          <p:nvPr/>
        </p:nvSpPr>
        <p:spPr>
          <a:xfrm flipH="1">
            <a:off x="4591050" y="2819400"/>
            <a:ext cx="1219200" cy="1219200"/>
          </a:xfrm>
          <a:prstGeom prst="bentUpArrow">
            <a:avLst>
              <a:gd name="adj1" fmla="val 30597"/>
              <a:gd name="adj2" fmla="val 25000"/>
              <a:gd name="adj3" fmla="val 49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endCxn id="39" idx="0"/>
          </p:cNvCxnSpPr>
          <p:nvPr/>
        </p:nvCxnSpPr>
        <p:spPr>
          <a:xfrm rot="5400000">
            <a:off x="5676900" y="2228850"/>
            <a:ext cx="2057400" cy="38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6266656" y="2590800"/>
            <a:ext cx="1372394" cy="7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6838553" y="2934097"/>
            <a:ext cx="68659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>
            <a:off x="7562850" y="3429000"/>
            <a:ext cx="68659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>
            <a:off x="7562056" y="3884612"/>
            <a:ext cx="68659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7562850" y="4343400"/>
            <a:ext cx="68659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65" name="Object 17"/>
          <p:cNvGraphicFramePr>
            <a:graphicFrameLocks noChangeAspect="1"/>
          </p:cNvGraphicFramePr>
          <p:nvPr/>
        </p:nvGraphicFramePr>
        <p:xfrm>
          <a:off x="8234363" y="3232150"/>
          <a:ext cx="547687" cy="425450"/>
        </p:xfrm>
        <a:graphic>
          <a:graphicData uri="http://schemas.openxmlformats.org/presentationml/2006/ole">
            <p:oleObj spid="_x0000_s2065" name="Equation" r:id="rId9" imgW="228600" imgH="241200" progId="Equation.3">
              <p:embed/>
            </p:oleObj>
          </a:graphicData>
        </a:graphic>
      </p:graphicFrame>
      <p:graphicFrame>
        <p:nvGraphicFramePr>
          <p:cNvPr id="2066" name="Object 18"/>
          <p:cNvGraphicFramePr>
            <a:graphicFrameLocks noChangeAspect="1"/>
          </p:cNvGraphicFramePr>
          <p:nvPr/>
        </p:nvGraphicFramePr>
        <p:xfrm>
          <a:off x="8248650" y="3689350"/>
          <a:ext cx="517525" cy="425450"/>
        </p:xfrm>
        <a:graphic>
          <a:graphicData uri="http://schemas.openxmlformats.org/presentationml/2006/ole">
            <p:oleObj spid="_x0000_s2066" name="Equation" r:id="rId10" imgW="215640" imgH="241200" progId="Equation.3">
              <p:embed/>
            </p:oleObj>
          </a:graphicData>
        </a:graphic>
      </p:graphicFrame>
      <p:graphicFrame>
        <p:nvGraphicFramePr>
          <p:cNvPr id="2067" name="Object 19"/>
          <p:cNvGraphicFramePr>
            <a:graphicFrameLocks noChangeAspect="1"/>
          </p:cNvGraphicFramePr>
          <p:nvPr/>
        </p:nvGraphicFramePr>
        <p:xfrm>
          <a:off x="8204200" y="4146550"/>
          <a:ext cx="608013" cy="425450"/>
        </p:xfrm>
        <a:graphic>
          <a:graphicData uri="http://schemas.openxmlformats.org/presentationml/2006/ole">
            <p:oleObj spid="_x0000_s2067" name="Equation" r:id="rId11" imgW="253800" imgH="241200" progId="Equation.3">
              <p:embed/>
            </p:oleObj>
          </a:graphicData>
        </a:graphic>
      </p:graphicFrame>
      <p:cxnSp>
        <p:nvCxnSpPr>
          <p:cNvPr id="57" name="Straight Connector 56"/>
          <p:cNvCxnSpPr/>
          <p:nvPr/>
        </p:nvCxnSpPr>
        <p:spPr>
          <a:xfrm rot="5400000">
            <a:off x="7487444" y="3885406"/>
            <a:ext cx="914400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Left Bracket 58"/>
          <p:cNvSpPr/>
          <p:nvPr/>
        </p:nvSpPr>
        <p:spPr>
          <a:xfrm>
            <a:off x="1447800" y="990600"/>
            <a:ext cx="228600" cy="190500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68" name="Object 20"/>
          <p:cNvGraphicFramePr>
            <a:graphicFrameLocks noChangeAspect="1"/>
          </p:cNvGraphicFramePr>
          <p:nvPr/>
        </p:nvGraphicFramePr>
        <p:xfrm>
          <a:off x="377825" y="1641475"/>
          <a:ext cx="1028700" cy="438150"/>
        </p:xfrm>
        <a:graphic>
          <a:graphicData uri="http://schemas.openxmlformats.org/presentationml/2006/ole">
            <p:oleObj spid="_x0000_s2068" name="Equation" r:id="rId12" imgW="393480" imgH="203040" progId="Equation.3">
              <p:embed/>
            </p:oleObj>
          </a:graphicData>
        </a:graphic>
      </p:graphicFrame>
      <p:graphicFrame>
        <p:nvGraphicFramePr>
          <p:cNvPr id="2069" name="Object 21"/>
          <p:cNvGraphicFramePr>
            <a:graphicFrameLocks noChangeAspect="1"/>
          </p:cNvGraphicFramePr>
          <p:nvPr/>
        </p:nvGraphicFramePr>
        <p:xfrm>
          <a:off x="463550" y="4438650"/>
          <a:ext cx="863600" cy="438150"/>
        </p:xfrm>
        <a:graphic>
          <a:graphicData uri="http://schemas.openxmlformats.org/presentationml/2006/ole">
            <p:oleObj spid="_x0000_s2069" name="Equation" r:id="rId13" imgW="330120" imgH="203040" progId="Equation.3">
              <p:embed/>
            </p:oleObj>
          </a:graphicData>
        </a:graphic>
      </p:graphicFrame>
      <p:graphicFrame>
        <p:nvGraphicFramePr>
          <p:cNvPr id="2070" name="Object 22"/>
          <p:cNvGraphicFramePr>
            <a:graphicFrameLocks noChangeAspect="1"/>
          </p:cNvGraphicFramePr>
          <p:nvPr/>
        </p:nvGraphicFramePr>
        <p:xfrm>
          <a:off x="396875" y="5181600"/>
          <a:ext cx="995363" cy="438150"/>
        </p:xfrm>
        <a:graphic>
          <a:graphicData uri="http://schemas.openxmlformats.org/presentationml/2006/ole">
            <p:oleObj spid="_x0000_s2070" name="Equation" r:id="rId14" imgW="380880" imgH="203040" progId="Equation.3">
              <p:embed/>
            </p:oleObj>
          </a:graphicData>
        </a:graphic>
      </p:graphicFrame>
      <p:graphicFrame>
        <p:nvGraphicFramePr>
          <p:cNvPr id="2071" name="Object 23"/>
          <p:cNvGraphicFramePr>
            <a:graphicFrameLocks noChangeAspect="1"/>
          </p:cNvGraphicFramePr>
          <p:nvPr/>
        </p:nvGraphicFramePr>
        <p:xfrm>
          <a:off x="381000" y="5943600"/>
          <a:ext cx="1028700" cy="438150"/>
        </p:xfrm>
        <a:graphic>
          <a:graphicData uri="http://schemas.openxmlformats.org/presentationml/2006/ole">
            <p:oleObj spid="_x0000_s2071" name="Equation" r:id="rId15" imgW="393480" imgH="203040" progId="Equation.3">
              <p:embed/>
            </p:oleObj>
          </a:graphicData>
        </a:graphic>
      </p:graphicFrame>
      <p:graphicFrame>
        <p:nvGraphicFramePr>
          <p:cNvPr id="2072" name="Object 24"/>
          <p:cNvGraphicFramePr>
            <a:graphicFrameLocks noChangeAspect="1"/>
          </p:cNvGraphicFramePr>
          <p:nvPr/>
        </p:nvGraphicFramePr>
        <p:xfrm>
          <a:off x="2817813" y="4419600"/>
          <a:ext cx="763587" cy="438150"/>
        </p:xfrm>
        <a:graphic>
          <a:graphicData uri="http://schemas.openxmlformats.org/presentationml/2006/ole">
            <p:oleObj spid="_x0000_s2072" name="Equation" r:id="rId16" imgW="291960" imgH="203040" progId="Equation.3">
              <p:embed/>
            </p:oleObj>
          </a:graphicData>
        </a:graphic>
      </p:graphicFrame>
      <p:graphicFrame>
        <p:nvGraphicFramePr>
          <p:cNvPr id="2073" name="Object 25"/>
          <p:cNvGraphicFramePr>
            <a:graphicFrameLocks noChangeAspect="1"/>
          </p:cNvGraphicFramePr>
          <p:nvPr/>
        </p:nvGraphicFramePr>
        <p:xfrm>
          <a:off x="2805113" y="5943600"/>
          <a:ext cx="928687" cy="438150"/>
        </p:xfrm>
        <a:graphic>
          <a:graphicData uri="http://schemas.openxmlformats.org/presentationml/2006/ole">
            <p:oleObj spid="_x0000_s2073" name="Equation" r:id="rId17" imgW="355320" imgH="203040" progId="Equation.3">
              <p:embed/>
            </p:oleObj>
          </a:graphicData>
        </a:graphic>
      </p:graphicFrame>
      <p:graphicFrame>
        <p:nvGraphicFramePr>
          <p:cNvPr id="2074" name="Object 26"/>
          <p:cNvGraphicFramePr>
            <a:graphicFrameLocks noChangeAspect="1"/>
          </p:cNvGraphicFramePr>
          <p:nvPr/>
        </p:nvGraphicFramePr>
        <p:xfrm>
          <a:off x="2803525" y="5181600"/>
          <a:ext cx="930275" cy="438150"/>
        </p:xfrm>
        <a:graphic>
          <a:graphicData uri="http://schemas.openxmlformats.org/presentationml/2006/ole">
            <p:oleObj spid="_x0000_s2074" name="Equation" r:id="rId18" imgW="355320" imgH="203040" progId="Equation.3">
              <p:embed/>
            </p:oleObj>
          </a:graphicData>
        </a:graphic>
      </p:graphicFrame>
      <p:cxnSp>
        <p:nvCxnSpPr>
          <p:cNvPr id="44" name="Straight Arrow Connector 43"/>
          <p:cNvCxnSpPr/>
          <p:nvPr/>
        </p:nvCxnSpPr>
        <p:spPr>
          <a:xfrm>
            <a:off x="1295400" y="4627562"/>
            <a:ext cx="1524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295400" y="5408612"/>
            <a:ext cx="1524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295400" y="6151562"/>
            <a:ext cx="1524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1677194" y="5028406"/>
            <a:ext cx="609600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1675606" y="5790406"/>
            <a:ext cx="609600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75" name="Object 27"/>
          <p:cNvGraphicFramePr>
            <a:graphicFrameLocks noChangeAspect="1"/>
          </p:cNvGraphicFramePr>
          <p:nvPr/>
        </p:nvGraphicFramePr>
        <p:xfrm>
          <a:off x="5181600" y="5486400"/>
          <a:ext cx="2720975" cy="438150"/>
        </p:xfrm>
        <a:graphic>
          <a:graphicData uri="http://schemas.openxmlformats.org/presentationml/2006/ole">
            <p:oleObj spid="_x0000_s2075" name="Equation" r:id="rId19" imgW="1041120" imgH="203040" progId="Equation.3">
              <p:embed/>
            </p:oleObj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457200" y="382018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Set of examples</a:t>
            </a:r>
            <a:endParaRPr 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95300" y="1006475"/>
            <a:ext cx="8382000" cy="7571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61950" indent="-361950"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 this example, an ANFIS is used to follow a trajectory of the non-linear function defined by  the equation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82600" y="3581400"/>
            <a:ext cx="8382000" cy="212365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61950" indent="-361950" eaLnBrk="1" hangingPunct="1"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First, we choose an appropriate architecture for  the ANFIS.  An ANFIS must have two inputs </a:t>
            </a: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and one output </a:t>
            </a:r>
            <a:r>
              <a:rPr lang="en-US" sz="2400" b="1" i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61950" indent="-361950" eaLnBrk="1" hangingPunct="1"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Thus, in our example, the ANFIS is defined by four rules, and has the structure shown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 next slide</a:t>
            </a: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b="1" baseline="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8" descr="G:\books\Pe_uk\Powerpoint\Negnevitsky\final\ppt\ch11\WMF\Slide11-5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3275" y="1981200"/>
            <a:ext cx="24574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69887" y="303213"/>
            <a:ext cx="8618450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AU" sz="3200" b="1" baseline="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Function approximation using the ANFIS model</a:t>
            </a:r>
            <a:endParaRPr lang="en-AU" sz="3200" b="1" baseline="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6200" y="339725"/>
            <a:ext cx="8069262" cy="6463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3600" b="1" baseline="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An ANFIS model with four rules</a:t>
            </a:r>
          </a:p>
        </p:txBody>
      </p:sp>
      <p:pic>
        <p:nvPicPr>
          <p:cNvPr id="3" name="Picture 238" descr="G:\books\Pe_uk\Powerpoint\Negnevitsky\final\ppt\ch11\WMF\Slide11-55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63" y="1319213"/>
            <a:ext cx="875347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80988" y="1014948"/>
            <a:ext cx="8267700" cy="48936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61950" indent="-361950" algn="just" eaLnBrk="1" hangingPunct="1"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ANFIS training data includes 101 training samples.  They are represented by a 101 </a:t>
            </a: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   matrix [</a:t>
            </a:r>
            <a:r>
              <a:rPr lang="en-US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i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], where </a:t>
            </a:r>
            <a:r>
              <a:rPr lang="en-US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are input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vectors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i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is a desired output vector. </a:t>
            </a:r>
            <a:endParaRPr lang="en-US" sz="2400" b="1" baseline="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 algn="just" eaLnBrk="1" hangingPunct="1"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endParaRPr lang="en-US" sz="2400" b="1" baseline="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 algn="just" eaLnBrk="1" hangingPunct="1"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first input vector, </a:t>
            </a:r>
            <a:r>
              <a:rPr lang="en-US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starts at 0, increments  by 0.1 and ends at 10</a:t>
            </a: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61950" indent="-361950" algn="just" eaLnBrk="1" hangingPunct="1"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endParaRPr lang="en-US" sz="2400" b="1" baseline="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 algn="just" eaLnBrk="1" hangingPunct="1"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second input vector, </a:t>
            </a:r>
            <a:r>
              <a:rPr lang="en-US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is created by taking sin from each element of vector </a:t>
            </a:r>
            <a:r>
              <a:rPr lang="en-US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with elements of the desired output vector, </a:t>
            </a:r>
            <a:r>
              <a:rPr lang="en-US" sz="2400" b="1" i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i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determined by the function equation.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6200" y="215900"/>
            <a:ext cx="8991600" cy="12003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600" b="1" baseline="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Learning in an ANFIS with two membership functions assigned to each input (one epoch)</a:t>
            </a:r>
          </a:p>
        </p:txBody>
      </p:sp>
      <p:pic>
        <p:nvPicPr>
          <p:cNvPr id="3" name="Picture 55" descr="G:\books\Pe_uk\Powerpoint\Negnevitsky\final\ppt\ch11\WMF\Slide11-57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5" y="1514475"/>
            <a:ext cx="612457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>
            <a:spLocks noChangeArrowheads="1"/>
          </p:cNvSpPr>
          <p:nvPr/>
        </p:nvSpPr>
        <p:spPr bwMode="auto">
          <a:xfrm>
            <a:off x="152400" y="215900"/>
            <a:ext cx="8991600" cy="12003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600" b="1" baseline="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Learning in an ANFIS with two membership functions assigned to each input (100 epochs)</a:t>
            </a:r>
          </a:p>
        </p:txBody>
      </p:sp>
      <p:pic>
        <p:nvPicPr>
          <p:cNvPr id="3" name="Picture 1088" descr="G:\books\Pe_uk\Powerpoint\Negnevitsky\final\ppt\ch11\WMF\Slide11-58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5250" y="1438275"/>
            <a:ext cx="612457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>
            <a:spLocks noChangeArrowheads="1"/>
          </p:cNvSpPr>
          <p:nvPr/>
        </p:nvSpPr>
        <p:spPr bwMode="auto">
          <a:xfrm>
            <a:off x="381000" y="1828800"/>
            <a:ext cx="8382000" cy="267765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 can achieve some improvement, but much better results are obtained when we assign three membership functions to each input variable. </a:t>
            </a:r>
            <a:endParaRPr lang="en-US" sz="2400" b="1" baseline="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  <a:defRPr/>
            </a:pPr>
            <a:endParaRPr lang="en-US" sz="2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this case, the ANFIS model will have nine rules, as shown in figure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on next slide</a:t>
            </a:r>
            <a:r>
              <a:rPr lang="en-US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b="1" baseline="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93700" y="214313"/>
            <a:ext cx="8340725" cy="685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900" b="1" baseline="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An ANFIS model with nine rules</a:t>
            </a:r>
          </a:p>
        </p:txBody>
      </p:sp>
      <p:pic>
        <p:nvPicPr>
          <p:cNvPr id="3" name="Picture 3" descr="G:\books\Pe_uk\Powerpoint\Negnevitsky\final\ppt\ch11\WMF\Slide11-6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550" y="1031875"/>
            <a:ext cx="8208963" cy="536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8600" y="215900"/>
            <a:ext cx="8382000" cy="1066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3200" b="1" baseline="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Learning in an ANFIS with three membership functions assigned to each input (one epoch)</a:t>
            </a:r>
          </a:p>
        </p:txBody>
      </p:sp>
      <p:pic>
        <p:nvPicPr>
          <p:cNvPr id="3" name="Picture 106" descr="K:\books\Pe_uk\Powerpoint\Negnevitsky\final\ppt\ch11\WMF\Slide11-61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9713" y="1390650"/>
            <a:ext cx="612457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>
            <a:spLocks noChangeArrowheads="1"/>
          </p:cNvSpPr>
          <p:nvPr/>
        </p:nvSpPr>
        <p:spPr bwMode="auto">
          <a:xfrm>
            <a:off x="228600" y="215900"/>
            <a:ext cx="8382000" cy="1066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3200" b="1" baseline="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Learning in an ANFIS with three membership functions assigned to each input (100 epochs)</a:t>
            </a:r>
          </a:p>
        </p:txBody>
      </p:sp>
      <p:pic>
        <p:nvPicPr>
          <p:cNvPr id="3" name="Picture 1027" descr="G:\books\Pe_uk\Powerpoint\Negnevitsky\final\ppt\ch11\WMF\Slide11-6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3175" y="1371600"/>
            <a:ext cx="612457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50825" y="204788"/>
            <a:ext cx="8763553" cy="5539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3000" b="1" baseline="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Initial and final membership functions of the ANFIS</a:t>
            </a:r>
          </a:p>
        </p:txBody>
      </p:sp>
      <p:pic>
        <p:nvPicPr>
          <p:cNvPr id="3" name="Picture 585" descr="G:\books\Pe_uk\Powerpoint\Negnevitsky\final\ppt\ch11\WMF\Slide11-63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857250"/>
            <a:ext cx="86423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586"/>
          <p:cNvSpPr txBox="1">
            <a:spLocks noChangeArrowheads="1"/>
          </p:cNvSpPr>
          <p:nvPr/>
        </p:nvSpPr>
        <p:spPr bwMode="auto">
          <a:xfrm>
            <a:off x="8512175" y="5283200"/>
            <a:ext cx="352425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i="1" baseline="0" dirty="0"/>
              <a:t>x</a:t>
            </a:r>
            <a:r>
              <a:rPr lang="en-US" sz="1400" baseline="0" dirty="0"/>
              <a:t>2</a:t>
            </a:r>
          </a:p>
        </p:txBody>
      </p:sp>
      <p:sp>
        <p:nvSpPr>
          <p:cNvPr id="5" name="Text Box 587"/>
          <p:cNvSpPr txBox="1">
            <a:spLocks noChangeArrowheads="1"/>
          </p:cNvSpPr>
          <p:nvPr/>
        </p:nvSpPr>
        <p:spPr bwMode="auto">
          <a:xfrm>
            <a:off x="8512175" y="2832100"/>
            <a:ext cx="352425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i="1" baseline="0" dirty="0"/>
              <a:t>x</a:t>
            </a:r>
            <a:r>
              <a:rPr lang="en-US" sz="1400" baseline="0" dirty="0"/>
              <a:t>2</a:t>
            </a:r>
          </a:p>
        </p:txBody>
      </p:sp>
      <p:sp>
        <p:nvSpPr>
          <p:cNvPr id="6" name="Text Box 588"/>
          <p:cNvSpPr txBox="1">
            <a:spLocks noChangeArrowheads="1"/>
          </p:cNvSpPr>
          <p:nvPr/>
        </p:nvSpPr>
        <p:spPr bwMode="auto">
          <a:xfrm>
            <a:off x="8664575" y="2984500"/>
            <a:ext cx="352425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i="1" baseline="0">
                <a:solidFill>
                  <a:schemeClr val="bg2"/>
                </a:solidFill>
              </a:rPr>
              <a:t>x</a:t>
            </a:r>
            <a:r>
              <a:rPr lang="en-US" sz="1400" baseline="0">
                <a:solidFill>
                  <a:schemeClr val="bg2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Training Phase</a:t>
            </a:r>
            <a:endParaRPr lang="en-US" sz="4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859334"/>
            <a:ext cx="8534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Connection weights are initialized</a:t>
            </a:r>
          </a:p>
          <a:p>
            <a:pPr>
              <a:buFont typeface="Arial" pitchFamily="34" charset="0"/>
              <a:buChar char="•"/>
            </a:pPr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Input patterns are presented, one after the other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For each input pattern, output is calculated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It is compared with desired output</a:t>
            </a:r>
          </a:p>
          <a:p>
            <a:pPr>
              <a:buFont typeface="Arial" pitchFamily="34" charset="0"/>
              <a:buChar char="•"/>
            </a:pPr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Error is calculated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Error is propagated in backward direction to make</a:t>
            </a:r>
          </a:p>
          <a:p>
            <a:pPr indent="231775"/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adjustment in connection weights</a:t>
            </a:r>
          </a:p>
          <a:p>
            <a:pPr indent="231775"/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Same process is followed by next presentation / epoch</a:t>
            </a:r>
          </a:p>
          <a:p>
            <a:pPr>
              <a:buFont typeface="Arial" pitchFamily="34" charset="0"/>
              <a:buChar char="•"/>
            </a:pPr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Learning process is terminated when </a:t>
            </a: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error  ≤  </a:t>
            </a:r>
            <a:r>
              <a:rPr lang="el-GR" sz="2800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ε</a:t>
            </a:r>
            <a:endParaRPr lang="en-US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Strengths</a:t>
            </a:r>
            <a:endParaRPr lang="en-US" sz="4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654076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Parallel computing capability could be implemented through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hardware</a:t>
            </a:r>
          </a:p>
          <a:p>
            <a:endParaRPr lang="en-US" sz="2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Learning capability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Incorporation / exploitation of knowledge of domain expert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1524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4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1654076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Neuro-Fuzzy model suitable for on-line application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Suitable for function approximation and regression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Testing Phase</a:t>
            </a:r>
            <a:endParaRPr lang="en-US" sz="4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2046744"/>
            <a:ext cx="853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Test patterns (not part of training set) are presented</a:t>
            </a:r>
          </a:p>
          <a:p>
            <a:pPr indent="231775"/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 trained network</a:t>
            </a:r>
          </a:p>
          <a:p>
            <a:pPr>
              <a:buFont typeface="Arial" pitchFamily="34" charset="0"/>
              <a:buChar char="•"/>
            </a:pPr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predicted / estimated error </a:t>
            </a:r>
            <a:r>
              <a:rPr lang="en-US" sz="2800" b="1" dirty="0" smtClean="0">
                <a:solidFill>
                  <a:srgbClr val="002060"/>
                </a:solidFill>
                <a:latin typeface="Calibri"/>
                <a:cs typeface="Calibri"/>
              </a:rPr>
              <a:t>≤ </a:t>
            </a:r>
            <a:r>
              <a:rPr lang="el-GR" sz="2800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ε</a:t>
            </a:r>
            <a:r>
              <a:rPr lang="en-US" sz="2800" b="1" dirty="0" smtClean="0">
                <a:solidFill>
                  <a:srgbClr val="0070C0"/>
                </a:solidFill>
                <a:latin typeface="Times New Roman"/>
                <a:cs typeface="Times New Roman"/>
              </a:rPr>
              <a:t>, design parameters</a:t>
            </a:r>
          </a:p>
          <a:p>
            <a:pPr marL="231775" indent="-53975"/>
            <a:r>
              <a:rPr lang="en-US" sz="2800" b="1" dirty="0" smtClean="0">
                <a:solidFill>
                  <a:srgbClr val="0070C0"/>
                </a:solidFill>
                <a:latin typeface="Times New Roman"/>
                <a:cs typeface="Times New Roman"/>
              </a:rPr>
              <a:t>(Architecture, Weights, Biases)  are freezed</a:t>
            </a:r>
            <a:endParaRPr lang="en-US" sz="2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Fuzzy System</a:t>
            </a:r>
            <a:endParaRPr lang="en-US" sz="4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1219200"/>
            <a:ext cx="26670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System to be controlled</a:t>
            </a:r>
            <a:endParaRPr 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286000"/>
            <a:ext cx="19050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Sensors</a:t>
            </a:r>
            <a:endParaRPr lang="en-US" sz="4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0200" y="3886200"/>
            <a:ext cx="19050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Fuzzifier</a:t>
            </a:r>
            <a:endParaRPr lang="en-US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67200" y="3886200"/>
            <a:ext cx="19050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Inference Engine</a:t>
            </a:r>
            <a:endParaRPr 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67200" y="5638800"/>
            <a:ext cx="19050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 Base</a:t>
            </a:r>
            <a:endParaRPr lang="en-US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81800" y="3886200"/>
            <a:ext cx="19050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Defuzzifier</a:t>
            </a:r>
            <a:endParaRPr 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1800" y="2286000"/>
            <a:ext cx="19050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Actuators</a:t>
            </a:r>
            <a:endParaRPr lang="en-US" sz="2800" dirty="0"/>
          </a:p>
        </p:txBody>
      </p:sp>
      <p:cxnSp>
        <p:nvCxnSpPr>
          <p:cNvPr id="18" name="Straight Connector 17"/>
          <p:cNvCxnSpPr/>
          <p:nvPr/>
        </p:nvCxnSpPr>
        <p:spPr>
          <a:xfrm rot="10800000">
            <a:off x="2057400" y="1981200"/>
            <a:ext cx="9906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1904206" y="2133600"/>
            <a:ext cx="305594" cy="7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>
            <a:off x="1600200" y="1674811"/>
            <a:ext cx="14478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1296194" y="1981200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 flipV="1">
            <a:off x="1143000" y="1371598"/>
            <a:ext cx="19050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684609" y="1829197"/>
            <a:ext cx="915988" cy="7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800894" y="3695700"/>
            <a:ext cx="837406" cy="7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219200" y="4114800"/>
            <a:ext cx="38179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343694" y="3847306"/>
            <a:ext cx="1143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14400" y="44196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-114300" y="4000500"/>
            <a:ext cx="14478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09600" y="4724400"/>
            <a:ext cx="992188" cy="7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Arrow 54"/>
          <p:cNvSpPr/>
          <p:nvPr/>
        </p:nvSpPr>
        <p:spPr>
          <a:xfrm>
            <a:off x="3505200" y="4114800"/>
            <a:ext cx="762000" cy="533400"/>
          </a:xfrm>
          <a:prstGeom prst="rightArrow">
            <a:avLst>
              <a:gd name="adj1" fmla="val 50000"/>
              <a:gd name="adj2" fmla="val 73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6172200" y="4114800"/>
            <a:ext cx="609600" cy="533400"/>
          </a:xfrm>
          <a:prstGeom prst="rightArrow">
            <a:avLst>
              <a:gd name="adj1" fmla="val 50000"/>
              <a:gd name="adj2" fmla="val 73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Up-Down Arrow 58"/>
          <p:cNvSpPr/>
          <p:nvPr/>
        </p:nvSpPr>
        <p:spPr>
          <a:xfrm>
            <a:off x="4953000" y="4876800"/>
            <a:ext cx="502919" cy="762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rot="5400000" flipH="1" flipV="1">
            <a:off x="6858000" y="3581400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 flipH="1" flipV="1">
            <a:off x="7466806" y="3580606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 flipH="1" flipV="1">
            <a:off x="8000206" y="3580606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6933406" y="2133600"/>
            <a:ext cx="305594" cy="7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0800000" flipV="1">
            <a:off x="5715000" y="1981199"/>
            <a:ext cx="1371600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10800000" flipV="1">
            <a:off x="5715000" y="1676399"/>
            <a:ext cx="1752600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10800000">
            <a:off x="5715000" y="1371600"/>
            <a:ext cx="2133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7162006" y="1981200"/>
            <a:ext cx="610394" cy="7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7391003" y="1829197"/>
            <a:ext cx="915194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019800" y="1002268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Controlling Signal</a:t>
            </a:r>
            <a:endParaRPr lang="en-US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Integration / Fusion</a:t>
            </a:r>
            <a:endParaRPr lang="en-US" sz="4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2133600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NEURO-FUZZY SYSTEMS (NFS)</a:t>
            </a:r>
          </a:p>
          <a:p>
            <a:endParaRPr lang="en-US" sz="32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ADAPTIVE NEURO FUZZY INFERENCE SYSTEMS (ANFIS)</a:t>
            </a:r>
            <a:endParaRPr lang="en-US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Neuro-Fuzzy Systems</a:t>
            </a:r>
            <a:endParaRPr lang="en-US" sz="4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80988" y="1419285"/>
            <a:ext cx="8558212" cy="45243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marL="376238" indent="-376238" algn="just" eaLnBrk="1" hangingPunct="1"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Fuzzy logic and neural networks are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natural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complementary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tools in building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intelligent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systems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AU" sz="2400" b="1" baseline="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76238" indent="-376238" algn="just" eaLnBrk="1" hangingPunct="1"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AU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AU" sz="2400" b="1" baseline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eural </a:t>
            </a:r>
            <a:r>
              <a:rPr lang="en-AU" sz="2400" b="1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networks are low-level</a:t>
            </a:r>
            <a:r>
              <a:rPr lang="en-US" sz="2400" b="1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computational</a:t>
            </a:r>
            <a:r>
              <a:rPr lang="en-AU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structures </a:t>
            </a:r>
            <a:r>
              <a:rPr lang="en-AU" sz="2400" b="1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that perform well </a:t>
            </a:r>
            <a:r>
              <a:rPr lang="en-AU" sz="2400" b="1" baseline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when dealing </a:t>
            </a:r>
            <a:r>
              <a:rPr lang="en-AU" sz="2400" b="1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with raw </a:t>
            </a:r>
            <a:r>
              <a:rPr lang="en-AU" sz="2400" b="1" baseline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data.</a:t>
            </a:r>
          </a:p>
          <a:p>
            <a:pPr marL="376238" indent="-376238" algn="just" eaLnBrk="1" hangingPunct="1"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AU" sz="2400" b="1" baseline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Fuzzy </a:t>
            </a:r>
            <a:r>
              <a:rPr lang="en-AU" sz="2400" b="1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logic deals with</a:t>
            </a:r>
            <a:r>
              <a:rPr lang="en-US" sz="2400" b="1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reasoning </a:t>
            </a:r>
            <a:r>
              <a:rPr lang="en-AU" sz="2400" b="1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on a higher level, </a:t>
            </a:r>
            <a:r>
              <a:rPr lang="en-AU" sz="2400" b="1" baseline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AU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linguistic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en-AU" sz="2400" b="1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acquired from domain experts.</a:t>
            </a:r>
            <a:r>
              <a:rPr lang="en-US" sz="2400" b="1" baseline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baseline="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76238" indent="-376238" algn="just" eaLnBrk="1" hangingPunct="1"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uzzy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systems lack the ability to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learn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cannot adjust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themselves to a new</a:t>
            </a: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environment.</a:t>
            </a:r>
          </a:p>
          <a:p>
            <a:pPr marL="376238" indent="-376238" algn="just" eaLnBrk="1" hangingPunct="1">
              <a:spcBef>
                <a:spcPct val="5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A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lthough neural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baseline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networks </a:t>
            </a:r>
            <a:r>
              <a:rPr lang="en-AU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can learn, they are opaque to the user.</a:t>
            </a:r>
            <a:r>
              <a:rPr lang="en-US" sz="2400" b="1" baseline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</a:t>
            </a:r>
            <a:endParaRPr lang="en-AU" sz="2400" b="1" baseline="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2377</Words>
  <Application>Microsoft Office PowerPoint</Application>
  <PresentationFormat>On-screen Show (4:3)</PresentationFormat>
  <Paragraphs>209</Paragraphs>
  <Slides>51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Apoorv Ravi Pandey</dc:creator>
  <cp:lastModifiedBy>NIT</cp:lastModifiedBy>
  <cp:revision>128</cp:revision>
  <dcterms:created xsi:type="dcterms:W3CDTF">2006-08-16T00:00:00Z</dcterms:created>
  <dcterms:modified xsi:type="dcterms:W3CDTF">2018-11-01T07:32:36Z</dcterms:modified>
</cp:coreProperties>
</file>