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715000" cx="9144000"/>
  <p:notesSz cx="6858000" cy="9144000"/>
  <p:embeddedFontLst>
    <p:embeddedFont>
      <p:font typeface="PT Sans Narrow"/>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TSansNarrow-bold.fntdata"/><Relationship Id="rId30" Type="http://schemas.openxmlformats.org/officeDocument/2006/relationships/font" Target="fonts/PTSansNarrow-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686103" y="685800"/>
            <a:ext cx="54864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686103" y="685800"/>
            <a:ext cx="54864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686103" y="685800"/>
            <a:ext cx="54864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686103" y="685800"/>
            <a:ext cx="54864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686103" y="685800"/>
            <a:ext cx="54864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686103" y="685800"/>
            <a:ext cx="54864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686103" y="685800"/>
            <a:ext cx="54864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686103" y="685800"/>
            <a:ext cx="54864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686103" y="685800"/>
            <a:ext cx="54864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686103" y="685800"/>
            <a:ext cx="54864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686103" y="685800"/>
            <a:ext cx="54864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686103" y="685800"/>
            <a:ext cx="54864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686103" y="685800"/>
            <a:ext cx="54864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686103" y="685800"/>
            <a:ext cx="54864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686103" y="685800"/>
            <a:ext cx="54864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686103" y="685800"/>
            <a:ext cx="54864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686103" y="685800"/>
            <a:ext cx="54864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686103" y="685800"/>
            <a:ext cx="54864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686103" y="685800"/>
            <a:ext cx="54864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686103" y="685800"/>
            <a:ext cx="54864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686103" y="685800"/>
            <a:ext cx="54864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686103" y="685800"/>
            <a:ext cx="54864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686103" y="685800"/>
            <a:ext cx="54864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686103" y="685800"/>
            <a:ext cx="54864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686103" y="685800"/>
            <a:ext cx="54864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686103" y="685800"/>
            <a:ext cx="54864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827305"/>
            <a:ext cx="8520600" cy="2280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3149027"/>
            <a:ext cx="8520600" cy="8807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5181351"/>
            <a:ext cx="548700" cy="4374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229027"/>
            <a:ext cx="8520600" cy="2181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502472"/>
            <a:ext cx="8520600" cy="14454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5181351"/>
            <a:ext cx="548700" cy="4374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5181351"/>
            <a:ext cx="548700" cy="4374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389833"/>
            <a:ext cx="8520600" cy="9354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5181351"/>
            <a:ext cx="548700" cy="4374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94472"/>
            <a:ext cx="8520600" cy="636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280527"/>
            <a:ext cx="8520600" cy="3795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5181351"/>
            <a:ext cx="548700" cy="4374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94472"/>
            <a:ext cx="8520600" cy="636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280527"/>
            <a:ext cx="3999900" cy="3795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280527"/>
            <a:ext cx="3999900" cy="3795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5181351"/>
            <a:ext cx="548700" cy="4374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94472"/>
            <a:ext cx="8520600" cy="636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5181351"/>
            <a:ext cx="548700" cy="4374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617333"/>
            <a:ext cx="2808000" cy="839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544000"/>
            <a:ext cx="2808000" cy="35328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5181351"/>
            <a:ext cx="548700" cy="4374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500166"/>
            <a:ext cx="6367800" cy="45453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5181351"/>
            <a:ext cx="548700" cy="4374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38"/>
            <a:ext cx="4572000" cy="57150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370194"/>
            <a:ext cx="4045200" cy="16470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3114527"/>
            <a:ext cx="4045200" cy="13721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804527"/>
            <a:ext cx="3837000" cy="41058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5181351"/>
            <a:ext cx="548700" cy="4374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700638"/>
            <a:ext cx="5998800" cy="6723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5181351"/>
            <a:ext cx="548700" cy="4374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94472"/>
            <a:ext cx="8520600" cy="6363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280527"/>
            <a:ext cx="8520600" cy="3795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5181351"/>
            <a:ext cx="548700" cy="4374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nvSpPr>
        <p:spPr>
          <a:xfrm>
            <a:off x="1831500" y="2592950"/>
            <a:ext cx="5481000" cy="1320000"/>
          </a:xfrm>
          <a:prstGeom prst="rect">
            <a:avLst/>
          </a:prstGeom>
          <a:noFill/>
          <a:ln>
            <a:noFill/>
          </a:ln>
        </p:spPr>
        <p:txBody>
          <a:bodyPr anchorCtr="0" anchor="ctr" bIns="91425" lIns="91425" rIns="91425" tIns="91425">
            <a:noAutofit/>
          </a:bodyPr>
          <a:lstStyle/>
          <a:p>
            <a:pPr lvl="0" rtl="0" algn="ctr">
              <a:spcBef>
                <a:spcPts val="1600"/>
              </a:spcBef>
              <a:buNone/>
            </a:pPr>
            <a:r>
              <a:rPr b="1" lang="en" sz="4200">
                <a:solidFill>
                  <a:srgbClr val="F7922D"/>
                </a:solidFill>
                <a:latin typeface="PT Sans Narrow"/>
                <a:ea typeface="PT Sans Narrow"/>
                <a:cs typeface="PT Sans Narrow"/>
                <a:sym typeface="PT Sans Narrow"/>
              </a:rPr>
              <a:t>User Stories</a:t>
            </a:r>
          </a:p>
          <a:p>
            <a:pPr lvl="0" rtl="0" algn="ctr">
              <a:spcBef>
                <a:spcPts val="1000"/>
              </a:spcBef>
              <a:buNone/>
            </a:pPr>
            <a:r>
              <a:rPr lang="en" sz="1800">
                <a:solidFill>
                  <a:srgbClr val="545454"/>
                </a:solidFill>
                <a:latin typeface="PT Sans Narrow"/>
                <a:ea typeface="PT Sans Narrow"/>
                <a:cs typeface="PT Sans Narrow"/>
                <a:sym typeface="PT Sans Narrow"/>
              </a:rPr>
              <a:t>Team: Tjueto      |      Version 1.0     |     12.08.2016</a:t>
            </a:r>
          </a:p>
        </p:txBody>
      </p:sp>
      <p:pic>
        <p:nvPicPr>
          <p:cNvPr id="55" name="Shape 55"/>
          <p:cNvPicPr preferRelativeResize="0"/>
          <p:nvPr/>
        </p:nvPicPr>
        <p:blipFill>
          <a:blip r:embed="rId3">
            <a:alphaModFix/>
          </a:blip>
          <a:stretch>
            <a:fillRect/>
          </a:stretch>
        </p:blipFill>
        <p:spPr>
          <a:xfrm>
            <a:off x="2752400" y="281694"/>
            <a:ext cx="3639201" cy="2028500"/>
          </a:xfrm>
          <a:prstGeom prst="rect">
            <a:avLst/>
          </a:prstGeom>
          <a:noFill/>
          <a:ln>
            <a:noFill/>
          </a:ln>
        </p:spPr>
      </p:pic>
      <p:grpSp>
        <p:nvGrpSpPr>
          <p:cNvPr id="56" name="Shape 56"/>
          <p:cNvGrpSpPr/>
          <p:nvPr/>
        </p:nvGrpSpPr>
        <p:grpSpPr>
          <a:xfrm>
            <a:off x="536425" y="4345675"/>
            <a:ext cx="8071175" cy="999600"/>
            <a:chOff x="281475" y="4338250"/>
            <a:chExt cx="8071175" cy="999600"/>
          </a:xfrm>
        </p:grpSpPr>
        <p:sp>
          <p:nvSpPr>
            <p:cNvPr id="57" name="Shape 57"/>
            <p:cNvSpPr txBox="1"/>
            <p:nvPr/>
          </p:nvSpPr>
          <p:spPr>
            <a:xfrm>
              <a:off x="281475" y="4349350"/>
              <a:ext cx="3708300" cy="988500"/>
            </a:xfrm>
            <a:prstGeom prst="rect">
              <a:avLst/>
            </a:prstGeom>
            <a:noFill/>
            <a:ln>
              <a:noFill/>
            </a:ln>
          </p:spPr>
          <p:txBody>
            <a:bodyPr anchorCtr="0" anchor="ctr" bIns="91425" lIns="91425" rIns="91425" tIns="91425">
              <a:noAutofit/>
            </a:bodyPr>
            <a:lstStyle/>
            <a:p>
              <a:pPr lvl="0" rtl="0">
                <a:spcBef>
                  <a:spcPts val="600"/>
                </a:spcBef>
                <a:buNone/>
              </a:pPr>
              <a:r>
                <a:rPr lang="en" sz="1600">
                  <a:solidFill>
                    <a:srgbClr val="F7922D"/>
                  </a:solidFill>
                  <a:latin typeface="PT Sans Narrow"/>
                  <a:ea typeface="PT Sans Narrow"/>
                  <a:cs typeface="PT Sans Narrow"/>
                  <a:sym typeface="PT Sans Narrow"/>
                </a:rPr>
                <a:t>Samuel Leary</a:t>
              </a:r>
              <a:r>
                <a:rPr lang="en" sz="1600">
                  <a:solidFill>
                    <a:srgbClr val="545454"/>
                  </a:solidFill>
                  <a:latin typeface="PT Sans Narrow"/>
                  <a:ea typeface="PT Sans Narrow"/>
                  <a:cs typeface="PT Sans Narrow"/>
                  <a:sym typeface="PT Sans Narrow"/>
                </a:rPr>
                <a:t>				n9456589</a:t>
              </a:r>
            </a:p>
            <a:p>
              <a:pPr lvl="0" rtl="0">
                <a:spcBef>
                  <a:spcPts val="600"/>
                </a:spcBef>
                <a:buNone/>
              </a:pPr>
              <a:r>
                <a:rPr lang="en" sz="1600">
                  <a:solidFill>
                    <a:srgbClr val="F7922D"/>
                  </a:solidFill>
                  <a:latin typeface="PT Sans Narrow"/>
                  <a:ea typeface="PT Sans Narrow"/>
                  <a:cs typeface="PT Sans Narrow"/>
                  <a:sym typeface="PT Sans Narrow"/>
                </a:rPr>
                <a:t>Matthew Magin</a:t>
              </a:r>
              <a:r>
                <a:rPr lang="en" sz="1600">
                  <a:solidFill>
                    <a:srgbClr val="545454"/>
                  </a:solidFill>
                  <a:latin typeface="PT Sans Narrow"/>
                  <a:ea typeface="PT Sans Narrow"/>
                  <a:cs typeface="PT Sans Narrow"/>
                  <a:sym typeface="PT Sans Narrow"/>
                </a:rPr>
                <a:t>				n9473963</a:t>
              </a:r>
            </a:p>
            <a:p>
              <a:pPr lvl="0" rtl="0">
                <a:spcBef>
                  <a:spcPts val="600"/>
                </a:spcBef>
                <a:buNone/>
              </a:pPr>
              <a:r>
                <a:rPr lang="en" sz="1600">
                  <a:solidFill>
                    <a:srgbClr val="F7922D"/>
                  </a:solidFill>
                  <a:latin typeface="PT Sans Narrow"/>
                  <a:ea typeface="PT Sans Narrow"/>
                  <a:cs typeface="PT Sans Narrow"/>
                  <a:sym typeface="PT Sans Narrow"/>
                </a:rPr>
                <a:t>Hayden Muller</a:t>
              </a:r>
              <a:r>
                <a:rPr lang="en" sz="1600">
                  <a:solidFill>
                    <a:srgbClr val="545454"/>
                  </a:solidFill>
                  <a:latin typeface="PT Sans Narrow"/>
                  <a:ea typeface="PT Sans Narrow"/>
                  <a:cs typeface="PT Sans Narrow"/>
                  <a:sym typeface="PT Sans Narrow"/>
                </a:rPr>
                <a:t>				n9511741</a:t>
              </a:r>
            </a:p>
          </p:txBody>
        </p:sp>
        <p:sp>
          <p:nvSpPr>
            <p:cNvPr id="58" name="Shape 58"/>
            <p:cNvSpPr txBox="1"/>
            <p:nvPr/>
          </p:nvSpPr>
          <p:spPr>
            <a:xfrm>
              <a:off x="4644350" y="4338250"/>
              <a:ext cx="3708300" cy="705900"/>
            </a:xfrm>
            <a:prstGeom prst="rect">
              <a:avLst/>
            </a:prstGeom>
            <a:noFill/>
            <a:ln>
              <a:noFill/>
            </a:ln>
          </p:spPr>
          <p:txBody>
            <a:bodyPr anchorCtr="0" anchor="ctr" bIns="91425" lIns="91425" rIns="91425" tIns="91425">
              <a:noAutofit/>
            </a:bodyPr>
            <a:lstStyle/>
            <a:p>
              <a:pPr lvl="0" rtl="0">
                <a:spcBef>
                  <a:spcPts val="600"/>
                </a:spcBef>
                <a:buNone/>
              </a:pPr>
              <a:r>
                <a:rPr lang="en" sz="1600">
                  <a:solidFill>
                    <a:srgbClr val="F7922D"/>
                  </a:solidFill>
                  <a:latin typeface="PT Sans Narrow"/>
                  <a:ea typeface="PT Sans Narrow"/>
                  <a:cs typeface="PT Sans Narrow"/>
                  <a:sym typeface="PT Sans Narrow"/>
                </a:rPr>
                <a:t>Veronica Skartland Kristiansen</a:t>
              </a:r>
              <a:r>
                <a:rPr lang="en" sz="1600">
                  <a:solidFill>
                    <a:srgbClr val="545454"/>
                  </a:solidFill>
                  <a:latin typeface="PT Sans Narrow"/>
                  <a:ea typeface="PT Sans Narrow"/>
                  <a:cs typeface="PT Sans Narrow"/>
                  <a:sym typeface="PT Sans Narrow"/>
                </a:rPr>
                <a:t>		n9794468</a:t>
              </a:r>
            </a:p>
            <a:p>
              <a:pPr lvl="0" rtl="0">
                <a:spcBef>
                  <a:spcPts val="600"/>
                </a:spcBef>
                <a:buNone/>
              </a:pPr>
              <a:r>
                <a:rPr lang="en" sz="1600">
                  <a:solidFill>
                    <a:srgbClr val="F7922D"/>
                  </a:solidFill>
                  <a:latin typeface="PT Sans Narrow"/>
                  <a:ea typeface="PT Sans Narrow"/>
                  <a:cs typeface="PT Sans Narrow"/>
                  <a:sym typeface="PT Sans Narrow"/>
                </a:rPr>
                <a:t>Reeve Waugh</a:t>
              </a:r>
              <a:r>
                <a:rPr lang="en" sz="1600">
                  <a:solidFill>
                    <a:srgbClr val="545454"/>
                  </a:solidFill>
                  <a:latin typeface="PT Sans Narrow"/>
                  <a:ea typeface="PT Sans Narrow"/>
                  <a:cs typeface="PT Sans Narrow"/>
                  <a:sym typeface="PT Sans Narrow"/>
                </a:rPr>
                <a:t>				n9486429</a:t>
              </a: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nvSpPr>
        <p:spPr>
          <a:xfrm>
            <a:off x="159525"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ID</a:t>
            </a:r>
          </a:p>
          <a:p>
            <a:pPr lvl="0" rtl="0" algn="ctr">
              <a:spcBef>
                <a:spcPts val="0"/>
              </a:spcBef>
              <a:buNone/>
            </a:pPr>
            <a:r>
              <a:rPr b="1" lang="en">
                <a:solidFill>
                  <a:schemeClr val="lt1"/>
                </a:solidFill>
              </a:rPr>
              <a:t>8</a:t>
            </a:r>
          </a:p>
        </p:txBody>
      </p:sp>
      <p:sp>
        <p:nvSpPr>
          <p:cNvPr id="156" name="Shape 156"/>
          <p:cNvSpPr txBox="1"/>
          <p:nvPr/>
        </p:nvSpPr>
        <p:spPr>
          <a:xfrm>
            <a:off x="6417900"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Priority</a:t>
            </a:r>
          </a:p>
          <a:p>
            <a:pPr lvl="0" rtl="0" algn="ctr">
              <a:spcBef>
                <a:spcPts val="0"/>
              </a:spcBef>
              <a:buNone/>
            </a:pPr>
            <a:r>
              <a:rPr b="1" lang="en">
                <a:solidFill>
                  <a:schemeClr val="lt1"/>
                </a:solidFill>
              </a:rPr>
              <a:t>High</a:t>
            </a:r>
          </a:p>
        </p:txBody>
      </p:sp>
      <p:sp>
        <p:nvSpPr>
          <p:cNvPr id="157" name="Shape 157"/>
          <p:cNvSpPr txBox="1"/>
          <p:nvPr/>
        </p:nvSpPr>
        <p:spPr>
          <a:xfrm>
            <a:off x="7662600" y="169333"/>
            <a:ext cx="13290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Points</a:t>
            </a:r>
          </a:p>
          <a:p>
            <a:pPr lvl="0" rtl="0" algn="ctr">
              <a:spcBef>
                <a:spcPts val="0"/>
              </a:spcBef>
              <a:buNone/>
            </a:pPr>
            <a:r>
              <a:rPr b="1" lang="en">
                <a:solidFill>
                  <a:schemeClr val="lt1"/>
                </a:solidFill>
              </a:rPr>
              <a:t>3</a:t>
            </a:r>
          </a:p>
        </p:txBody>
      </p:sp>
      <p:sp>
        <p:nvSpPr>
          <p:cNvPr id="158" name="Shape 158"/>
          <p:cNvSpPr txBox="1"/>
          <p:nvPr/>
        </p:nvSpPr>
        <p:spPr>
          <a:xfrm>
            <a:off x="1404225" y="169333"/>
            <a:ext cx="47856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Title</a:t>
            </a:r>
          </a:p>
          <a:p>
            <a:pPr lvl="0" rtl="0" algn="ctr">
              <a:spcBef>
                <a:spcPts val="0"/>
              </a:spcBef>
              <a:buNone/>
            </a:pPr>
            <a:r>
              <a:rPr b="1" lang="en">
                <a:solidFill>
                  <a:schemeClr val="lt1"/>
                </a:solidFill>
              </a:rPr>
              <a:t>Booking New Packages</a:t>
            </a:r>
          </a:p>
        </p:txBody>
      </p:sp>
      <p:sp>
        <p:nvSpPr>
          <p:cNvPr id="159" name="Shape 159"/>
          <p:cNvSpPr txBox="1"/>
          <p:nvPr/>
        </p:nvSpPr>
        <p:spPr>
          <a:xfrm>
            <a:off x="156000" y="967674"/>
            <a:ext cx="8832000" cy="12066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User Story:</a:t>
            </a:r>
          </a:p>
          <a:p>
            <a:pPr lvl="0" rtl="0" algn="l">
              <a:spcBef>
                <a:spcPts val="0"/>
              </a:spcBef>
              <a:buNone/>
            </a:pPr>
            <a:r>
              <a:t/>
            </a:r>
            <a:endParaRPr b="1">
              <a:solidFill>
                <a:schemeClr val="dk1"/>
              </a:solidFill>
            </a:endParaRPr>
          </a:p>
          <a:p>
            <a:pPr lvl="0" rtl="0" algn="l">
              <a:spcBef>
                <a:spcPts val="0"/>
              </a:spcBef>
              <a:buNone/>
            </a:pPr>
            <a:r>
              <a:rPr lang="en">
                <a:solidFill>
                  <a:schemeClr val="dk1"/>
                </a:solidFill>
              </a:rPr>
              <a:t>As a customer I want to be able to book new packages for pickup so that I can ship my items to the </a:t>
            </a:r>
            <a:r>
              <a:rPr lang="en">
                <a:solidFill>
                  <a:schemeClr val="dk1"/>
                </a:solidFill>
              </a:rPr>
              <a:t>receiver</a:t>
            </a:r>
            <a:r>
              <a:rPr lang="en">
                <a:solidFill>
                  <a:schemeClr val="dk1"/>
                </a:solidFill>
              </a:rPr>
              <a:t>.</a:t>
            </a:r>
          </a:p>
        </p:txBody>
      </p:sp>
      <p:sp>
        <p:nvSpPr>
          <p:cNvPr id="160" name="Shape 160"/>
          <p:cNvSpPr txBox="1"/>
          <p:nvPr/>
        </p:nvSpPr>
        <p:spPr>
          <a:xfrm>
            <a:off x="156000" y="4715475"/>
            <a:ext cx="8832000" cy="8688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Notes:</a:t>
            </a:r>
          </a:p>
          <a:p>
            <a:pPr lvl="0" rtl="0" algn="l">
              <a:spcBef>
                <a:spcPts val="0"/>
              </a:spcBef>
              <a:buNone/>
            </a:pPr>
            <a:r>
              <a:t/>
            </a:r>
            <a:endParaRPr b="1">
              <a:solidFill>
                <a:schemeClr val="dk1"/>
              </a:solidFill>
            </a:endParaRPr>
          </a:p>
          <a:p>
            <a:pPr lvl="0" rtl="0">
              <a:spcBef>
                <a:spcPts val="0"/>
              </a:spcBef>
              <a:buClr>
                <a:schemeClr val="dk1"/>
              </a:buClr>
              <a:buFont typeface="Arial"/>
              <a:buNone/>
            </a:pPr>
            <a:r>
              <a:rPr lang="en">
                <a:solidFill>
                  <a:schemeClr val="dk1"/>
                </a:solidFill>
              </a:rPr>
              <a:t>Role of User: Customer (person shipping)</a:t>
            </a:r>
          </a:p>
        </p:txBody>
      </p:sp>
      <p:sp>
        <p:nvSpPr>
          <p:cNvPr id="161" name="Shape 161"/>
          <p:cNvSpPr txBox="1"/>
          <p:nvPr/>
        </p:nvSpPr>
        <p:spPr>
          <a:xfrm>
            <a:off x="156000" y="2289125"/>
            <a:ext cx="8832000" cy="23115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Acceptance Criteria:</a:t>
            </a:r>
          </a:p>
          <a:p>
            <a:pPr lvl="0" rtl="0" algn="l">
              <a:spcBef>
                <a:spcPts val="0"/>
              </a:spcBef>
              <a:buNone/>
            </a:pPr>
            <a:r>
              <a:t/>
            </a:r>
            <a:endParaRPr b="1">
              <a:solidFill>
                <a:schemeClr val="dk1"/>
              </a:solidFill>
            </a:endParaRPr>
          </a:p>
          <a:p>
            <a:pPr indent="-228600" lvl="0" marL="457200" rtl="0" algn="l">
              <a:spcBef>
                <a:spcPts val="0"/>
              </a:spcBef>
              <a:buClr>
                <a:schemeClr val="dk1"/>
              </a:buClr>
              <a:buChar char="●"/>
            </a:pPr>
            <a:r>
              <a:rPr lang="en">
                <a:solidFill>
                  <a:schemeClr val="dk1"/>
                </a:solidFill>
              </a:rPr>
              <a:t>I can enter my details (shipper) or use the current details stored on my account &amp; enter the </a:t>
            </a:r>
            <a:r>
              <a:rPr lang="en">
                <a:solidFill>
                  <a:schemeClr val="dk1"/>
                </a:solidFill>
              </a:rPr>
              <a:t>recipient</a:t>
            </a:r>
            <a:r>
              <a:rPr lang="en">
                <a:solidFill>
                  <a:schemeClr val="dk1"/>
                </a:solidFill>
              </a:rPr>
              <a:t> details &amp; enter the package details (weight, size etc).</a:t>
            </a:r>
          </a:p>
          <a:p>
            <a:pPr indent="-228600" lvl="0" marL="457200" rtl="0" algn="l">
              <a:spcBef>
                <a:spcPts val="0"/>
              </a:spcBef>
              <a:buClr>
                <a:schemeClr val="dk1"/>
              </a:buClr>
              <a:buChar char="●"/>
            </a:pPr>
            <a:r>
              <a:rPr lang="en">
                <a:solidFill>
                  <a:schemeClr val="dk1"/>
                </a:solidFill>
              </a:rPr>
              <a:t>I can select the type of payment on pickup and get the cost of shipping).</a:t>
            </a:r>
          </a:p>
          <a:p>
            <a:pPr indent="-228600" lvl="0" marL="457200" rtl="0" algn="l">
              <a:spcBef>
                <a:spcPts val="0"/>
              </a:spcBef>
              <a:buClr>
                <a:schemeClr val="dk1"/>
              </a:buClr>
              <a:buChar char="●"/>
            </a:pPr>
            <a:r>
              <a:rPr lang="en">
                <a:solidFill>
                  <a:schemeClr val="dk1"/>
                </a:solidFill>
              </a:rPr>
              <a:t>I can enter a time that the package can be picked up (or asap).</a:t>
            </a:r>
          </a:p>
          <a:p>
            <a:pPr indent="-228600" lvl="0" marL="457200" rtl="0" algn="l">
              <a:spcBef>
                <a:spcPts val="0"/>
              </a:spcBef>
              <a:buClr>
                <a:schemeClr val="dk1"/>
              </a:buClr>
              <a:buChar char="●"/>
            </a:pPr>
            <a:r>
              <a:rPr lang="en">
                <a:solidFill>
                  <a:schemeClr val="dk1"/>
                </a:solidFill>
              </a:rPr>
              <a:t>Before booking I get the cost to ship the package so that I can have the money / payment type ready for when the driver picks up the package.</a:t>
            </a:r>
          </a:p>
          <a:p>
            <a:pPr indent="-228600" lvl="0" marL="457200" rtl="0" algn="l">
              <a:spcBef>
                <a:spcPts val="0"/>
              </a:spcBef>
              <a:buClr>
                <a:schemeClr val="dk1"/>
              </a:buClr>
              <a:buChar char="●"/>
            </a:pPr>
            <a:r>
              <a:rPr lang="en">
                <a:solidFill>
                  <a:schemeClr val="dk1"/>
                </a:solidFill>
              </a:rPr>
              <a:t>I get a </a:t>
            </a:r>
            <a:r>
              <a:rPr lang="en">
                <a:solidFill>
                  <a:schemeClr val="dk1"/>
                </a:solidFill>
              </a:rPr>
              <a:t>confirmation</a:t>
            </a:r>
            <a:r>
              <a:rPr lang="en">
                <a:solidFill>
                  <a:schemeClr val="dk1"/>
                </a:solidFill>
              </a:rPr>
              <a:t> that the package has been booked.</a:t>
            </a:r>
          </a:p>
          <a:p>
            <a:pPr indent="-228600" lvl="0" marL="457200" rtl="0" algn="l">
              <a:spcBef>
                <a:spcPts val="0"/>
              </a:spcBef>
              <a:buClr>
                <a:schemeClr val="dk1"/>
              </a:buClr>
              <a:buChar char="●"/>
            </a:pPr>
            <a:r>
              <a:rPr lang="en">
                <a:solidFill>
                  <a:schemeClr val="dk1"/>
                </a:solidFill>
              </a:rPr>
              <a:t>I can see the package in the pending packages section</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nvSpPr>
        <p:spPr>
          <a:xfrm>
            <a:off x="159525"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ID</a:t>
            </a:r>
          </a:p>
          <a:p>
            <a:pPr lvl="0" rtl="0" algn="ctr">
              <a:spcBef>
                <a:spcPts val="0"/>
              </a:spcBef>
              <a:buNone/>
            </a:pPr>
            <a:r>
              <a:rPr b="1" lang="en">
                <a:solidFill>
                  <a:schemeClr val="lt1"/>
                </a:solidFill>
              </a:rPr>
              <a:t>9</a:t>
            </a:r>
          </a:p>
        </p:txBody>
      </p:sp>
      <p:sp>
        <p:nvSpPr>
          <p:cNvPr id="167" name="Shape 167"/>
          <p:cNvSpPr txBox="1"/>
          <p:nvPr/>
        </p:nvSpPr>
        <p:spPr>
          <a:xfrm>
            <a:off x="6417900"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Priority</a:t>
            </a:r>
          </a:p>
          <a:p>
            <a:pPr lvl="0" rtl="0" algn="ctr">
              <a:spcBef>
                <a:spcPts val="0"/>
              </a:spcBef>
              <a:buClr>
                <a:schemeClr val="dk1"/>
              </a:buClr>
              <a:buFont typeface="Arial"/>
              <a:buNone/>
            </a:pPr>
            <a:r>
              <a:rPr b="1" lang="en">
                <a:solidFill>
                  <a:schemeClr val="lt1"/>
                </a:solidFill>
              </a:rPr>
              <a:t>Moderate</a:t>
            </a:r>
          </a:p>
        </p:txBody>
      </p:sp>
      <p:sp>
        <p:nvSpPr>
          <p:cNvPr id="168" name="Shape 168"/>
          <p:cNvSpPr txBox="1"/>
          <p:nvPr/>
        </p:nvSpPr>
        <p:spPr>
          <a:xfrm>
            <a:off x="7662600" y="169333"/>
            <a:ext cx="13290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Points</a:t>
            </a:r>
          </a:p>
          <a:p>
            <a:pPr lvl="0" rtl="0" algn="ctr">
              <a:spcBef>
                <a:spcPts val="0"/>
              </a:spcBef>
              <a:buNone/>
            </a:pPr>
            <a:r>
              <a:rPr b="1" lang="en">
                <a:solidFill>
                  <a:schemeClr val="lt1"/>
                </a:solidFill>
              </a:rPr>
              <a:t>1</a:t>
            </a:r>
          </a:p>
        </p:txBody>
      </p:sp>
      <p:sp>
        <p:nvSpPr>
          <p:cNvPr id="169" name="Shape 169"/>
          <p:cNvSpPr txBox="1"/>
          <p:nvPr/>
        </p:nvSpPr>
        <p:spPr>
          <a:xfrm>
            <a:off x="1404225" y="169333"/>
            <a:ext cx="47856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Title</a:t>
            </a:r>
          </a:p>
          <a:p>
            <a:pPr lvl="0" rtl="0" algn="ctr">
              <a:spcBef>
                <a:spcPts val="0"/>
              </a:spcBef>
              <a:buNone/>
            </a:pPr>
            <a:r>
              <a:rPr b="1" lang="en">
                <a:solidFill>
                  <a:schemeClr val="lt1"/>
                </a:solidFill>
              </a:rPr>
              <a:t>Senders and Receivers Tracking Packages</a:t>
            </a:r>
          </a:p>
        </p:txBody>
      </p:sp>
      <p:sp>
        <p:nvSpPr>
          <p:cNvPr id="170" name="Shape 170"/>
          <p:cNvSpPr txBox="1"/>
          <p:nvPr/>
        </p:nvSpPr>
        <p:spPr>
          <a:xfrm>
            <a:off x="156000" y="967674"/>
            <a:ext cx="8832000" cy="15849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User Story:</a:t>
            </a:r>
          </a:p>
          <a:p>
            <a:pPr lvl="0" rtl="0" algn="l">
              <a:spcBef>
                <a:spcPts val="0"/>
              </a:spcBef>
              <a:buNone/>
            </a:pPr>
            <a:r>
              <a:t/>
            </a:r>
            <a:endParaRPr b="1">
              <a:solidFill>
                <a:schemeClr val="dk1"/>
              </a:solidFill>
            </a:endParaRPr>
          </a:p>
          <a:p>
            <a:pPr lvl="0" rtl="0" algn="l">
              <a:spcBef>
                <a:spcPts val="0"/>
              </a:spcBef>
              <a:buNone/>
            </a:pPr>
            <a:r>
              <a:rPr lang="en">
                <a:solidFill>
                  <a:schemeClr val="dk1"/>
                </a:solidFill>
              </a:rPr>
              <a:t>As a customer I want to be able to track my incoming packages so that I can see the status of deliveries and know which day packages should be delivered.</a:t>
            </a:r>
          </a:p>
        </p:txBody>
      </p:sp>
      <p:sp>
        <p:nvSpPr>
          <p:cNvPr id="171" name="Shape 171"/>
          <p:cNvSpPr txBox="1"/>
          <p:nvPr/>
        </p:nvSpPr>
        <p:spPr>
          <a:xfrm>
            <a:off x="156000" y="4518175"/>
            <a:ext cx="8832000" cy="10443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Notes:</a:t>
            </a:r>
          </a:p>
          <a:p>
            <a:pPr lvl="0" rtl="0" algn="l">
              <a:spcBef>
                <a:spcPts val="0"/>
              </a:spcBef>
              <a:buNone/>
            </a:pPr>
            <a:r>
              <a:t/>
            </a:r>
            <a:endParaRPr b="1">
              <a:solidFill>
                <a:schemeClr val="dk1"/>
              </a:solidFill>
            </a:endParaRPr>
          </a:p>
          <a:p>
            <a:pPr lvl="0">
              <a:spcBef>
                <a:spcPts val="0"/>
              </a:spcBef>
              <a:buClr>
                <a:schemeClr val="dk1"/>
              </a:buClr>
              <a:buFont typeface="Arial"/>
              <a:buNone/>
            </a:pPr>
            <a:r>
              <a:rPr lang="en">
                <a:solidFill>
                  <a:schemeClr val="dk1"/>
                </a:solidFill>
              </a:rPr>
              <a:t>Role of User: Customer (person receiving)</a:t>
            </a:r>
          </a:p>
          <a:p>
            <a:pPr lvl="0" rtl="0">
              <a:spcBef>
                <a:spcPts val="0"/>
              </a:spcBef>
              <a:buClr>
                <a:schemeClr val="dk1"/>
              </a:buClr>
              <a:buFont typeface="Arial"/>
              <a:buNone/>
            </a:pPr>
            <a:r>
              <a:rPr lang="en">
                <a:solidFill>
                  <a:schemeClr val="dk1"/>
                </a:solidFill>
              </a:rPr>
              <a:t>Customer does not need a login.</a:t>
            </a:r>
          </a:p>
        </p:txBody>
      </p:sp>
      <p:sp>
        <p:nvSpPr>
          <p:cNvPr id="172" name="Shape 172"/>
          <p:cNvSpPr txBox="1"/>
          <p:nvPr/>
        </p:nvSpPr>
        <p:spPr>
          <a:xfrm>
            <a:off x="156000" y="2704975"/>
            <a:ext cx="8832000" cy="1660799"/>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Acceptance Criteria:</a:t>
            </a:r>
          </a:p>
          <a:p>
            <a:pPr lvl="0" rtl="0" algn="l">
              <a:spcBef>
                <a:spcPts val="0"/>
              </a:spcBef>
              <a:buNone/>
            </a:pPr>
            <a:r>
              <a:t/>
            </a:r>
            <a:endParaRPr b="1">
              <a:solidFill>
                <a:schemeClr val="dk1"/>
              </a:solidFill>
            </a:endParaRPr>
          </a:p>
          <a:p>
            <a:pPr indent="-228600" lvl="0" marL="457200" rtl="0" algn="l">
              <a:spcBef>
                <a:spcPts val="0"/>
              </a:spcBef>
              <a:buClr>
                <a:schemeClr val="dk1"/>
              </a:buClr>
              <a:buChar char="●"/>
            </a:pPr>
            <a:r>
              <a:rPr lang="en">
                <a:solidFill>
                  <a:schemeClr val="dk1"/>
                </a:solidFill>
              </a:rPr>
              <a:t>I want to be able to enter a tracking number and find out the status of the package.</a:t>
            </a:r>
          </a:p>
          <a:p>
            <a:pPr indent="-228600" lvl="0" marL="457200" rtl="0" algn="l">
              <a:spcBef>
                <a:spcPts val="0"/>
              </a:spcBef>
              <a:buClr>
                <a:schemeClr val="dk1"/>
              </a:buClr>
              <a:buChar char="●"/>
            </a:pPr>
            <a:r>
              <a:rPr lang="en">
                <a:solidFill>
                  <a:schemeClr val="dk1"/>
                </a:solidFill>
              </a:rPr>
              <a:t>I am able to view the history of the package.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nvSpPr>
        <p:spPr>
          <a:xfrm>
            <a:off x="159525"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ID</a:t>
            </a:r>
          </a:p>
          <a:p>
            <a:pPr lvl="0" rtl="0" algn="ctr">
              <a:spcBef>
                <a:spcPts val="0"/>
              </a:spcBef>
              <a:buNone/>
            </a:pPr>
            <a:r>
              <a:rPr b="1" lang="en">
                <a:solidFill>
                  <a:schemeClr val="lt1"/>
                </a:solidFill>
              </a:rPr>
              <a:t>10</a:t>
            </a:r>
          </a:p>
        </p:txBody>
      </p:sp>
      <p:sp>
        <p:nvSpPr>
          <p:cNvPr id="178" name="Shape 178"/>
          <p:cNvSpPr txBox="1"/>
          <p:nvPr/>
        </p:nvSpPr>
        <p:spPr>
          <a:xfrm>
            <a:off x="6417900"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Priority</a:t>
            </a:r>
          </a:p>
          <a:p>
            <a:pPr lvl="0" rtl="0" algn="ctr">
              <a:spcBef>
                <a:spcPts val="0"/>
              </a:spcBef>
              <a:buNone/>
            </a:pPr>
            <a:r>
              <a:rPr b="1" lang="en">
                <a:solidFill>
                  <a:schemeClr val="lt1"/>
                </a:solidFill>
              </a:rPr>
              <a:t>Moderate</a:t>
            </a:r>
          </a:p>
        </p:txBody>
      </p:sp>
      <p:sp>
        <p:nvSpPr>
          <p:cNvPr id="179" name="Shape 179"/>
          <p:cNvSpPr txBox="1"/>
          <p:nvPr/>
        </p:nvSpPr>
        <p:spPr>
          <a:xfrm>
            <a:off x="7662600" y="169333"/>
            <a:ext cx="13290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Points</a:t>
            </a:r>
          </a:p>
          <a:p>
            <a:pPr lvl="0" rtl="0" algn="ctr">
              <a:spcBef>
                <a:spcPts val="0"/>
              </a:spcBef>
              <a:buNone/>
            </a:pPr>
            <a:r>
              <a:rPr b="1" lang="en">
                <a:solidFill>
                  <a:schemeClr val="lt1"/>
                </a:solidFill>
              </a:rPr>
              <a:t>1</a:t>
            </a:r>
          </a:p>
        </p:txBody>
      </p:sp>
      <p:sp>
        <p:nvSpPr>
          <p:cNvPr id="180" name="Shape 180"/>
          <p:cNvSpPr txBox="1"/>
          <p:nvPr/>
        </p:nvSpPr>
        <p:spPr>
          <a:xfrm>
            <a:off x="1404225" y="169333"/>
            <a:ext cx="47856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Title</a:t>
            </a:r>
          </a:p>
          <a:p>
            <a:pPr lvl="0" rtl="0" algn="ctr">
              <a:spcBef>
                <a:spcPts val="0"/>
              </a:spcBef>
              <a:buNone/>
            </a:pPr>
            <a:r>
              <a:rPr b="1" lang="en">
                <a:solidFill>
                  <a:schemeClr val="lt1"/>
                </a:solidFill>
              </a:rPr>
              <a:t>Printing Consignment Notes</a:t>
            </a:r>
          </a:p>
        </p:txBody>
      </p:sp>
      <p:sp>
        <p:nvSpPr>
          <p:cNvPr id="181" name="Shape 181"/>
          <p:cNvSpPr txBox="1"/>
          <p:nvPr/>
        </p:nvSpPr>
        <p:spPr>
          <a:xfrm>
            <a:off x="156000" y="967674"/>
            <a:ext cx="8832000" cy="15849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User Story:</a:t>
            </a:r>
          </a:p>
          <a:p>
            <a:pPr lvl="0" rtl="0" algn="l">
              <a:spcBef>
                <a:spcPts val="0"/>
              </a:spcBef>
              <a:buNone/>
            </a:pPr>
            <a:r>
              <a:t/>
            </a:r>
            <a:endParaRPr b="1">
              <a:solidFill>
                <a:schemeClr val="dk1"/>
              </a:solidFill>
            </a:endParaRPr>
          </a:p>
          <a:p>
            <a:pPr lvl="0" rtl="0" algn="l">
              <a:spcBef>
                <a:spcPts val="0"/>
              </a:spcBef>
              <a:buNone/>
            </a:pPr>
            <a:r>
              <a:rPr lang="en">
                <a:solidFill>
                  <a:schemeClr val="dk1"/>
                </a:solidFill>
              </a:rPr>
              <a:t>As a customer shipping a package I want to be able to print consignment notes so that the driver can quickly identify and delivery the package after being processed at the warehouse.</a:t>
            </a:r>
          </a:p>
        </p:txBody>
      </p:sp>
      <p:sp>
        <p:nvSpPr>
          <p:cNvPr id="182" name="Shape 182"/>
          <p:cNvSpPr txBox="1"/>
          <p:nvPr/>
        </p:nvSpPr>
        <p:spPr>
          <a:xfrm>
            <a:off x="156000" y="4530975"/>
            <a:ext cx="8832000" cy="10413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Notes:</a:t>
            </a:r>
          </a:p>
          <a:p>
            <a:pPr lvl="0" rtl="0" algn="l">
              <a:spcBef>
                <a:spcPts val="0"/>
              </a:spcBef>
              <a:buNone/>
            </a:pPr>
            <a:r>
              <a:t/>
            </a:r>
            <a:endParaRPr b="1">
              <a:solidFill>
                <a:schemeClr val="dk1"/>
              </a:solidFill>
            </a:endParaRPr>
          </a:p>
          <a:p>
            <a:pPr lvl="0" rtl="0">
              <a:spcBef>
                <a:spcPts val="0"/>
              </a:spcBef>
              <a:buClr>
                <a:schemeClr val="dk1"/>
              </a:buClr>
              <a:buFont typeface="Arial"/>
              <a:buNone/>
            </a:pPr>
            <a:r>
              <a:rPr lang="en">
                <a:solidFill>
                  <a:schemeClr val="dk1"/>
                </a:solidFill>
              </a:rPr>
              <a:t>Role of User: Customer (person shipping)</a:t>
            </a:r>
          </a:p>
          <a:p>
            <a:pPr lvl="0" rtl="0">
              <a:spcBef>
                <a:spcPts val="0"/>
              </a:spcBef>
              <a:buNone/>
            </a:pPr>
            <a:r>
              <a:t/>
            </a:r>
            <a:endParaRPr>
              <a:solidFill>
                <a:schemeClr val="dk1"/>
              </a:solidFill>
            </a:endParaRPr>
          </a:p>
        </p:txBody>
      </p:sp>
      <p:sp>
        <p:nvSpPr>
          <p:cNvPr id="183" name="Shape 183"/>
          <p:cNvSpPr txBox="1"/>
          <p:nvPr/>
        </p:nvSpPr>
        <p:spPr>
          <a:xfrm>
            <a:off x="156000" y="2704974"/>
            <a:ext cx="8832000" cy="16752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Acceptance Criteria:</a:t>
            </a:r>
          </a:p>
          <a:p>
            <a:pPr lvl="0" rtl="0" algn="l">
              <a:spcBef>
                <a:spcPts val="0"/>
              </a:spcBef>
              <a:buNone/>
            </a:pPr>
            <a:r>
              <a:t/>
            </a:r>
            <a:endParaRPr>
              <a:solidFill>
                <a:schemeClr val="dk1"/>
              </a:solidFill>
            </a:endParaRPr>
          </a:p>
          <a:p>
            <a:pPr indent="-228600" lvl="0" marL="457200" rtl="0" algn="l">
              <a:spcBef>
                <a:spcPts val="0"/>
              </a:spcBef>
              <a:buClr>
                <a:schemeClr val="dk1"/>
              </a:buClr>
              <a:buChar char="●"/>
            </a:pPr>
            <a:r>
              <a:rPr lang="en">
                <a:solidFill>
                  <a:schemeClr val="dk1"/>
                </a:solidFill>
              </a:rPr>
              <a:t>After booking a package I can generate a PDF consignment note and print it with all the details filled in.</a:t>
            </a:r>
          </a:p>
          <a:p>
            <a:pPr lvl="0" rtl="0" algn="l">
              <a:spcBef>
                <a:spcPts val="0"/>
              </a:spcBef>
              <a:buNone/>
            </a:pPr>
            <a:r>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nvSpPr>
        <p:spPr>
          <a:xfrm>
            <a:off x="159525"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ID</a:t>
            </a:r>
          </a:p>
          <a:p>
            <a:pPr lvl="0" rtl="0" algn="ctr">
              <a:spcBef>
                <a:spcPts val="0"/>
              </a:spcBef>
              <a:buNone/>
            </a:pPr>
            <a:r>
              <a:rPr b="1" lang="en">
                <a:solidFill>
                  <a:schemeClr val="lt1"/>
                </a:solidFill>
              </a:rPr>
              <a:t>11</a:t>
            </a:r>
          </a:p>
        </p:txBody>
      </p:sp>
      <p:sp>
        <p:nvSpPr>
          <p:cNvPr id="189" name="Shape 189"/>
          <p:cNvSpPr txBox="1"/>
          <p:nvPr/>
        </p:nvSpPr>
        <p:spPr>
          <a:xfrm>
            <a:off x="6417900"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Priority</a:t>
            </a:r>
          </a:p>
          <a:p>
            <a:pPr lvl="0" rtl="0" algn="ctr">
              <a:spcBef>
                <a:spcPts val="0"/>
              </a:spcBef>
              <a:buNone/>
            </a:pPr>
            <a:r>
              <a:rPr b="1" lang="en">
                <a:solidFill>
                  <a:schemeClr val="lt1"/>
                </a:solidFill>
              </a:rPr>
              <a:t>Moderate</a:t>
            </a:r>
          </a:p>
        </p:txBody>
      </p:sp>
      <p:sp>
        <p:nvSpPr>
          <p:cNvPr id="190" name="Shape 190"/>
          <p:cNvSpPr txBox="1"/>
          <p:nvPr/>
        </p:nvSpPr>
        <p:spPr>
          <a:xfrm>
            <a:off x="7662600" y="169333"/>
            <a:ext cx="13290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Points</a:t>
            </a:r>
          </a:p>
          <a:p>
            <a:pPr lvl="0" rtl="0" algn="ctr">
              <a:spcBef>
                <a:spcPts val="0"/>
              </a:spcBef>
              <a:buNone/>
            </a:pPr>
            <a:r>
              <a:rPr b="1" lang="en">
                <a:solidFill>
                  <a:schemeClr val="lt1"/>
                </a:solidFill>
              </a:rPr>
              <a:t>2</a:t>
            </a:r>
          </a:p>
        </p:txBody>
      </p:sp>
      <p:sp>
        <p:nvSpPr>
          <p:cNvPr id="191" name="Shape 191"/>
          <p:cNvSpPr txBox="1"/>
          <p:nvPr/>
        </p:nvSpPr>
        <p:spPr>
          <a:xfrm>
            <a:off x="1404225" y="169333"/>
            <a:ext cx="47856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Title</a:t>
            </a:r>
          </a:p>
          <a:p>
            <a:pPr lvl="0" rtl="0" algn="ctr">
              <a:spcBef>
                <a:spcPts val="0"/>
              </a:spcBef>
              <a:buNone/>
            </a:pPr>
            <a:r>
              <a:rPr b="1" lang="en">
                <a:solidFill>
                  <a:schemeClr val="lt1"/>
                </a:solidFill>
              </a:rPr>
              <a:t>Estimate Cost of Shipping</a:t>
            </a:r>
          </a:p>
        </p:txBody>
      </p:sp>
      <p:sp>
        <p:nvSpPr>
          <p:cNvPr id="192" name="Shape 192"/>
          <p:cNvSpPr txBox="1"/>
          <p:nvPr/>
        </p:nvSpPr>
        <p:spPr>
          <a:xfrm>
            <a:off x="156000" y="967674"/>
            <a:ext cx="8832000" cy="15849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User Story:</a:t>
            </a:r>
          </a:p>
          <a:p>
            <a:pPr lvl="0" rtl="0" algn="l">
              <a:spcBef>
                <a:spcPts val="0"/>
              </a:spcBef>
              <a:buNone/>
            </a:pPr>
            <a:r>
              <a:t/>
            </a:r>
            <a:endParaRPr b="1">
              <a:solidFill>
                <a:schemeClr val="dk1"/>
              </a:solidFill>
            </a:endParaRPr>
          </a:p>
          <a:p>
            <a:pPr lvl="0" rtl="0" algn="l">
              <a:spcBef>
                <a:spcPts val="0"/>
              </a:spcBef>
              <a:buNone/>
            </a:pPr>
            <a:r>
              <a:rPr lang="en">
                <a:solidFill>
                  <a:schemeClr val="dk1"/>
                </a:solidFill>
              </a:rPr>
              <a:t>As a customer I want to be able to get a price estimate before booking a delivery so that I know how much the shipping will cost and I can plan for it.</a:t>
            </a:r>
          </a:p>
        </p:txBody>
      </p:sp>
      <p:sp>
        <p:nvSpPr>
          <p:cNvPr id="193" name="Shape 193"/>
          <p:cNvSpPr txBox="1"/>
          <p:nvPr/>
        </p:nvSpPr>
        <p:spPr>
          <a:xfrm>
            <a:off x="156000" y="4518200"/>
            <a:ext cx="8832000" cy="10443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Notes:</a:t>
            </a:r>
          </a:p>
          <a:p>
            <a:pPr lvl="0" rtl="0" algn="l">
              <a:spcBef>
                <a:spcPts val="0"/>
              </a:spcBef>
              <a:buNone/>
            </a:pPr>
            <a:r>
              <a:t/>
            </a:r>
            <a:endParaRPr b="1">
              <a:solidFill>
                <a:schemeClr val="dk1"/>
              </a:solidFill>
            </a:endParaRPr>
          </a:p>
          <a:p>
            <a:pPr lvl="0" rtl="0">
              <a:spcBef>
                <a:spcPts val="0"/>
              </a:spcBef>
              <a:buClr>
                <a:schemeClr val="dk1"/>
              </a:buClr>
              <a:buFont typeface="Arial"/>
              <a:buNone/>
            </a:pPr>
            <a:r>
              <a:rPr lang="en">
                <a:solidFill>
                  <a:schemeClr val="dk1"/>
                </a:solidFill>
              </a:rPr>
              <a:t>Role of User: Customer (person shipping) </a:t>
            </a:r>
          </a:p>
        </p:txBody>
      </p:sp>
      <p:sp>
        <p:nvSpPr>
          <p:cNvPr id="194" name="Shape 194"/>
          <p:cNvSpPr txBox="1"/>
          <p:nvPr/>
        </p:nvSpPr>
        <p:spPr>
          <a:xfrm>
            <a:off x="156000" y="2704975"/>
            <a:ext cx="8832000" cy="1660799"/>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Acceptance Criteria:</a:t>
            </a:r>
          </a:p>
          <a:p>
            <a:pPr lvl="0" rtl="0" algn="l">
              <a:spcBef>
                <a:spcPts val="0"/>
              </a:spcBef>
              <a:buNone/>
            </a:pPr>
            <a:r>
              <a:t/>
            </a:r>
            <a:endParaRPr b="1">
              <a:solidFill>
                <a:schemeClr val="dk1"/>
              </a:solidFill>
            </a:endParaRPr>
          </a:p>
          <a:p>
            <a:pPr indent="-228600" lvl="0" marL="457200" rtl="0" algn="l">
              <a:spcBef>
                <a:spcPts val="0"/>
              </a:spcBef>
              <a:buClr>
                <a:schemeClr val="dk1"/>
              </a:buClr>
              <a:buChar char="●"/>
            </a:pPr>
            <a:r>
              <a:rPr lang="en">
                <a:solidFill>
                  <a:schemeClr val="dk1"/>
                </a:solidFill>
              </a:rPr>
              <a:t>After entering the pickup location, location to deliver, size and weight of the package I can see an estimate of the shipping cost.</a:t>
            </a:r>
          </a:p>
          <a:p>
            <a:pPr indent="-228600" lvl="0" marL="457200" rtl="0" algn="l">
              <a:spcBef>
                <a:spcPts val="0"/>
              </a:spcBef>
              <a:buClr>
                <a:schemeClr val="dk1"/>
              </a:buClr>
              <a:buChar char="●"/>
            </a:pPr>
            <a:r>
              <a:rPr lang="en">
                <a:solidFill>
                  <a:schemeClr val="dk1"/>
                </a:solidFill>
              </a:rPr>
              <a:t>I can get the cost if I want to add insurance or other extras to the delivery (such of same day delivery etc).</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nvSpPr>
        <p:spPr>
          <a:xfrm>
            <a:off x="159525"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ID</a:t>
            </a:r>
          </a:p>
          <a:p>
            <a:pPr lvl="0" rtl="0" algn="ctr">
              <a:spcBef>
                <a:spcPts val="0"/>
              </a:spcBef>
              <a:buNone/>
            </a:pPr>
            <a:r>
              <a:rPr b="1" lang="en">
                <a:solidFill>
                  <a:schemeClr val="lt1"/>
                </a:solidFill>
              </a:rPr>
              <a:t>12</a:t>
            </a:r>
          </a:p>
        </p:txBody>
      </p:sp>
      <p:sp>
        <p:nvSpPr>
          <p:cNvPr id="200" name="Shape 200"/>
          <p:cNvSpPr txBox="1"/>
          <p:nvPr/>
        </p:nvSpPr>
        <p:spPr>
          <a:xfrm>
            <a:off x="6417900"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Priority</a:t>
            </a:r>
          </a:p>
          <a:p>
            <a:pPr lvl="0" rtl="0" algn="ctr">
              <a:spcBef>
                <a:spcPts val="0"/>
              </a:spcBef>
              <a:buNone/>
            </a:pPr>
            <a:r>
              <a:rPr b="1" lang="en">
                <a:solidFill>
                  <a:schemeClr val="lt1"/>
                </a:solidFill>
              </a:rPr>
              <a:t>Moderate</a:t>
            </a:r>
          </a:p>
        </p:txBody>
      </p:sp>
      <p:sp>
        <p:nvSpPr>
          <p:cNvPr id="201" name="Shape 201"/>
          <p:cNvSpPr txBox="1"/>
          <p:nvPr/>
        </p:nvSpPr>
        <p:spPr>
          <a:xfrm>
            <a:off x="7662600" y="169333"/>
            <a:ext cx="13290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Points</a:t>
            </a:r>
          </a:p>
          <a:p>
            <a:pPr lvl="0" rtl="0" algn="ctr">
              <a:spcBef>
                <a:spcPts val="0"/>
              </a:spcBef>
              <a:buNone/>
            </a:pPr>
            <a:r>
              <a:rPr b="1" lang="en">
                <a:solidFill>
                  <a:schemeClr val="lt1"/>
                </a:solidFill>
              </a:rPr>
              <a:t>2</a:t>
            </a:r>
          </a:p>
        </p:txBody>
      </p:sp>
      <p:sp>
        <p:nvSpPr>
          <p:cNvPr id="202" name="Shape 202"/>
          <p:cNvSpPr txBox="1"/>
          <p:nvPr/>
        </p:nvSpPr>
        <p:spPr>
          <a:xfrm>
            <a:off x="1404225" y="169333"/>
            <a:ext cx="47856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Title</a:t>
            </a:r>
          </a:p>
          <a:p>
            <a:pPr lvl="0" rtl="0" algn="ctr">
              <a:spcBef>
                <a:spcPts val="0"/>
              </a:spcBef>
              <a:buNone/>
            </a:pPr>
            <a:r>
              <a:rPr b="1" lang="en">
                <a:solidFill>
                  <a:schemeClr val="lt1"/>
                </a:solidFill>
              </a:rPr>
              <a:t>Print Tax Invoices</a:t>
            </a:r>
          </a:p>
        </p:txBody>
      </p:sp>
      <p:sp>
        <p:nvSpPr>
          <p:cNvPr id="203" name="Shape 203"/>
          <p:cNvSpPr txBox="1"/>
          <p:nvPr/>
        </p:nvSpPr>
        <p:spPr>
          <a:xfrm>
            <a:off x="156000" y="967674"/>
            <a:ext cx="8832000" cy="1135199"/>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User Story:</a:t>
            </a:r>
          </a:p>
          <a:p>
            <a:pPr lvl="0" rtl="0" algn="l">
              <a:spcBef>
                <a:spcPts val="0"/>
              </a:spcBef>
              <a:buNone/>
            </a:pPr>
            <a:r>
              <a:t/>
            </a:r>
            <a:endParaRPr b="1">
              <a:solidFill>
                <a:schemeClr val="dk1"/>
              </a:solidFill>
            </a:endParaRPr>
          </a:p>
          <a:p>
            <a:pPr lvl="0" rtl="0" algn="l">
              <a:spcBef>
                <a:spcPts val="0"/>
              </a:spcBef>
              <a:buNone/>
            </a:pPr>
            <a:r>
              <a:rPr lang="en">
                <a:solidFill>
                  <a:schemeClr val="dk1"/>
                </a:solidFill>
              </a:rPr>
              <a:t>As a customer I want to be able to print a tax invoice so that I can verify the shipment, retain for tax (if necessary) and keep as a proof of purchase.</a:t>
            </a:r>
          </a:p>
        </p:txBody>
      </p:sp>
      <p:sp>
        <p:nvSpPr>
          <p:cNvPr id="204" name="Shape 204"/>
          <p:cNvSpPr txBox="1"/>
          <p:nvPr/>
        </p:nvSpPr>
        <p:spPr>
          <a:xfrm>
            <a:off x="156000" y="4760375"/>
            <a:ext cx="8832000" cy="8715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Notes:</a:t>
            </a:r>
          </a:p>
          <a:p>
            <a:pPr lvl="0" rtl="0" algn="l">
              <a:spcBef>
                <a:spcPts val="0"/>
              </a:spcBef>
              <a:buNone/>
            </a:pPr>
            <a:r>
              <a:t/>
            </a:r>
            <a:endParaRPr b="1">
              <a:solidFill>
                <a:schemeClr val="dk1"/>
              </a:solidFill>
            </a:endParaRPr>
          </a:p>
          <a:p>
            <a:pPr lvl="0" rtl="0">
              <a:spcBef>
                <a:spcPts val="0"/>
              </a:spcBef>
              <a:buClr>
                <a:schemeClr val="dk1"/>
              </a:buClr>
              <a:buFont typeface="Arial"/>
              <a:buNone/>
            </a:pPr>
            <a:r>
              <a:rPr lang="en">
                <a:solidFill>
                  <a:schemeClr val="dk1"/>
                </a:solidFill>
              </a:rPr>
              <a:t>Role of User: Customer (person shipping)</a:t>
            </a:r>
          </a:p>
        </p:txBody>
      </p:sp>
      <p:sp>
        <p:nvSpPr>
          <p:cNvPr id="205" name="Shape 205"/>
          <p:cNvSpPr txBox="1"/>
          <p:nvPr/>
        </p:nvSpPr>
        <p:spPr>
          <a:xfrm>
            <a:off x="156000" y="2272125"/>
            <a:ext cx="8832000" cy="23190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Acceptance Criteria:</a:t>
            </a:r>
          </a:p>
          <a:p>
            <a:pPr lvl="0" rtl="0" algn="l">
              <a:spcBef>
                <a:spcPts val="0"/>
              </a:spcBef>
              <a:buNone/>
            </a:pPr>
            <a:r>
              <a:t/>
            </a:r>
            <a:endParaRPr b="1">
              <a:solidFill>
                <a:schemeClr val="dk1"/>
              </a:solidFill>
            </a:endParaRPr>
          </a:p>
          <a:p>
            <a:pPr indent="-228600" lvl="0" marL="457200" rtl="0" algn="l">
              <a:spcBef>
                <a:spcPts val="0"/>
              </a:spcBef>
              <a:buClr>
                <a:schemeClr val="dk1"/>
              </a:buClr>
              <a:buChar char="●"/>
            </a:pPr>
            <a:r>
              <a:rPr lang="en">
                <a:solidFill>
                  <a:schemeClr val="dk1"/>
                </a:solidFill>
              </a:rPr>
              <a:t>After booking a shipment online I will receive a tax invoice. </a:t>
            </a:r>
          </a:p>
          <a:p>
            <a:pPr indent="-228600" lvl="0" marL="457200" rtl="0" algn="l">
              <a:spcBef>
                <a:spcPts val="0"/>
              </a:spcBef>
              <a:buClr>
                <a:schemeClr val="dk1"/>
              </a:buClr>
              <a:buChar char="●"/>
            </a:pPr>
            <a:r>
              <a:rPr lang="en">
                <a:solidFill>
                  <a:schemeClr val="dk1"/>
                </a:solidFill>
              </a:rPr>
              <a:t>The the tax invoice will detail the; </a:t>
            </a:r>
          </a:p>
          <a:p>
            <a:pPr indent="-228600" lvl="1" marL="914400" rtl="0" algn="l">
              <a:spcBef>
                <a:spcPts val="0"/>
              </a:spcBef>
              <a:buClr>
                <a:schemeClr val="dk1"/>
              </a:buClr>
              <a:buChar char="○"/>
            </a:pPr>
            <a:r>
              <a:rPr lang="en">
                <a:solidFill>
                  <a:schemeClr val="dk1"/>
                </a:solidFill>
              </a:rPr>
              <a:t>Tracking details</a:t>
            </a:r>
          </a:p>
          <a:p>
            <a:pPr indent="-228600" lvl="2" marL="1371600" rtl="0" algn="l">
              <a:spcBef>
                <a:spcPts val="0"/>
              </a:spcBef>
              <a:buClr>
                <a:schemeClr val="dk1"/>
              </a:buClr>
              <a:buChar char="■"/>
            </a:pPr>
            <a:r>
              <a:rPr lang="en">
                <a:solidFill>
                  <a:schemeClr val="dk1"/>
                </a:solidFill>
              </a:rPr>
              <a:t>Tracking number/ID</a:t>
            </a:r>
          </a:p>
          <a:p>
            <a:pPr indent="-228600" lvl="1" marL="914400" rtl="0" algn="l">
              <a:spcBef>
                <a:spcPts val="0"/>
              </a:spcBef>
              <a:buClr>
                <a:schemeClr val="dk1"/>
              </a:buClr>
              <a:buChar char="○"/>
            </a:pPr>
            <a:r>
              <a:rPr lang="en">
                <a:solidFill>
                  <a:schemeClr val="dk1"/>
                </a:solidFill>
              </a:rPr>
              <a:t>Contact information of the sender</a:t>
            </a:r>
          </a:p>
          <a:p>
            <a:pPr indent="-228600" lvl="1" marL="914400" rtl="0" algn="l">
              <a:spcBef>
                <a:spcPts val="0"/>
              </a:spcBef>
              <a:buClr>
                <a:schemeClr val="dk1"/>
              </a:buClr>
              <a:buChar char="○"/>
            </a:pPr>
            <a:r>
              <a:rPr lang="en">
                <a:solidFill>
                  <a:schemeClr val="dk1"/>
                </a:solidFill>
              </a:rPr>
              <a:t>Contact information of </a:t>
            </a:r>
            <a:r>
              <a:rPr i="1" lang="en">
                <a:solidFill>
                  <a:schemeClr val="dk1"/>
                </a:solidFill>
              </a:rPr>
              <a:t>On The Spot</a:t>
            </a:r>
          </a:p>
          <a:p>
            <a:pPr indent="-228600" lvl="1" marL="914400" rtl="0" algn="l">
              <a:spcBef>
                <a:spcPts val="0"/>
              </a:spcBef>
              <a:buClr>
                <a:schemeClr val="dk1"/>
              </a:buClr>
              <a:buChar char="○"/>
            </a:pPr>
            <a:r>
              <a:rPr lang="en">
                <a:solidFill>
                  <a:schemeClr val="dk1"/>
                </a:solidFill>
              </a:rPr>
              <a:t>Contact information of the recipient.</a:t>
            </a:r>
          </a:p>
          <a:p>
            <a:pPr indent="-228600" lvl="1" marL="914400" rtl="0" algn="l">
              <a:spcBef>
                <a:spcPts val="0"/>
              </a:spcBef>
              <a:buClr>
                <a:schemeClr val="dk1"/>
              </a:buClr>
              <a:buChar char="○"/>
            </a:pPr>
            <a:r>
              <a:rPr lang="en">
                <a:solidFill>
                  <a:schemeClr val="dk1"/>
                </a:solidFill>
              </a:rPr>
              <a:t>Payment and cost details.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nvSpPr>
        <p:spPr>
          <a:xfrm>
            <a:off x="159525"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ID</a:t>
            </a:r>
          </a:p>
          <a:p>
            <a:pPr lvl="0" rtl="0" algn="ctr">
              <a:spcBef>
                <a:spcPts val="0"/>
              </a:spcBef>
              <a:buNone/>
            </a:pPr>
            <a:r>
              <a:rPr b="1" lang="en">
                <a:solidFill>
                  <a:schemeClr val="lt1"/>
                </a:solidFill>
              </a:rPr>
              <a:t>13</a:t>
            </a:r>
          </a:p>
        </p:txBody>
      </p:sp>
      <p:sp>
        <p:nvSpPr>
          <p:cNvPr id="211" name="Shape 211"/>
          <p:cNvSpPr txBox="1"/>
          <p:nvPr/>
        </p:nvSpPr>
        <p:spPr>
          <a:xfrm>
            <a:off x="6417900"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Priority</a:t>
            </a:r>
          </a:p>
          <a:p>
            <a:pPr lvl="0" rtl="0" algn="ctr">
              <a:spcBef>
                <a:spcPts val="0"/>
              </a:spcBef>
              <a:buNone/>
            </a:pPr>
            <a:r>
              <a:rPr b="1" lang="en">
                <a:solidFill>
                  <a:schemeClr val="lt1"/>
                </a:solidFill>
              </a:rPr>
              <a:t>Low</a:t>
            </a:r>
          </a:p>
        </p:txBody>
      </p:sp>
      <p:sp>
        <p:nvSpPr>
          <p:cNvPr id="212" name="Shape 212"/>
          <p:cNvSpPr txBox="1"/>
          <p:nvPr/>
        </p:nvSpPr>
        <p:spPr>
          <a:xfrm>
            <a:off x="7662600" y="169333"/>
            <a:ext cx="13290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Points</a:t>
            </a:r>
          </a:p>
          <a:p>
            <a:pPr lvl="0" rtl="0" algn="ctr">
              <a:spcBef>
                <a:spcPts val="0"/>
              </a:spcBef>
              <a:buNone/>
            </a:pPr>
            <a:r>
              <a:rPr b="1" lang="en">
                <a:solidFill>
                  <a:schemeClr val="lt1"/>
                </a:solidFill>
              </a:rPr>
              <a:t>1</a:t>
            </a:r>
          </a:p>
        </p:txBody>
      </p:sp>
      <p:sp>
        <p:nvSpPr>
          <p:cNvPr id="213" name="Shape 213"/>
          <p:cNvSpPr txBox="1"/>
          <p:nvPr/>
        </p:nvSpPr>
        <p:spPr>
          <a:xfrm>
            <a:off x="1404225" y="169333"/>
            <a:ext cx="47856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Title</a:t>
            </a:r>
          </a:p>
          <a:p>
            <a:pPr lvl="0" rtl="0" algn="ctr">
              <a:spcBef>
                <a:spcPts val="0"/>
              </a:spcBef>
              <a:buNone/>
            </a:pPr>
            <a:r>
              <a:rPr b="1" lang="en">
                <a:solidFill>
                  <a:schemeClr val="lt1"/>
                </a:solidFill>
              </a:rPr>
              <a:t>Order Shipping Supplies</a:t>
            </a:r>
          </a:p>
        </p:txBody>
      </p:sp>
      <p:sp>
        <p:nvSpPr>
          <p:cNvPr id="214" name="Shape 214"/>
          <p:cNvSpPr txBox="1"/>
          <p:nvPr/>
        </p:nvSpPr>
        <p:spPr>
          <a:xfrm>
            <a:off x="156000" y="967674"/>
            <a:ext cx="8832000" cy="15849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User Story:</a:t>
            </a:r>
          </a:p>
          <a:p>
            <a:pPr lvl="0" rtl="0" algn="l">
              <a:spcBef>
                <a:spcPts val="0"/>
              </a:spcBef>
              <a:buNone/>
            </a:pPr>
            <a:r>
              <a:t/>
            </a:r>
            <a:endParaRPr b="1">
              <a:solidFill>
                <a:schemeClr val="dk1"/>
              </a:solidFill>
            </a:endParaRPr>
          </a:p>
          <a:p>
            <a:pPr lvl="0" rtl="0" algn="l">
              <a:spcBef>
                <a:spcPts val="0"/>
              </a:spcBef>
              <a:buNone/>
            </a:pPr>
            <a:r>
              <a:rPr lang="en">
                <a:solidFill>
                  <a:schemeClr val="dk1"/>
                </a:solidFill>
              </a:rPr>
              <a:t>As a customer who ships many packages, I want to be able to order shipping supplies so that I can more quickly prepare for a pickup.</a:t>
            </a:r>
          </a:p>
        </p:txBody>
      </p:sp>
      <p:sp>
        <p:nvSpPr>
          <p:cNvPr id="215" name="Shape 215"/>
          <p:cNvSpPr txBox="1"/>
          <p:nvPr/>
        </p:nvSpPr>
        <p:spPr>
          <a:xfrm>
            <a:off x="156000" y="4518200"/>
            <a:ext cx="8832000" cy="10443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Notes:</a:t>
            </a:r>
          </a:p>
          <a:p>
            <a:pPr lvl="0" rtl="0" algn="l">
              <a:spcBef>
                <a:spcPts val="0"/>
              </a:spcBef>
              <a:buNone/>
            </a:pPr>
            <a:r>
              <a:t/>
            </a:r>
            <a:endParaRPr b="1">
              <a:solidFill>
                <a:schemeClr val="dk1"/>
              </a:solidFill>
            </a:endParaRPr>
          </a:p>
          <a:p>
            <a:pPr lvl="0">
              <a:spcBef>
                <a:spcPts val="0"/>
              </a:spcBef>
              <a:buClr>
                <a:schemeClr val="dk1"/>
              </a:buClr>
              <a:buFont typeface="Arial"/>
              <a:buNone/>
            </a:pPr>
            <a:r>
              <a:rPr lang="en">
                <a:solidFill>
                  <a:schemeClr val="dk1"/>
                </a:solidFill>
              </a:rPr>
              <a:t>Role of User: Customer (person shipping)</a:t>
            </a:r>
          </a:p>
          <a:p>
            <a:pPr lvl="0" rtl="0">
              <a:spcBef>
                <a:spcPts val="0"/>
              </a:spcBef>
              <a:buClr>
                <a:schemeClr val="dk1"/>
              </a:buClr>
              <a:buFont typeface="Arial"/>
              <a:buNone/>
            </a:pPr>
            <a:r>
              <a:rPr lang="en">
                <a:solidFill>
                  <a:schemeClr val="dk1"/>
                </a:solidFill>
              </a:rPr>
              <a:t>Removed: See story 23</a:t>
            </a:r>
          </a:p>
        </p:txBody>
      </p:sp>
      <p:sp>
        <p:nvSpPr>
          <p:cNvPr id="216" name="Shape 216"/>
          <p:cNvSpPr txBox="1"/>
          <p:nvPr/>
        </p:nvSpPr>
        <p:spPr>
          <a:xfrm>
            <a:off x="156000" y="2704975"/>
            <a:ext cx="8832000" cy="1660799"/>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Acceptance Criteria:</a:t>
            </a:r>
          </a:p>
          <a:p>
            <a:pPr lvl="0" rtl="0" algn="l">
              <a:spcBef>
                <a:spcPts val="0"/>
              </a:spcBef>
              <a:buNone/>
            </a:pPr>
            <a:r>
              <a:t/>
            </a:r>
            <a:endParaRPr b="1">
              <a:solidFill>
                <a:schemeClr val="dk1"/>
              </a:solidFill>
            </a:endParaRPr>
          </a:p>
          <a:p>
            <a:pPr indent="-228600" lvl="0" marL="457200" rtl="0" algn="l">
              <a:spcBef>
                <a:spcPts val="0"/>
              </a:spcBef>
              <a:buClr>
                <a:schemeClr val="dk1"/>
              </a:buClr>
              <a:buChar char="●"/>
            </a:pPr>
            <a:r>
              <a:rPr lang="en">
                <a:solidFill>
                  <a:schemeClr val="dk1"/>
                </a:solidFill>
              </a:rPr>
              <a:t>I have the option to order shipping supplies in the shipping portal (after logging in).</a:t>
            </a:r>
          </a:p>
          <a:p>
            <a:pPr indent="-228600" lvl="0" marL="457200" rtl="0" algn="l">
              <a:spcBef>
                <a:spcPts val="0"/>
              </a:spcBef>
              <a:buClr>
                <a:schemeClr val="dk1"/>
              </a:buClr>
              <a:buChar char="●"/>
            </a:pPr>
            <a:r>
              <a:rPr lang="en">
                <a:solidFill>
                  <a:schemeClr val="dk1"/>
                </a:solidFill>
              </a:rPr>
              <a:t>I will be emailed a tax invoice for the shipping supplies.</a:t>
            </a:r>
          </a:p>
          <a:p>
            <a:pPr indent="-228600" lvl="0" marL="457200" rtl="0" algn="l">
              <a:spcBef>
                <a:spcPts val="0"/>
              </a:spcBef>
              <a:buClr>
                <a:schemeClr val="dk1"/>
              </a:buClr>
              <a:buChar char="●"/>
            </a:pPr>
            <a:r>
              <a:rPr lang="en">
                <a:solidFill>
                  <a:schemeClr val="dk1"/>
                </a:solidFill>
              </a:rPr>
              <a:t>I will be emailed a confirmation of the order.</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nvSpPr>
        <p:spPr>
          <a:xfrm>
            <a:off x="159525"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ID</a:t>
            </a:r>
          </a:p>
          <a:p>
            <a:pPr lvl="0" rtl="0" algn="ctr">
              <a:spcBef>
                <a:spcPts val="0"/>
              </a:spcBef>
              <a:buNone/>
            </a:pPr>
            <a:r>
              <a:rPr b="1" lang="en">
                <a:solidFill>
                  <a:schemeClr val="lt1"/>
                </a:solidFill>
              </a:rPr>
              <a:t>14</a:t>
            </a:r>
          </a:p>
        </p:txBody>
      </p:sp>
      <p:sp>
        <p:nvSpPr>
          <p:cNvPr id="222" name="Shape 222"/>
          <p:cNvSpPr txBox="1"/>
          <p:nvPr/>
        </p:nvSpPr>
        <p:spPr>
          <a:xfrm>
            <a:off x="6417900"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Priority</a:t>
            </a:r>
          </a:p>
          <a:p>
            <a:pPr lvl="0" rtl="0" algn="ctr">
              <a:spcBef>
                <a:spcPts val="0"/>
              </a:spcBef>
              <a:buNone/>
            </a:pPr>
            <a:r>
              <a:rPr b="1" lang="en">
                <a:solidFill>
                  <a:schemeClr val="lt1"/>
                </a:solidFill>
              </a:rPr>
              <a:t>High</a:t>
            </a:r>
          </a:p>
        </p:txBody>
      </p:sp>
      <p:sp>
        <p:nvSpPr>
          <p:cNvPr id="223" name="Shape 223"/>
          <p:cNvSpPr txBox="1"/>
          <p:nvPr/>
        </p:nvSpPr>
        <p:spPr>
          <a:xfrm>
            <a:off x="7662600" y="169333"/>
            <a:ext cx="13290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Points</a:t>
            </a:r>
          </a:p>
          <a:p>
            <a:pPr lvl="0" rtl="0" algn="ctr">
              <a:spcBef>
                <a:spcPts val="0"/>
              </a:spcBef>
              <a:buNone/>
            </a:pPr>
            <a:r>
              <a:rPr b="1" lang="en">
                <a:solidFill>
                  <a:schemeClr val="lt1"/>
                </a:solidFill>
              </a:rPr>
              <a:t>3</a:t>
            </a:r>
          </a:p>
        </p:txBody>
      </p:sp>
      <p:sp>
        <p:nvSpPr>
          <p:cNvPr id="224" name="Shape 224"/>
          <p:cNvSpPr txBox="1"/>
          <p:nvPr/>
        </p:nvSpPr>
        <p:spPr>
          <a:xfrm>
            <a:off x="1404225" y="169333"/>
            <a:ext cx="47856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Title</a:t>
            </a:r>
          </a:p>
          <a:p>
            <a:pPr lvl="0" rtl="0" algn="ctr">
              <a:spcBef>
                <a:spcPts val="0"/>
              </a:spcBef>
              <a:buNone/>
            </a:pPr>
            <a:r>
              <a:rPr b="1" lang="en">
                <a:solidFill>
                  <a:schemeClr val="lt1"/>
                </a:solidFill>
              </a:rPr>
              <a:t>Storing Personal Details</a:t>
            </a:r>
          </a:p>
        </p:txBody>
      </p:sp>
      <p:sp>
        <p:nvSpPr>
          <p:cNvPr id="225" name="Shape 225"/>
          <p:cNvSpPr txBox="1"/>
          <p:nvPr/>
        </p:nvSpPr>
        <p:spPr>
          <a:xfrm>
            <a:off x="156000" y="967674"/>
            <a:ext cx="8832000" cy="15849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User Story:</a:t>
            </a:r>
          </a:p>
          <a:p>
            <a:pPr lvl="0" rtl="0" algn="l">
              <a:spcBef>
                <a:spcPts val="0"/>
              </a:spcBef>
              <a:buNone/>
            </a:pPr>
            <a:r>
              <a:t/>
            </a:r>
            <a:endParaRPr b="1">
              <a:solidFill>
                <a:schemeClr val="dk1"/>
              </a:solidFill>
            </a:endParaRPr>
          </a:p>
          <a:p>
            <a:pPr lvl="0" rtl="0" algn="l">
              <a:spcBef>
                <a:spcPts val="0"/>
              </a:spcBef>
              <a:buNone/>
            </a:pPr>
            <a:r>
              <a:rPr lang="en">
                <a:solidFill>
                  <a:schemeClr val="dk1"/>
                </a:solidFill>
              </a:rPr>
              <a:t>As a customer I want to login and store my details and have them pre-filled when creating a pickup so that I do not need to enter the same information every time I make a booking.</a:t>
            </a:r>
          </a:p>
        </p:txBody>
      </p:sp>
      <p:sp>
        <p:nvSpPr>
          <p:cNvPr id="226" name="Shape 226"/>
          <p:cNvSpPr txBox="1"/>
          <p:nvPr/>
        </p:nvSpPr>
        <p:spPr>
          <a:xfrm>
            <a:off x="156000" y="4310875"/>
            <a:ext cx="8832000" cy="12498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Notes:</a:t>
            </a:r>
          </a:p>
          <a:p>
            <a:pPr lvl="0" rtl="0" algn="l">
              <a:spcBef>
                <a:spcPts val="0"/>
              </a:spcBef>
              <a:buNone/>
            </a:pPr>
            <a:r>
              <a:t/>
            </a:r>
            <a:endParaRPr b="1">
              <a:solidFill>
                <a:schemeClr val="dk1"/>
              </a:solidFill>
            </a:endParaRPr>
          </a:p>
          <a:p>
            <a:pPr lvl="0" rtl="0">
              <a:spcBef>
                <a:spcPts val="0"/>
              </a:spcBef>
              <a:buClr>
                <a:schemeClr val="dk1"/>
              </a:buClr>
              <a:buFont typeface="Arial"/>
              <a:buNone/>
            </a:pPr>
            <a:r>
              <a:rPr lang="en">
                <a:solidFill>
                  <a:schemeClr val="dk1"/>
                </a:solidFill>
              </a:rPr>
              <a:t>Role of User: Customer (person shipping)</a:t>
            </a:r>
          </a:p>
        </p:txBody>
      </p:sp>
      <p:sp>
        <p:nvSpPr>
          <p:cNvPr id="227" name="Shape 227"/>
          <p:cNvSpPr txBox="1"/>
          <p:nvPr/>
        </p:nvSpPr>
        <p:spPr>
          <a:xfrm>
            <a:off x="156000" y="2704975"/>
            <a:ext cx="8832000" cy="14535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Acceptance Criteria:</a:t>
            </a:r>
          </a:p>
          <a:p>
            <a:pPr lvl="0" rtl="0" algn="l">
              <a:spcBef>
                <a:spcPts val="0"/>
              </a:spcBef>
              <a:buNone/>
            </a:pPr>
            <a:r>
              <a:t/>
            </a:r>
            <a:endParaRPr b="1">
              <a:solidFill>
                <a:schemeClr val="dk1"/>
              </a:solidFill>
            </a:endParaRPr>
          </a:p>
          <a:p>
            <a:pPr indent="-228600" lvl="0" marL="457200" rtl="0" algn="l">
              <a:spcBef>
                <a:spcPts val="0"/>
              </a:spcBef>
              <a:buClr>
                <a:schemeClr val="dk1"/>
              </a:buClr>
              <a:buChar char="●"/>
            </a:pPr>
            <a:r>
              <a:rPr lang="en">
                <a:solidFill>
                  <a:schemeClr val="dk1"/>
                </a:solidFill>
              </a:rPr>
              <a:t>When creating the booking I can select details that I used in other orders.</a:t>
            </a:r>
          </a:p>
          <a:p>
            <a:pPr indent="-228600" lvl="0" marL="457200" rtl="0" algn="l">
              <a:spcBef>
                <a:spcPts val="0"/>
              </a:spcBef>
              <a:buClr>
                <a:schemeClr val="dk1"/>
              </a:buClr>
              <a:buChar char="●"/>
            </a:pPr>
            <a:r>
              <a:rPr lang="en">
                <a:solidFill>
                  <a:schemeClr val="dk1"/>
                </a:solidFill>
              </a:rPr>
              <a:t>When booking a new pickup my details will be automatically filled in.</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nvSpPr>
        <p:spPr>
          <a:xfrm>
            <a:off x="159525"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ID</a:t>
            </a:r>
          </a:p>
          <a:p>
            <a:pPr lvl="0" rtl="0" algn="ctr">
              <a:spcBef>
                <a:spcPts val="0"/>
              </a:spcBef>
              <a:buNone/>
            </a:pPr>
            <a:r>
              <a:rPr b="1" lang="en">
                <a:solidFill>
                  <a:schemeClr val="lt1"/>
                </a:solidFill>
              </a:rPr>
              <a:t>15</a:t>
            </a:r>
          </a:p>
        </p:txBody>
      </p:sp>
      <p:sp>
        <p:nvSpPr>
          <p:cNvPr id="233" name="Shape 233"/>
          <p:cNvSpPr txBox="1"/>
          <p:nvPr/>
        </p:nvSpPr>
        <p:spPr>
          <a:xfrm>
            <a:off x="6417900"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Priority</a:t>
            </a:r>
          </a:p>
          <a:p>
            <a:pPr lvl="0" rtl="0" algn="ctr">
              <a:spcBef>
                <a:spcPts val="0"/>
              </a:spcBef>
              <a:buNone/>
            </a:pPr>
            <a:r>
              <a:rPr b="1" lang="en">
                <a:solidFill>
                  <a:schemeClr val="lt1"/>
                </a:solidFill>
              </a:rPr>
              <a:t>High</a:t>
            </a:r>
          </a:p>
        </p:txBody>
      </p:sp>
      <p:sp>
        <p:nvSpPr>
          <p:cNvPr id="234" name="Shape 234"/>
          <p:cNvSpPr txBox="1"/>
          <p:nvPr/>
        </p:nvSpPr>
        <p:spPr>
          <a:xfrm>
            <a:off x="7662600" y="169333"/>
            <a:ext cx="13290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Points</a:t>
            </a:r>
          </a:p>
          <a:p>
            <a:pPr lvl="0" rtl="0" algn="ctr">
              <a:spcBef>
                <a:spcPts val="0"/>
              </a:spcBef>
              <a:buNone/>
            </a:pPr>
            <a:r>
              <a:rPr b="1" lang="en">
                <a:solidFill>
                  <a:schemeClr val="lt1"/>
                </a:solidFill>
              </a:rPr>
              <a:t>1</a:t>
            </a:r>
          </a:p>
        </p:txBody>
      </p:sp>
      <p:sp>
        <p:nvSpPr>
          <p:cNvPr id="235" name="Shape 235"/>
          <p:cNvSpPr txBox="1"/>
          <p:nvPr/>
        </p:nvSpPr>
        <p:spPr>
          <a:xfrm>
            <a:off x="1404225" y="169333"/>
            <a:ext cx="47856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Title</a:t>
            </a:r>
          </a:p>
          <a:p>
            <a:pPr lvl="0" rtl="0" algn="ctr">
              <a:spcBef>
                <a:spcPts val="0"/>
              </a:spcBef>
              <a:buClr>
                <a:srgbClr val="000000"/>
              </a:buClr>
              <a:buFont typeface="Arial"/>
              <a:buNone/>
            </a:pPr>
            <a:r>
              <a:rPr b="1" lang="en">
                <a:solidFill>
                  <a:schemeClr val="lt1"/>
                </a:solidFill>
              </a:rPr>
              <a:t>View Package Priorities</a:t>
            </a:r>
          </a:p>
        </p:txBody>
      </p:sp>
      <p:sp>
        <p:nvSpPr>
          <p:cNvPr id="236" name="Shape 236"/>
          <p:cNvSpPr txBox="1"/>
          <p:nvPr/>
        </p:nvSpPr>
        <p:spPr>
          <a:xfrm>
            <a:off x="156000" y="967674"/>
            <a:ext cx="8832000" cy="15849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User Story:</a:t>
            </a:r>
          </a:p>
          <a:p>
            <a:pPr lvl="0" rtl="0" algn="l">
              <a:spcBef>
                <a:spcPts val="0"/>
              </a:spcBef>
              <a:buNone/>
            </a:pPr>
            <a:r>
              <a:t/>
            </a:r>
            <a:endParaRPr b="1">
              <a:solidFill>
                <a:schemeClr val="dk1"/>
              </a:solidFill>
            </a:endParaRPr>
          </a:p>
          <a:p>
            <a:pPr lvl="0" rtl="0" algn="l">
              <a:spcBef>
                <a:spcPts val="0"/>
              </a:spcBef>
              <a:buNone/>
            </a:pPr>
            <a:r>
              <a:rPr lang="en">
                <a:solidFill>
                  <a:schemeClr val="dk1"/>
                </a:solidFill>
              </a:rPr>
              <a:t>As the driver I want to see what packages have higher or lower priority so I know where I should be delivering first.</a:t>
            </a:r>
          </a:p>
        </p:txBody>
      </p:sp>
      <p:sp>
        <p:nvSpPr>
          <p:cNvPr id="237" name="Shape 237"/>
          <p:cNvSpPr txBox="1"/>
          <p:nvPr/>
        </p:nvSpPr>
        <p:spPr>
          <a:xfrm>
            <a:off x="156000" y="4518200"/>
            <a:ext cx="8832000" cy="10443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Notes:</a:t>
            </a:r>
          </a:p>
          <a:p>
            <a:pPr lvl="0" rtl="0" algn="l">
              <a:spcBef>
                <a:spcPts val="0"/>
              </a:spcBef>
              <a:buNone/>
            </a:pPr>
            <a:r>
              <a:t/>
            </a:r>
            <a:endParaRPr b="1">
              <a:solidFill>
                <a:schemeClr val="dk1"/>
              </a:solidFill>
            </a:endParaRPr>
          </a:p>
          <a:p>
            <a:pPr lvl="0" rtl="0">
              <a:spcBef>
                <a:spcPts val="0"/>
              </a:spcBef>
              <a:buClr>
                <a:schemeClr val="dk1"/>
              </a:buClr>
              <a:buFont typeface="Arial"/>
              <a:buNone/>
            </a:pPr>
            <a:r>
              <a:rPr lang="en">
                <a:solidFill>
                  <a:schemeClr val="dk1"/>
                </a:solidFill>
              </a:rPr>
              <a:t>Role of User: Driver</a:t>
            </a:r>
          </a:p>
        </p:txBody>
      </p:sp>
      <p:sp>
        <p:nvSpPr>
          <p:cNvPr id="238" name="Shape 238"/>
          <p:cNvSpPr txBox="1"/>
          <p:nvPr/>
        </p:nvSpPr>
        <p:spPr>
          <a:xfrm>
            <a:off x="156000" y="2704975"/>
            <a:ext cx="8832000" cy="1660799"/>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Acceptance Criteria:</a:t>
            </a:r>
          </a:p>
          <a:p>
            <a:pPr lvl="0" rtl="0" algn="l">
              <a:spcBef>
                <a:spcPts val="0"/>
              </a:spcBef>
              <a:buNone/>
            </a:pPr>
            <a:r>
              <a:t/>
            </a:r>
            <a:endParaRPr b="1">
              <a:solidFill>
                <a:schemeClr val="dk1"/>
              </a:solidFill>
            </a:endParaRPr>
          </a:p>
          <a:p>
            <a:pPr indent="-228600" lvl="0" marL="457200" rtl="0" algn="l">
              <a:spcBef>
                <a:spcPts val="0"/>
              </a:spcBef>
              <a:buClr>
                <a:schemeClr val="dk1"/>
              </a:buClr>
              <a:buChar char="●"/>
            </a:pPr>
            <a:r>
              <a:rPr lang="en">
                <a:solidFill>
                  <a:schemeClr val="dk1"/>
                </a:solidFill>
              </a:rPr>
              <a:t>I can see a digital list of my current deliveries for the day.</a:t>
            </a:r>
          </a:p>
          <a:p>
            <a:pPr indent="-228600" lvl="0" marL="457200" rtl="0" algn="l">
              <a:spcBef>
                <a:spcPts val="0"/>
              </a:spcBef>
              <a:buClr>
                <a:schemeClr val="dk1"/>
              </a:buClr>
              <a:buChar char="●"/>
            </a:pPr>
            <a:r>
              <a:rPr lang="en">
                <a:solidFill>
                  <a:schemeClr val="dk1"/>
                </a:solidFill>
              </a:rPr>
              <a:t>I can sort this list by </a:t>
            </a:r>
            <a:r>
              <a:rPr lang="en">
                <a:solidFill>
                  <a:schemeClr val="dk1"/>
                </a:solidFill>
              </a:rPr>
              <a:t>priority</a:t>
            </a:r>
            <a:r>
              <a:rPr lang="en">
                <a:solidFill>
                  <a:schemeClr val="dk1"/>
                </a:solidFill>
              </a:rPr>
              <a:t>.</a:t>
            </a:r>
          </a:p>
          <a:p>
            <a:pPr indent="-228600" lvl="0" marL="457200" rtl="0" algn="l">
              <a:spcBef>
                <a:spcPts val="0"/>
              </a:spcBef>
              <a:buClr>
                <a:schemeClr val="dk1"/>
              </a:buClr>
              <a:buChar char="●"/>
            </a:pPr>
            <a:r>
              <a:rPr lang="en">
                <a:solidFill>
                  <a:schemeClr val="dk1"/>
                </a:solidFill>
              </a:rPr>
              <a:t>The list will be updated when pickups are added.</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nvSpPr>
        <p:spPr>
          <a:xfrm>
            <a:off x="159525"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ID</a:t>
            </a:r>
          </a:p>
          <a:p>
            <a:pPr lvl="0" rtl="0" algn="ctr">
              <a:spcBef>
                <a:spcPts val="0"/>
              </a:spcBef>
              <a:buNone/>
            </a:pPr>
            <a:r>
              <a:rPr b="1" lang="en">
                <a:solidFill>
                  <a:schemeClr val="lt1"/>
                </a:solidFill>
              </a:rPr>
              <a:t>16</a:t>
            </a:r>
          </a:p>
        </p:txBody>
      </p:sp>
      <p:sp>
        <p:nvSpPr>
          <p:cNvPr id="244" name="Shape 244"/>
          <p:cNvSpPr txBox="1"/>
          <p:nvPr/>
        </p:nvSpPr>
        <p:spPr>
          <a:xfrm>
            <a:off x="6417900"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Priority</a:t>
            </a:r>
          </a:p>
          <a:p>
            <a:pPr lvl="0" rtl="0" algn="ctr">
              <a:spcBef>
                <a:spcPts val="0"/>
              </a:spcBef>
              <a:buNone/>
            </a:pPr>
            <a:r>
              <a:rPr b="1" lang="en">
                <a:solidFill>
                  <a:schemeClr val="lt1"/>
                </a:solidFill>
              </a:rPr>
              <a:t>Low</a:t>
            </a:r>
          </a:p>
        </p:txBody>
      </p:sp>
      <p:sp>
        <p:nvSpPr>
          <p:cNvPr id="245" name="Shape 245"/>
          <p:cNvSpPr txBox="1"/>
          <p:nvPr/>
        </p:nvSpPr>
        <p:spPr>
          <a:xfrm>
            <a:off x="7662600" y="169333"/>
            <a:ext cx="13290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Points</a:t>
            </a:r>
          </a:p>
          <a:p>
            <a:pPr lvl="0" rtl="0" algn="ctr">
              <a:spcBef>
                <a:spcPts val="0"/>
              </a:spcBef>
              <a:buNone/>
            </a:pPr>
            <a:r>
              <a:rPr b="1" lang="en">
                <a:solidFill>
                  <a:schemeClr val="lt1"/>
                </a:solidFill>
              </a:rPr>
              <a:t>2</a:t>
            </a:r>
          </a:p>
        </p:txBody>
      </p:sp>
      <p:sp>
        <p:nvSpPr>
          <p:cNvPr id="246" name="Shape 246"/>
          <p:cNvSpPr txBox="1"/>
          <p:nvPr/>
        </p:nvSpPr>
        <p:spPr>
          <a:xfrm>
            <a:off x="1404225" y="169333"/>
            <a:ext cx="47856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Title</a:t>
            </a:r>
          </a:p>
          <a:p>
            <a:pPr lvl="0" rtl="0" algn="ctr">
              <a:spcBef>
                <a:spcPts val="0"/>
              </a:spcBef>
              <a:buNone/>
            </a:pPr>
            <a:r>
              <a:rPr b="1" lang="en">
                <a:solidFill>
                  <a:schemeClr val="lt1"/>
                </a:solidFill>
              </a:rPr>
              <a:t>Coordinator Notifications</a:t>
            </a:r>
          </a:p>
        </p:txBody>
      </p:sp>
      <p:sp>
        <p:nvSpPr>
          <p:cNvPr id="247" name="Shape 247"/>
          <p:cNvSpPr txBox="1"/>
          <p:nvPr/>
        </p:nvSpPr>
        <p:spPr>
          <a:xfrm>
            <a:off x="156000" y="967674"/>
            <a:ext cx="8832000" cy="15849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User Story:</a:t>
            </a:r>
          </a:p>
          <a:p>
            <a:pPr lvl="0" rtl="0" algn="l">
              <a:spcBef>
                <a:spcPts val="0"/>
              </a:spcBef>
              <a:buNone/>
            </a:pPr>
            <a:r>
              <a:t/>
            </a:r>
            <a:endParaRPr b="1">
              <a:solidFill>
                <a:schemeClr val="dk1"/>
              </a:solidFill>
            </a:endParaRPr>
          </a:p>
          <a:p>
            <a:pPr lvl="0" rtl="0" algn="l">
              <a:spcBef>
                <a:spcPts val="0"/>
              </a:spcBef>
              <a:buNone/>
            </a:pPr>
            <a:r>
              <a:rPr lang="en">
                <a:solidFill>
                  <a:schemeClr val="dk1"/>
                </a:solidFill>
              </a:rPr>
              <a:t>As the driver I want to be quickly notified about all circumstances and events that may affect </a:t>
            </a:r>
            <a:r>
              <a:rPr lang="en">
                <a:solidFill>
                  <a:schemeClr val="dk1"/>
                </a:solidFill>
              </a:rPr>
              <a:t>deliveries so that I can plan accordingly</a:t>
            </a:r>
            <a:r>
              <a:rPr lang="en">
                <a:solidFill>
                  <a:schemeClr val="dk1"/>
                </a:solidFill>
              </a:rPr>
              <a:t>.</a:t>
            </a:r>
          </a:p>
        </p:txBody>
      </p:sp>
      <p:sp>
        <p:nvSpPr>
          <p:cNvPr id="248" name="Shape 248"/>
          <p:cNvSpPr txBox="1"/>
          <p:nvPr/>
        </p:nvSpPr>
        <p:spPr>
          <a:xfrm>
            <a:off x="156000" y="4518200"/>
            <a:ext cx="8832000" cy="10443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Notes:</a:t>
            </a:r>
          </a:p>
          <a:p>
            <a:pPr lvl="0" rtl="0" algn="l">
              <a:spcBef>
                <a:spcPts val="0"/>
              </a:spcBef>
              <a:buNone/>
            </a:pPr>
            <a:r>
              <a:t/>
            </a:r>
            <a:endParaRPr b="1">
              <a:solidFill>
                <a:schemeClr val="dk1"/>
              </a:solidFill>
            </a:endParaRPr>
          </a:p>
          <a:p>
            <a:pPr lvl="0" rtl="0">
              <a:spcBef>
                <a:spcPts val="0"/>
              </a:spcBef>
              <a:buClr>
                <a:schemeClr val="dk1"/>
              </a:buClr>
              <a:buFont typeface="Arial"/>
              <a:buNone/>
            </a:pPr>
            <a:r>
              <a:rPr lang="en">
                <a:solidFill>
                  <a:schemeClr val="dk1"/>
                </a:solidFill>
              </a:rPr>
              <a:t>Role of User: Driver</a:t>
            </a:r>
          </a:p>
        </p:txBody>
      </p:sp>
      <p:sp>
        <p:nvSpPr>
          <p:cNvPr id="249" name="Shape 249"/>
          <p:cNvSpPr txBox="1"/>
          <p:nvPr/>
        </p:nvSpPr>
        <p:spPr>
          <a:xfrm>
            <a:off x="156000" y="2704975"/>
            <a:ext cx="8832000" cy="1660799"/>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Acceptance Criteria:</a:t>
            </a:r>
          </a:p>
          <a:p>
            <a:pPr lvl="0" rtl="0" algn="l">
              <a:spcBef>
                <a:spcPts val="0"/>
              </a:spcBef>
              <a:buNone/>
            </a:pPr>
            <a:r>
              <a:t/>
            </a:r>
            <a:endParaRPr>
              <a:solidFill>
                <a:schemeClr val="dk1"/>
              </a:solidFill>
            </a:endParaRPr>
          </a:p>
          <a:p>
            <a:pPr indent="-228600" lvl="0" marL="457200" rtl="0" algn="l">
              <a:spcBef>
                <a:spcPts val="0"/>
              </a:spcBef>
              <a:buClr>
                <a:schemeClr val="dk1"/>
              </a:buClr>
              <a:buChar char="●"/>
            </a:pPr>
            <a:r>
              <a:rPr lang="en">
                <a:solidFill>
                  <a:schemeClr val="dk1"/>
                </a:solidFill>
              </a:rPr>
              <a:t>Notifications sent by the coordinator will be automatically sent to the drivers.</a:t>
            </a:r>
          </a:p>
          <a:p>
            <a:pPr indent="-228600" lvl="0" marL="457200" rtl="0" algn="l">
              <a:spcBef>
                <a:spcPts val="0"/>
              </a:spcBef>
              <a:buClr>
                <a:schemeClr val="dk1"/>
              </a:buClr>
              <a:buChar char="●"/>
            </a:pPr>
            <a:r>
              <a:rPr lang="en">
                <a:solidFill>
                  <a:schemeClr val="dk1"/>
                </a:solidFill>
              </a:rPr>
              <a:t>The notifications can be assigned / sent to specific drivers or all of them.</a:t>
            </a:r>
          </a:p>
          <a:p>
            <a:pPr indent="-228600" lvl="0" marL="457200" rtl="0" algn="l">
              <a:spcBef>
                <a:spcPts val="0"/>
              </a:spcBef>
              <a:buClr>
                <a:schemeClr val="dk1"/>
              </a:buClr>
              <a:buChar char="●"/>
            </a:pPr>
            <a:r>
              <a:rPr lang="en">
                <a:solidFill>
                  <a:schemeClr val="dk1"/>
                </a:solidFill>
              </a:rPr>
              <a:t>I can access these notifications while making deliveries.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nvSpPr>
        <p:spPr>
          <a:xfrm>
            <a:off x="159525"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ID</a:t>
            </a:r>
          </a:p>
          <a:p>
            <a:pPr lvl="0" rtl="0" algn="ctr">
              <a:spcBef>
                <a:spcPts val="0"/>
              </a:spcBef>
              <a:buNone/>
            </a:pPr>
            <a:r>
              <a:rPr b="1" lang="en">
                <a:solidFill>
                  <a:schemeClr val="lt1"/>
                </a:solidFill>
              </a:rPr>
              <a:t>17</a:t>
            </a:r>
          </a:p>
        </p:txBody>
      </p:sp>
      <p:sp>
        <p:nvSpPr>
          <p:cNvPr id="255" name="Shape 255"/>
          <p:cNvSpPr txBox="1"/>
          <p:nvPr/>
        </p:nvSpPr>
        <p:spPr>
          <a:xfrm>
            <a:off x="6417900"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Priority</a:t>
            </a:r>
          </a:p>
          <a:p>
            <a:pPr lvl="0" rtl="0" algn="ctr">
              <a:spcBef>
                <a:spcPts val="0"/>
              </a:spcBef>
              <a:buNone/>
            </a:pPr>
            <a:r>
              <a:rPr b="1" lang="en">
                <a:solidFill>
                  <a:schemeClr val="lt1"/>
                </a:solidFill>
              </a:rPr>
              <a:t>Low</a:t>
            </a:r>
          </a:p>
        </p:txBody>
      </p:sp>
      <p:sp>
        <p:nvSpPr>
          <p:cNvPr id="256" name="Shape 256"/>
          <p:cNvSpPr txBox="1"/>
          <p:nvPr/>
        </p:nvSpPr>
        <p:spPr>
          <a:xfrm>
            <a:off x="7662600" y="169333"/>
            <a:ext cx="13290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Points</a:t>
            </a:r>
          </a:p>
          <a:p>
            <a:pPr lvl="0" rtl="0" algn="ctr">
              <a:spcBef>
                <a:spcPts val="0"/>
              </a:spcBef>
              <a:buNone/>
            </a:pPr>
            <a:r>
              <a:rPr b="1" lang="en">
                <a:solidFill>
                  <a:schemeClr val="lt1"/>
                </a:solidFill>
              </a:rPr>
              <a:t>2</a:t>
            </a:r>
          </a:p>
        </p:txBody>
      </p:sp>
      <p:sp>
        <p:nvSpPr>
          <p:cNvPr id="257" name="Shape 257"/>
          <p:cNvSpPr txBox="1"/>
          <p:nvPr/>
        </p:nvSpPr>
        <p:spPr>
          <a:xfrm>
            <a:off x="1404225" y="169333"/>
            <a:ext cx="47856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Title</a:t>
            </a:r>
          </a:p>
          <a:p>
            <a:pPr lvl="0" rtl="0" algn="ctr">
              <a:spcBef>
                <a:spcPts val="0"/>
              </a:spcBef>
              <a:buNone/>
            </a:pPr>
            <a:r>
              <a:rPr b="1" lang="en">
                <a:solidFill>
                  <a:schemeClr val="lt1"/>
                </a:solidFill>
              </a:rPr>
              <a:t>Emergency Notifications</a:t>
            </a:r>
          </a:p>
        </p:txBody>
      </p:sp>
      <p:sp>
        <p:nvSpPr>
          <p:cNvPr id="258" name="Shape 258"/>
          <p:cNvSpPr txBox="1"/>
          <p:nvPr/>
        </p:nvSpPr>
        <p:spPr>
          <a:xfrm>
            <a:off x="156000" y="967674"/>
            <a:ext cx="8832000" cy="15849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User Story:</a:t>
            </a:r>
          </a:p>
          <a:p>
            <a:pPr lvl="0" rtl="0" algn="l">
              <a:spcBef>
                <a:spcPts val="0"/>
              </a:spcBef>
              <a:buNone/>
            </a:pPr>
            <a:r>
              <a:t/>
            </a:r>
            <a:endParaRPr b="1">
              <a:solidFill>
                <a:schemeClr val="dk1"/>
              </a:solidFill>
            </a:endParaRPr>
          </a:p>
          <a:p>
            <a:pPr lvl="0" rtl="0" algn="l">
              <a:spcBef>
                <a:spcPts val="0"/>
              </a:spcBef>
              <a:buNone/>
            </a:pPr>
            <a:r>
              <a:rPr lang="en">
                <a:solidFill>
                  <a:schemeClr val="dk1"/>
                </a:solidFill>
              </a:rPr>
              <a:t>As a customer I want to be up to date on all circumstances and events that may affect the time of my deliver</a:t>
            </a:r>
            <a:r>
              <a:rPr lang="en">
                <a:solidFill>
                  <a:schemeClr val="dk1"/>
                </a:solidFill>
              </a:rPr>
              <a:t>y</a:t>
            </a:r>
            <a:r>
              <a:rPr lang="en">
                <a:solidFill>
                  <a:schemeClr val="dk1"/>
                </a:solidFill>
              </a:rPr>
              <a:t> so that I can plan accordingly.</a:t>
            </a:r>
          </a:p>
        </p:txBody>
      </p:sp>
      <p:sp>
        <p:nvSpPr>
          <p:cNvPr id="259" name="Shape 259"/>
          <p:cNvSpPr txBox="1"/>
          <p:nvPr/>
        </p:nvSpPr>
        <p:spPr>
          <a:xfrm>
            <a:off x="156000" y="4473600"/>
            <a:ext cx="8832000" cy="10443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Notes:</a:t>
            </a:r>
          </a:p>
          <a:p>
            <a:pPr lvl="0" rtl="0" algn="l">
              <a:spcBef>
                <a:spcPts val="0"/>
              </a:spcBef>
              <a:buNone/>
            </a:pPr>
            <a:r>
              <a:t/>
            </a:r>
            <a:endParaRPr b="1">
              <a:solidFill>
                <a:schemeClr val="dk1"/>
              </a:solidFill>
            </a:endParaRPr>
          </a:p>
          <a:p>
            <a:pPr lvl="0" rtl="0">
              <a:spcBef>
                <a:spcPts val="0"/>
              </a:spcBef>
              <a:buClr>
                <a:schemeClr val="dk1"/>
              </a:buClr>
              <a:buFont typeface="Arial"/>
              <a:buNone/>
            </a:pPr>
            <a:r>
              <a:rPr lang="en">
                <a:solidFill>
                  <a:schemeClr val="dk1"/>
                </a:solidFill>
              </a:rPr>
              <a:t>Role of User: Customer (person shipping)</a:t>
            </a:r>
          </a:p>
        </p:txBody>
      </p:sp>
      <p:sp>
        <p:nvSpPr>
          <p:cNvPr id="260" name="Shape 260"/>
          <p:cNvSpPr txBox="1"/>
          <p:nvPr/>
        </p:nvSpPr>
        <p:spPr>
          <a:xfrm>
            <a:off x="156000" y="2660375"/>
            <a:ext cx="8832000" cy="1660799"/>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Acceptance Criteria:</a:t>
            </a:r>
          </a:p>
          <a:p>
            <a:pPr lvl="0" rtl="0" algn="l">
              <a:spcBef>
                <a:spcPts val="0"/>
              </a:spcBef>
              <a:buNone/>
            </a:pPr>
            <a:r>
              <a:t/>
            </a:r>
            <a:endParaRPr b="1">
              <a:solidFill>
                <a:schemeClr val="dk1"/>
              </a:solidFill>
            </a:endParaRPr>
          </a:p>
          <a:p>
            <a:pPr indent="-228600" lvl="0" marL="457200" rtl="0" algn="l">
              <a:spcBef>
                <a:spcPts val="0"/>
              </a:spcBef>
              <a:buClr>
                <a:schemeClr val="dk1"/>
              </a:buClr>
              <a:buChar char="●"/>
            </a:pPr>
            <a:r>
              <a:rPr lang="en">
                <a:solidFill>
                  <a:schemeClr val="dk1"/>
                </a:solidFill>
              </a:rPr>
              <a:t>I can see the notifications (sorted by date and time)</a:t>
            </a:r>
          </a:p>
          <a:p>
            <a:pPr indent="-228600" lvl="0" marL="457200" rtl="0" algn="l">
              <a:spcBef>
                <a:spcPts val="0"/>
              </a:spcBef>
              <a:buClr>
                <a:schemeClr val="dk1"/>
              </a:buClr>
              <a:buChar char="●"/>
            </a:pPr>
            <a:r>
              <a:rPr lang="en">
                <a:solidFill>
                  <a:schemeClr val="dk1"/>
                </a:solidFill>
              </a:rPr>
              <a:t>I can see more details of specific notifications </a:t>
            </a:r>
            <a:r>
              <a:rPr lang="en">
                <a:solidFill>
                  <a:schemeClr val="dk1"/>
                </a:solidFill>
              </a:rPr>
              <a:t>separately</a:t>
            </a:r>
            <a:r>
              <a:rPr lang="en">
                <a:solidFill>
                  <a:schemeClr val="dk1"/>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nvSpPr>
        <p:spPr>
          <a:xfrm>
            <a:off x="304800" y="386350"/>
            <a:ext cx="8397600" cy="906600"/>
          </a:xfrm>
          <a:prstGeom prst="rect">
            <a:avLst/>
          </a:prstGeom>
          <a:noFill/>
          <a:ln>
            <a:noFill/>
          </a:ln>
        </p:spPr>
        <p:txBody>
          <a:bodyPr anchorCtr="0" anchor="t" bIns="91425" lIns="91425" rIns="91425" tIns="91425">
            <a:noAutofit/>
          </a:bodyPr>
          <a:lstStyle/>
          <a:p>
            <a:pPr lvl="0" rtl="0">
              <a:spcBef>
                <a:spcPts val="1600"/>
              </a:spcBef>
              <a:buClr>
                <a:schemeClr val="dk1"/>
              </a:buClr>
              <a:buSzPct val="61111"/>
              <a:buFont typeface="Arial"/>
              <a:buNone/>
            </a:pPr>
            <a:r>
              <a:rPr b="1" lang="en" sz="1800">
                <a:solidFill>
                  <a:srgbClr val="F7922D"/>
                </a:solidFill>
                <a:latin typeface="PT Sans Narrow"/>
                <a:ea typeface="PT Sans Narrow"/>
                <a:cs typeface="PT Sans Narrow"/>
                <a:sym typeface="PT Sans Narrow"/>
              </a:rPr>
              <a:t>Priorities</a:t>
            </a:r>
          </a:p>
          <a:p>
            <a:pPr lvl="0">
              <a:spcBef>
                <a:spcPts val="0"/>
              </a:spcBef>
              <a:buNone/>
            </a:pPr>
            <a:r>
              <a:rPr lang="en"/>
              <a:t>On each story card the priority is written see below to how they relate to the MoSCoW method.</a:t>
            </a:r>
          </a:p>
        </p:txBody>
      </p:sp>
      <p:pic>
        <p:nvPicPr>
          <p:cNvPr descr="Colour Bar.png" id="64" name="Shape 64" title="horizontal line"/>
          <p:cNvPicPr preferRelativeResize="0"/>
          <p:nvPr/>
        </p:nvPicPr>
        <p:blipFill rotWithShape="1">
          <a:blip r:embed="rId3">
            <a:alphaModFix/>
          </a:blip>
          <a:srcRect b="38922" l="0" r="0" t="38922"/>
          <a:stretch/>
        </p:blipFill>
        <p:spPr>
          <a:xfrm>
            <a:off x="304800" y="304800"/>
            <a:ext cx="8397750" cy="104775"/>
          </a:xfrm>
          <a:prstGeom prst="rect">
            <a:avLst/>
          </a:prstGeom>
          <a:noFill/>
          <a:ln>
            <a:noFill/>
          </a:ln>
        </p:spPr>
      </p:pic>
      <p:sp>
        <p:nvSpPr>
          <p:cNvPr id="65" name="Shape 65"/>
          <p:cNvSpPr txBox="1"/>
          <p:nvPr/>
        </p:nvSpPr>
        <p:spPr>
          <a:xfrm>
            <a:off x="304800" y="3002200"/>
            <a:ext cx="8442300" cy="943800"/>
          </a:xfrm>
          <a:prstGeom prst="rect">
            <a:avLst/>
          </a:prstGeom>
          <a:noFill/>
          <a:ln>
            <a:noFill/>
          </a:ln>
        </p:spPr>
        <p:txBody>
          <a:bodyPr anchorCtr="0" anchor="ctr" bIns="91425" lIns="91425" rIns="91425" tIns="91425">
            <a:noAutofit/>
          </a:bodyPr>
          <a:lstStyle/>
          <a:p>
            <a:pPr lvl="0" rtl="0">
              <a:spcBef>
                <a:spcPts val="1600"/>
              </a:spcBef>
              <a:buNone/>
            </a:pPr>
            <a:r>
              <a:rPr b="1" lang="en" sz="1800">
                <a:solidFill>
                  <a:srgbClr val="F7922D"/>
                </a:solidFill>
                <a:latin typeface="PT Sans Narrow"/>
                <a:ea typeface="PT Sans Narrow"/>
                <a:cs typeface="PT Sans Narrow"/>
                <a:sym typeface="PT Sans Narrow"/>
              </a:rPr>
              <a:t>Story Points</a:t>
            </a:r>
          </a:p>
          <a:p>
            <a:pPr lvl="0" rtl="0">
              <a:spcBef>
                <a:spcPts val="0"/>
              </a:spcBef>
              <a:buNone/>
            </a:pPr>
            <a:r>
              <a:rPr lang="en">
                <a:solidFill>
                  <a:schemeClr val="dk1"/>
                </a:solidFill>
              </a:rPr>
              <a:t>On each story card the story points are written  see below to how many days of ideal work they are equivalent to.</a:t>
            </a:r>
          </a:p>
        </p:txBody>
      </p:sp>
      <p:grpSp>
        <p:nvGrpSpPr>
          <p:cNvPr id="66" name="Shape 66"/>
          <p:cNvGrpSpPr/>
          <p:nvPr/>
        </p:nvGrpSpPr>
        <p:grpSpPr>
          <a:xfrm>
            <a:off x="304800" y="1345075"/>
            <a:ext cx="3102500" cy="1382100"/>
            <a:chOff x="2920650" y="2734900"/>
            <a:chExt cx="3102500" cy="1382100"/>
          </a:xfrm>
        </p:grpSpPr>
        <p:sp>
          <p:nvSpPr>
            <p:cNvPr id="67" name="Shape 67"/>
            <p:cNvSpPr txBox="1"/>
            <p:nvPr/>
          </p:nvSpPr>
          <p:spPr>
            <a:xfrm>
              <a:off x="2920650" y="2734900"/>
              <a:ext cx="1590300" cy="1382100"/>
            </a:xfrm>
            <a:prstGeom prst="rect">
              <a:avLst/>
            </a:prstGeom>
            <a:noFill/>
            <a:ln>
              <a:noFill/>
            </a:ln>
          </p:spPr>
          <p:txBody>
            <a:bodyPr anchorCtr="0" anchor="t" bIns="91425" lIns="91425" rIns="91425" tIns="91425">
              <a:noAutofit/>
            </a:bodyPr>
            <a:lstStyle/>
            <a:p>
              <a:pPr lvl="0">
                <a:spcBef>
                  <a:spcPts val="0"/>
                </a:spcBef>
                <a:buNone/>
              </a:pPr>
              <a:r>
                <a:rPr lang="en">
                  <a:solidFill>
                    <a:schemeClr val="dk1"/>
                  </a:solidFill>
                </a:rPr>
                <a:t>High Priority</a:t>
              </a:r>
            </a:p>
            <a:p>
              <a:pPr lvl="0">
                <a:spcBef>
                  <a:spcPts val="0"/>
                </a:spcBef>
                <a:buNone/>
              </a:pPr>
              <a:r>
                <a:t/>
              </a:r>
              <a:endParaRPr>
                <a:solidFill>
                  <a:schemeClr val="dk1"/>
                </a:solidFill>
              </a:endParaRPr>
            </a:p>
            <a:p>
              <a:pPr lvl="0">
                <a:spcBef>
                  <a:spcPts val="0"/>
                </a:spcBef>
                <a:buNone/>
              </a:pPr>
              <a:r>
                <a:rPr lang="en">
                  <a:solidFill>
                    <a:schemeClr val="dk1"/>
                  </a:solidFill>
                </a:rPr>
                <a:t>Moderate Priority</a:t>
              </a:r>
            </a:p>
            <a:p>
              <a:pPr lvl="0">
                <a:spcBef>
                  <a:spcPts val="0"/>
                </a:spcBef>
                <a:buNone/>
              </a:pPr>
              <a:r>
                <a:rPr lang="en">
                  <a:solidFill>
                    <a:schemeClr val="dk1"/>
                  </a:solidFill>
                </a:rPr>
                <a:t>Low Priority</a:t>
              </a:r>
            </a:p>
            <a:p>
              <a:pPr lvl="0">
                <a:spcBef>
                  <a:spcPts val="0"/>
                </a:spcBef>
                <a:buNone/>
              </a:pPr>
              <a:r>
                <a:t/>
              </a:r>
              <a:endParaRPr>
                <a:solidFill>
                  <a:schemeClr val="dk1"/>
                </a:solidFill>
              </a:endParaRPr>
            </a:p>
            <a:p>
              <a:pPr lvl="0">
                <a:spcBef>
                  <a:spcPts val="0"/>
                </a:spcBef>
                <a:buClr>
                  <a:schemeClr val="dk1"/>
                </a:buClr>
                <a:buFont typeface="Arial"/>
                <a:buNone/>
              </a:pPr>
              <a:r>
                <a:rPr lang="en">
                  <a:solidFill>
                    <a:schemeClr val="dk1"/>
                  </a:solidFill>
                </a:rPr>
                <a:t>No Priority</a:t>
              </a:r>
            </a:p>
          </p:txBody>
        </p:sp>
        <p:sp>
          <p:nvSpPr>
            <p:cNvPr id="68" name="Shape 68"/>
            <p:cNvSpPr txBox="1"/>
            <p:nvPr/>
          </p:nvSpPr>
          <p:spPr>
            <a:xfrm>
              <a:off x="4748750" y="2734900"/>
              <a:ext cx="1274400" cy="1382100"/>
            </a:xfrm>
            <a:prstGeom prst="rect">
              <a:avLst/>
            </a:prstGeom>
            <a:noFill/>
            <a:ln>
              <a:noFill/>
            </a:ln>
          </p:spPr>
          <p:txBody>
            <a:bodyPr anchorCtr="0" anchor="t" bIns="91425" lIns="91425" rIns="91425" tIns="91425">
              <a:noAutofit/>
            </a:bodyPr>
            <a:lstStyle/>
            <a:p>
              <a:pPr lvl="0">
                <a:spcBef>
                  <a:spcPts val="0"/>
                </a:spcBef>
                <a:buNone/>
              </a:pPr>
              <a:r>
                <a:rPr lang="en">
                  <a:solidFill>
                    <a:schemeClr val="dk1"/>
                  </a:solidFill>
                </a:rPr>
                <a:t>Must Have</a:t>
              </a:r>
            </a:p>
            <a:p>
              <a:pPr lvl="0">
                <a:spcBef>
                  <a:spcPts val="0"/>
                </a:spcBef>
                <a:buNone/>
              </a:pPr>
              <a:r>
                <a:rPr lang="en">
                  <a:solidFill>
                    <a:schemeClr val="dk1"/>
                  </a:solidFill>
                </a:rPr>
                <a:t>o</a:t>
              </a:r>
            </a:p>
            <a:p>
              <a:pPr lvl="0">
                <a:spcBef>
                  <a:spcPts val="0"/>
                </a:spcBef>
                <a:buNone/>
              </a:pPr>
              <a:r>
                <a:rPr lang="en">
                  <a:solidFill>
                    <a:schemeClr val="dk1"/>
                  </a:solidFill>
                </a:rPr>
                <a:t>Should Have</a:t>
              </a:r>
            </a:p>
            <a:p>
              <a:pPr lvl="0">
                <a:spcBef>
                  <a:spcPts val="0"/>
                </a:spcBef>
                <a:buNone/>
              </a:pPr>
              <a:r>
                <a:rPr lang="en">
                  <a:solidFill>
                    <a:schemeClr val="dk1"/>
                  </a:solidFill>
                </a:rPr>
                <a:t>Could Have</a:t>
              </a:r>
            </a:p>
            <a:p>
              <a:pPr lvl="0">
                <a:spcBef>
                  <a:spcPts val="0"/>
                </a:spcBef>
                <a:buNone/>
              </a:pPr>
              <a:r>
                <a:rPr lang="en">
                  <a:solidFill>
                    <a:schemeClr val="dk1"/>
                  </a:solidFill>
                </a:rPr>
                <a:t>o</a:t>
              </a:r>
            </a:p>
            <a:p>
              <a:pPr lvl="0" rtl="0">
                <a:spcBef>
                  <a:spcPts val="0"/>
                </a:spcBef>
                <a:buNone/>
              </a:pPr>
              <a:r>
                <a:rPr lang="en">
                  <a:solidFill>
                    <a:schemeClr val="dk1"/>
                  </a:solidFill>
                </a:rPr>
                <a:t>Won’t Have</a:t>
              </a:r>
            </a:p>
          </p:txBody>
        </p:sp>
        <p:sp>
          <p:nvSpPr>
            <p:cNvPr id="69" name="Shape 69"/>
            <p:cNvSpPr txBox="1"/>
            <p:nvPr/>
          </p:nvSpPr>
          <p:spPr>
            <a:xfrm>
              <a:off x="4438700" y="2734900"/>
              <a:ext cx="1274400" cy="1382100"/>
            </a:xfrm>
            <a:prstGeom prst="rect">
              <a:avLst/>
            </a:prstGeom>
            <a:noFill/>
            <a:ln>
              <a:noFill/>
            </a:ln>
          </p:spPr>
          <p:txBody>
            <a:bodyPr anchorCtr="0" anchor="t" bIns="91425" lIns="91425" rIns="91425" tIns="91425">
              <a:noAutofit/>
            </a:bodyPr>
            <a:lstStyle/>
            <a:p>
              <a:pPr lvl="0">
                <a:spcBef>
                  <a:spcPts val="0"/>
                </a:spcBef>
                <a:buNone/>
              </a:pPr>
              <a:r>
                <a:rPr lang="en">
                  <a:solidFill>
                    <a:schemeClr val="dk1"/>
                  </a:solidFill>
                </a:rPr>
                <a:t>=</a:t>
              </a:r>
            </a:p>
            <a:p>
              <a:pPr lvl="0">
                <a:spcBef>
                  <a:spcPts val="0"/>
                </a:spcBef>
                <a:buNone/>
              </a:pPr>
              <a:r>
                <a:t/>
              </a:r>
              <a:endParaRPr>
                <a:solidFill>
                  <a:schemeClr val="dk1"/>
                </a:solidFill>
              </a:endParaRPr>
            </a:p>
            <a:p>
              <a:pPr lvl="0">
                <a:spcBef>
                  <a:spcPts val="0"/>
                </a:spcBef>
                <a:buNone/>
              </a:pPr>
              <a:r>
                <a:rPr lang="en">
                  <a:solidFill>
                    <a:schemeClr val="dk1"/>
                  </a:solidFill>
                </a:rPr>
                <a:t>=</a:t>
              </a:r>
            </a:p>
            <a:p>
              <a:pPr lvl="0">
                <a:spcBef>
                  <a:spcPts val="0"/>
                </a:spcBef>
                <a:buNone/>
              </a:pPr>
              <a:r>
                <a:rPr lang="en">
                  <a:solidFill>
                    <a:schemeClr val="dk1"/>
                  </a:solidFill>
                </a:rPr>
                <a:t>=</a:t>
              </a:r>
            </a:p>
            <a:p>
              <a:pPr lvl="0">
                <a:spcBef>
                  <a:spcPts val="0"/>
                </a:spcBef>
                <a:buNone/>
              </a:pPr>
              <a:r>
                <a:t/>
              </a:r>
              <a:endParaRPr>
                <a:solidFill>
                  <a:schemeClr val="dk1"/>
                </a:solidFill>
              </a:endParaRPr>
            </a:p>
            <a:p>
              <a:pPr lvl="0" rtl="0">
                <a:spcBef>
                  <a:spcPts val="0"/>
                </a:spcBef>
                <a:buNone/>
              </a:pPr>
              <a:r>
                <a:rPr lang="en">
                  <a:solidFill>
                    <a:schemeClr val="dk1"/>
                  </a:solidFill>
                </a:rPr>
                <a:t>=</a:t>
              </a:r>
            </a:p>
          </p:txBody>
        </p:sp>
      </p:grpSp>
      <p:grpSp>
        <p:nvGrpSpPr>
          <p:cNvPr id="70" name="Shape 70"/>
          <p:cNvGrpSpPr/>
          <p:nvPr/>
        </p:nvGrpSpPr>
        <p:grpSpPr>
          <a:xfrm>
            <a:off x="304800" y="4076175"/>
            <a:ext cx="3667400" cy="1382100"/>
            <a:chOff x="2920650" y="2734900"/>
            <a:chExt cx="3667400" cy="1382100"/>
          </a:xfrm>
        </p:grpSpPr>
        <p:sp>
          <p:nvSpPr>
            <p:cNvPr id="71" name="Shape 71"/>
            <p:cNvSpPr txBox="1"/>
            <p:nvPr/>
          </p:nvSpPr>
          <p:spPr>
            <a:xfrm>
              <a:off x="2920650" y="2734900"/>
              <a:ext cx="1590300" cy="8064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rPr>
                <a:t>1 Story Point</a:t>
              </a:r>
            </a:p>
            <a:p>
              <a:pPr lvl="0" rtl="0">
                <a:spcBef>
                  <a:spcPts val="0"/>
                </a:spcBef>
                <a:buNone/>
              </a:pPr>
              <a:r>
                <a:rPr lang="en">
                  <a:solidFill>
                    <a:schemeClr val="dk1"/>
                  </a:solidFill>
                </a:rPr>
                <a:t>2</a:t>
              </a:r>
              <a:r>
                <a:rPr lang="en">
                  <a:solidFill>
                    <a:schemeClr val="dk1"/>
                  </a:solidFill>
                </a:rPr>
                <a:t> Story Points</a:t>
              </a:r>
            </a:p>
            <a:p>
              <a:pPr lvl="0" rtl="0">
                <a:spcBef>
                  <a:spcPts val="0"/>
                </a:spcBef>
                <a:buNone/>
              </a:pPr>
              <a:r>
                <a:rPr lang="en">
                  <a:solidFill>
                    <a:schemeClr val="dk1"/>
                  </a:solidFill>
                </a:rPr>
                <a:t>3</a:t>
              </a:r>
              <a:r>
                <a:rPr lang="en">
                  <a:solidFill>
                    <a:schemeClr val="dk1"/>
                  </a:solidFill>
                </a:rPr>
                <a:t> Story Points</a:t>
              </a:r>
            </a:p>
            <a:p>
              <a:pPr lvl="0" rtl="0">
                <a:spcBef>
                  <a:spcPts val="0"/>
                </a:spcBef>
                <a:buNone/>
              </a:pPr>
              <a:r>
                <a:t/>
              </a:r>
              <a:endParaRPr>
                <a:solidFill>
                  <a:schemeClr val="dk1"/>
                </a:solidFill>
              </a:endParaRPr>
            </a:p>
          </p:txBody>
        </p:sp>
        <p:sp>
          <p:nvSpPr>
            <p:cNvPr id="72" name="Shape 72"/>
            <p:cNvSpPr txBox="1"/>
            <p:nvPr/>
          </p:nvSpPr>
          <p:spPr>
            <a:xfrm>
              <a:off x="4748750" y="2734900"/>
              <a:ext cx="1839300" cy="1382100"/>
            </a:xfrm>
            <a:prstGeom prst="rect">
              <a:avLst/>
            </a:prstGeom>
            <a:noFill/>
            <a:ln>
              <a:noFill/>
            </a:ln>
          </p:spPr>
          <p:txBody>
            <a:bodyPr anchorCtr="0" anchor="t" bIns="91425" lIns="91425" rIns="91425" tIns="91425">
              <a:noAutofit/>
            </a:bodyPr>
            <a:lstStyle/>
            <a:p>
              <a:pPr lvl="0">
                <a:spcBef>
                  <a:spcPts val="0"/>
                </a:spcBef>
                <a:buNone/>
              </a:pPr>
              <a:r>
                <a:rPr lang="en">
                  <a:solidFill>
                    <a:schemeClr val="dk1"/>
                  </a:solidFill>
                </a:rPr>
                <a:t>1 Ideal Day of Work</a:t>
              </a:r>
            </a:p>
            <a:p>
              <a:pPr lvl="0">
                <a:spcBef>
                  <a:spcPts val="0"/>
                </a:spcBef>
                <a:buNone/>
              </a:pPr>
              <a:r>
                <a:rPr lang="en">
                  <a:solidFill>
                    <a:schemeClr val="dk1"/>
                  </a:solidFill>
                </a:rPr>
                <a:t>2 Ideal Days of Work</a:t>
              </a:r>
            </a:p>
            <a:p>
              <a:pPr lvl="0" rtl="0">
                <a:spcBef>
                  <a:spcPts val="0"/>
                </a:spcBef>
                <a:buNone/>
              </a:pPr>
              <a:r>
                <a:rPr lang="en">
                  <a:solidFill>
                    <a:schemeClr val="dk1"/>
                  </a:solidFill>
                </a:rPr>
                <a:t>3 Ideal Days of Work</a:t>
              </a:r>
            </a:p>
          </p:txBody>
        </p:sp>
        <p:sp>
          <p:nvSpPr>
            <p:cNvPr id="73" name="Shape 73"/>
            <p:cNvSpPr txBox="1"/>
            <p:nvPr/>
          </p:nvSpPr>
          <p:spPr>
            <a:xfrm>
              <a:off x="4438700" y="2734900"/>
              <a:ext cx="1274400" cy="806400"/>
            </a:xfrm>
            <a:prstGeom prst="rect">
              <a:avLst/>
            </a:prstGeom>
            <a:noFill/>
            <a:ln>
              <a:noFill/>
            </a:ln>
          </p:spPr>
          <p:txBody>
            <a:bodyPr anchorCtr="0" anchor="t" bIns="91425" lIns="91425" rIns="91425" tIns="91425">
              <a:noAutofit/>
            </a:bodyPr>
            <a:lstStyle/>
            <a:p>
              <a:pPr lvl="0">
                <a:spcBef>
                  <a:spcPts val="0"/>
                </a:spcBef>
                <a:buNone/>
              </a:pPr>
              <a:r>
                <a:rPr lang="en">
                  <a:solidFill>
                    <a:schemeClr val="dk1"/>
                  </a:solidFill>
                </a:rPr>
                <a:t>=</a:t>
              </a:r>
            </a:p>
            <a:p>
              <a:pPr lvl="0">
                <a:spcBef>
                  <a:spcPts val="0"/>
                </a:spcBef>
                <a:buNone/>
              </a:pPr>
              <a:r>
                <a:rPr lang="en">
                  <a:solidFill>
                    <a:schemeClr val="dk1"/>
                  </a:solidFill>
                </a:rPr>
                <a:t>=</a:t>
              </a:r>
            </a:p>
            <a:p>
              <a:pPr lvl="0" rtl="0">
                <a:spcBef>
                  <a:spcPts val="0"/>
                </a:spcBef>
                <a:buNone/>
              </a:pPr>
              <a:r>
                <a:rPr lang="en">
                  <a:solidFill>
                    <a:schemeClr val="dk1"/>
                  </a:solidFill>
                </a:rPr>
                <a:t>=</a:t>
              </a: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nvSpPr>
        <p:spPr>
          <a:xfrm>
            <a:off x="159525"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ID</a:t>
            </a:r>
          </a:p>
          <a:p>
            <a:pPr lvl="0" rtl="0" algn="ctr">
              <a:spcBef>
                <a:spcPts val="0"/>
              </a:spcBef>
              <a:buNone/>
            </a:pPr>
            <a:r>
              <a:rPr b="1" lang="en">
                <a:solidFill>
                  <a:schemeClr val="lt1"/>
                </a:solidFill>
              </a:rPr>
              <a:t>18</a:t>
            </a:r>
          </a:p>
        </p:txBody>
      </p:sp>
      <p:sp>
        <p:nvSpPr>
          <p:cNvPr id="266" name="Shape 266"/>
          <p:cNvSpPr txBox="1"/>
          <p:nvPr/>
        </p:nvSpPr>
        <p:spPr>
          <a:xfrm>
            <a:off x="6417900"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Priority</a:t>
            </a:r>
          </a:p>
          <a:p>
            <a:pPr lvl="0" rtl="0" algn="ctr">
              <a:spcBef>
                <a:spcPts val="0"/>
              </a:spcBef>
              <a:buNone/>
            </a:pPr>
            <a:r>
              <a:rPr b="1" lang="en">
                <a:solidFill>
                  <a:schemeClr val="lt1"/>
                </a:solidFill>
              </a:rPr>
              <a:t>High</a:t>
            </a:r>
          </a:p>
        </p:txBody>
      </p:sp>
      <p:sp>
        <p:nvSpPr>
          <p:cNvPr id="267" name="Shape 267"/>
          <p:cNvSpPr txBox="1"/>
          <p:nvPr/>
        </p:nvSpPr>
        <p:spPr>
          <a:xfrm>
            <a:off x="7662600" y="169333"/>
            <a:ext cx="13290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Points</a:t>
            </a:r>
          </a:p>
          <a:p>
            <a:pPr lvl="0" rtl="0" algn="ctr">
              <a:spcBef>
                <a:spcPts val="0"/>
              </a:spcBef>
              <a:buNone/>
            </a:pPr>
            <a:r>
              <a:rPr b="1" lang="en">
                <a:solidFill>
                  <a:schemeClr val="lt1"/>
                </a:solidFill>
              </a:rPr>
              <a:t>3</a:t>
            </a:r>
          </a:p>
        </p:txBody>
      </p:sp>
      <p:sp>
        <p:nvSpPr>
          <p:cNvPr id="268" name="Shape 268"/>
          <p:cNvSpPr txBox="1"/>
          <p:nvPr/>
        </p:nvSpPr>
        <p:spPr>
          <a:xfrm>
            <a:off x="1404225" y="169333"/>
            <a:ext cx="47856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Title</a:t>
            </a:r>
          </a:p>
          <a:p>
            <a:pPr lvl="0" rtl="0" algn="ctr">
              <a:spcBef>
                <a:spcPts val="0"/>
              </a:spcBef>
              <a:buNone/>
            </a:pPr>
            <a:r>
              <a:rPr b="1" lang="en">
                <a:solidFill>
                  <a:schemeClr val="lt1"/>
                </a:solidFill>
              </a:rPr>
              <a:t>Assign Drivers to Deliveries</a:t>
            </a:r>
          </a:p>
        </p:txBody>
      </p:sp>
      <p:sp>
        <p:nvSpPr>
          <p:cNvPr id="269" name="Shape 269"/>
          <p:cNvSpPr txBox="1"/>
          <p:nvPr/>
        </p:nvSpPr>
        <p:spPr>
          <a:xfrm>
            <a:off x="156000" y="967674"/>
            <a:ext cx="8832000" cy="15849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User Story:</a:t>
            </a:r>
          </a:p>
          <a:p>
            <a:pPr lvl="0" rtl="0" algn="l">
              <a:spcBef>
                <a:spcPts val="0"/>
              </a:spcBef>
              <a:buNone/>
            </a:pPr>
            <a:r>
              <a:t/>
            </a:r>
            <a:endParaRPr b="1">
              <a:solidFill>
                <a:schemeClr val="dk1"/>
              </a:solidFill>
            </a:endParaRPr>
          </a:p>
          <a:p>
            <a:pPr lvl="0" rtl="0" algn="l">
              <a:spcBef>
                <a:spcPts val="0"/>
              </a:spcBef>
              <a:buNone/>
            </a:pPr>
            <a:r>
              <a:rPr lang="en">
                <a:solidFill>
                  <a:schemeClr val="dk1"/>
                </a:solidFill>
              </a:rPr>
              <a:t>As the coordinator I want to be able to manually assign drivers to deliveries in precise locations so that I can control the efficiency of them.</a:t>
            </a:r>
          </a:p>
        </p:txBody>
      </p:sp>
      <p:sp>
        <p:nvSpPr>
          <p:cNvPr id="270" name="Shape 270"/>
          <p:cNvSpPr txBox="1"/>
          <p:nvPr/>
        </p:nvSpPr>
        <p:spPr>
          <a:xfrm>
            <a:off x="156000" y="4518200"/>
            <a:ext cx="8832000" cy="10443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Notes:</a:t>
            </a:r>
          </a:p>
          <a:p>
            <a:pPr lvl="0" rtl="0" algn="l">
              <a:spcBef>
                <a:spcPts val="0"/>
              </a:spcBef>
              <a:buNone/>
            </a:pPr>
            <a:r>
              <a:t/>
            </a:r>
            <a:endParaRPr b="1">
              <a:solidFill>
                <a:schemeClr val="dk1"/>
              </a:solidFill>
            </a:endParaRPr>
          </a:p>
          <a:p>
            <a:pPr lvl="0" rtl="0">
              <a:spcBef>
                <a:spcPts val="0"/>
              </a:spcBef>
              <a:buClr>
                <a:schemeClr val="dk1"/>
              </a:buClr>
              <a:buFont typeface="Arial"/>
              <a:buNone/>
            </a:pPr>
            <a:r>
              <a:rPr lang="en">
                <a:solidFill>
                  <a:schemeClr val="dk1"/>
                </a:solidFill>
              </a:rPr>
              <a:t>Role of User: Coordinator</a:t>
            </a:r>
          </a:p>
        </p:txBody>
      </p:sp>
      <p:sp>
        <p:nvSpPr>
          <p:cNvPr id="271" name="Shape 271"/>
          <p:cNvSpPr txBox="1"/>
          <p:nvPr/>
        </p:nvSpPr>
        <p:spPr>
          <a:xfrm>
            <a:off x="156000" y="2704975"/>
            <a:ext cx="8832000" cy="1660799"/>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Acceptance Criteria:</a:t>
            </a:r>
          </a:p>
          <a:p>
            <a:pPr lvl="0" rtl="0" algn="l">
              <a:spcBef>
                <a:spcPts val="0"/>
              </a:spcBef>
              <a:buNone/>
            </a:pPr>
            <a:r>
              <a:t/>
            </a:r>
            <a:endParaRPr b="1">
              <a:solidFill>
                <a:schemeClr val="dk1"/>
              </a:solidFill>
            </a:endParaRPr>
          </a:p>
          <a:p>
            <a:pPr indent="-228600" lvl="0" marL="457200" rtl="0" algn="l">
              <a:spcBef>
                <a:spcPts val="0"/>
              </a:spcBef>
              <a:buClr>
                <a:schemeClr val="dk1"/>
              </a:buClr>
              <a:buChar char="●"/>
            </a:pPr>
            <a:r>
              <a:rPr lang="en">
                <a:solidFill>
                  <a:schemeClr val="dk1"/>
                </a:solidFill>
              </a:rPr>
              <a:t>I can view a list of deliveries and the location of those deliveries.</a:t>
            </a:r>
          </a:p>
          <a:p>
            <a:pPr indent="-228600" lvl="0" marL="457200" rtl="0" algn="l">
              <a:spcBef>
                <a:spcPts val="0"/>
              </a:spcBef>
              <a:buClr>
                <a:schemeClr val="dk1"/>
              </a:buClr>
              <a:buChar char="●"/>
            </a:pPr>
            <a:r>
              <a:rPr lang="en">
                <a:solidFill>
                  <a:schemeClr val="dk1"/>
                </a:solidFill>
              </a:rPr>
              <a:t>I can assign those deliveries to available drivers.</a:t>
            </a:r>
          </a:p>
          <a:p>
            <a:pPr indent="-228600" lvl="0" marL="457200" rtl="0" algn="l">
              <a:spcBef>
                <a:spcPts val="0"/>
              </a:spcBef>
              <a:buClr>
                <a:schemeClr val="dk1"/>
              </a:buClr>
              <a:buChar char="●"/>
            </a:pPr>
            <a:r>
              <a:rPr lang="en">
                <a:solidFill>
                  <a:schemeClr val="dk1"/>
                </a:solidFill>
              </a:rPr>
              <a:t>I can bulk select multiple deliveries and assign them to drivers.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nvSpPr>
        <p:spPr>
          <a:xfrm>
            <a:off x="159525"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ID</a:t>
            </a:r>
          </a:p>
          <a:p>
            <a:pPr lvl="0" rtl="0" algn="ctr">
              <a:spcBef>
                <a:spcPts val="0"/>
              </a:spcBef>
              <a:buNone/>
            </a:pPr>
            <a:r>
              <a:rPr b="1" lang="en">
                <a:solidFill>
                  <a:schemeClr val="lt1"/>
                </a:solidFill>
              </a:rPr>
              <a:t>19</a:t>
            </a:r>
          </a:p>
        </p:txBody>
      </p:sp>
      <p:sp>
        <p:nvSpPr>
          <p:cNvPr id="277" name="Shape 277"/>
          <p:cNvSpPr txBox="1"/>
          <p:nvPr/>
        </p:nvSpPr>
        <p:spPr>
          <a:xfrm>
            <a:off x="6417900"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Priority</a:t>
            </a:r>
          </a:p>
          <a:p>
            <a:pPr lvl="0" rtl="0" algn="ctr">
              <a:spcBef>
                <a:spcPts val="0"/>
              </a:spcBef>
              <a:buNone/>
            </a:pPr>
            <a:r>
              <a:rPr b="1" lang="en">
                <a:solidFill>
                  <a:schemeClr val="lt1"/>
                </a:solidFill>
              </a:rPr>
              <a:t>High</a:t>
            </a:r>
          </a:p>
        </p:txBody>
      </p:sp>
      <p:sp>
        <p:nvSpPr>
          <p:cNvPr id="278" name="Shape 278"/>
          <p:cNvSpPr txBox="1"/>
          <p:nvPr/>
        </p:nvSpPr>
        <p:spPr>
          <a:xfrm>
            <a:off x="7662600" y="169333"/>
            <a:ext cx="13290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Points</a:t>
            </a:r>
          </a:p>
          <a:p>
            <a:pPr lvl="0" rtl="0" algn="ctr">
              <a:spcBef>
                <a:spcPts val="0"/>
              </a:spcBef>
              <a:buNone/>
            </a:pPr>
            <a:r>
              <a:rPr b="1" lang="en">
                <a:solidFill>
                  <a:schemeClr val="lt1"/>
                </a:solidFill>
              </a:rPr>
              <a:t>2</a:t>
            </a:r>
          </a:p>
        </p:txBody>
      </p:sp>
      <p:sp>
        <p:nvSpPr>
          <p:cNvPr id="279" name="Shape 279"/>
          <p:cNvSpPr txBox="1"/>
          <p:nvPr/>
        </p:nvSpPr>
        <p:spPr>
          <a:xfrm>
            <a:off x="1404225" y="169333"/>
            <a:ext cx="47856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Title</a:t>
            </a:r>
          </a:p>
          <a:p>
            <a:pPr lvl="0" rtl="0" algn="ctr">
              <a:spcBef>
                <a:spcPts val="0"/>
              </a:spcBef>
              <a:buNone/>
            </a:pPr>
            <a:r>
              <a:rPr b="1" lang="en">
                <a:solidFill>
                  <a:schemeClr val="lt1"/>
                </a:solidFill>
              </a:rPr>
              <a:t>Track Expenses and Wages</a:t>
            </a:r>
          </a:p>
        </p:txBody>
      </p:sp>
      <p:sp>
        <p:nvSpPr>
          <p:cNvPr id="280" name="Shape 280"/>
          <p:cNvSpPr txBox="1"/>
          <p:nvPr/>
        </p:nvSpPr>
        <p:spPr>
          <a:xfrm>
            <a:off x="156000" y="967674"/>
            <a:ext cx="8832000" cy="15849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User Story:</a:t>
            </a:r>
          </a:p>
          <a:p>
            <a:pPr lvl="0" rtl="0" algn="l">
              <a:spcBef>
                <a:spcPts val="0"/>
              </a:spcBef>
              <a:buNone/>
            </a:pPr>
            <a:r>
              <a:t/>
            </a:r>
            <a:endParaRPr b="1">
              <a:solidFill>
                <a:schemeClr val="dk1"/>
              </a:solidFill>
            </a:endParaRPr>
          </a:p>
          <a:p>
            <a:pPr lvl="0" rtl="0" algn="l">
              <a:spcBef>
                <a:spcPts val="0"/>
              </a:spcBef>
              <a:buNone/>
            </a:pPr>
            <a:r>
              <a:rPr lang="en">
                <a:solidFill>
                  <a:schemeClr val="dk1"/>
                </a:solidFill>
              </a:rPr>
              <a:t>As the owner I want to be able to record all expenses and wages</a:t>
            </a:r>
            <a:r>
              <a:rPr lang="en">
                <a:solidFill>
                  <a:schemeClr val="dk1"/>
                </a:solidFill>
              </a:rPr>
              <a:t> of the business so I can view them easily</a:t>
            </a:r>
            <a:r>
              <a:rPr lang="en">
                <a:solidFill>
                  <a:schemeClr val="dk1"/>
                </a:solidFill>
              </a:rPr>
              <a:t>.</a:t>
            </a:r>
          </a:p>
        </p:txBody>
      </p:sp>
      <p:sp>
        <p:nvSpPr>
          <p:cNvPr id="281" name="Shape 281"/>
          <p:cNvSpPr txBox="1"/>
          <p:nvPr/>
        </p:nvSpPr>
        <p:spPr>
          <a:xfrm>
            <a:off x="156000" y="4518200"/>
            <a:ext cx="8832000" cy="10443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Notes:</a:t>
            </a:r>
          </a:p>
          <a:p>
            <a:pPr lvl="0" rtl="0" algn="l">
              <a:spcBef>
                <a:spcPts val="0"/>
              </a:spcBef>
              <a:buNone/>
            </a:pPr>
            <a:r>
              <a:t/>
            </a:r>
            <a:endParaRPr b="1">
              <a:solidFill>
                <a:schemeClr val="dk1"/>
              </a:solidFill>
            </a:endParaRPr>
          </a:p>
          <a:p>
            <a:pPr lvl="0" rtl="0">
              <a:spcBef>
                <a:spcPts val="0"/>
              </a:spcBef>
              <a:buClr>
                <a:schemeClr val="dk1"/>
              </a:buClr>
              <a:buFont typeface="Arial"/>
              <a:buNone/>
            </a:pPr>
            <a:r>
              <a:rPr lang="en">
                <a:solidFill>
                  <a:schemeClr val="dk1"/>
                </a:solidFill>
              </a:rPr>
              <a:t>Role of User: Owner </a:t>
            </a:r>
          </a:p>
        </p:txBody>
      </p:sp>
      <p:sp>
        <p:nvSpPr>
          <p:cNvPr id="282" name="Shape 282"/>
          <p:cNvSpPr txBox="1"/>
          <p:nvPr/>
        </p:nvSpPr>
        <p:spPr>
          <a:xfrm>
            <a:off x="156000" y="2704975"/>
            <a:ext cx="8832000" cy="1660799"/>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Acceptance Criteria:</a:t>
            </a:r>
          </a:p>
          <a:p>
            <a:pPr lvl="0" rtl="0" algn="l">
              <a:spcBef>
                <a:spcPts val="0"/>
              </a:spcBef>
              <a:buNone/>
            </a:pPr>
            <a:r>
              <a:t/>
            </a:r>
            <a:endParaRPr b="1">
              <a:solidFill>
                <a:schemeClr val="dk1"/>
              </a:solidFill>
            </a:endParaRPr>
          </a:p>
          <a:p>
            <a:pPr indent="-228600" lvl="0" marL="457200" rtl="0" algn="l">
              <a:spcBef>
                <a:spcPts val="0"/>
              </a:spcBef>
              <a:buClr>
                <a:schemeClr val="dk1"/>
              </a:buClr>
              <a:buChar char="●"/>
            </a:pPr>
            <a:r>
              <a:rPr lang="en">
                <a:solidFill>
                  <a:schemeClr val="dk1"/>
                </a:solidFill>
              </a:rPr>
              <a:t>I can enter wages.</a:t>
            </a:r>
          </a:p>
          <a:p>
            <a:pPr indent="-228600" lvl="0" marL="457200" rtl="0" algn="l">
              <a:spcBef>
                <a:spcPts val="0"/>
              </a:spcBef>
              <a:buClr>
                <a:schemeClr val="dk1"/>
              </a:buClr>
              <a:buChar char="●"/>
            </a:pPr>
            <a:r>
              <a:rPr lang="en">
                <a:solidFill>
                  <a:schemeClr val="dk1"/>
                </a:solidFill>
              </a:rPr>
              <a:t>I can enter expenses of drivers.</a:t>
            </a:r>
          </a:p>
          <a:p>
            <a:pPr indent="-228600" lvl="0" marL="457200" rtl="0" algn="l">
              <a:spcBef>
                <a:spcPts val="0"/>
              </a:spcBef>
              <a:buClr>
                <a:schemeClr val="dk1"/>
              </a:buClr>
              <a:buChar char="●"/>
            </a:pPr>
            <a:r>
              <a:rPr lang="en">
                <a:solidFill>
                  <a:schemeClr val="dk1"/>
                </a:solidFill>
              </a:rPr>
              <a:t>I want to be able to view these records.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nvSpPr>
        <p:spPr>
          <a:xfrm>
            <a:off x="159525"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ID</a:t>
            </a:r>
          </a:p>
          <a:p>
            <a:pPr lvl="0" rtl="0" algn="ctr">
              <a:spcBef>
                <a:spcPts val="0"/>
              </a:spcBef>
              <a:buNone/>
            </a:pPr>
            <a:r>
              <a:rPr b="1" lang="en">
                <a:solidFill>
                  <a:schemeClr val="lt1"/>
                </a:solidFill>
              </a:rPr>
              <a:t>20</a:t>
            </a:r>
          </a:p>
        </p:txBody>
      </p:sp>
      <p:sp>
        <p:nvSpPr>
          <p:cNvPr id="288" name="Shape 288"/>
          <p:cNvSpPr txBox="1"/>
          <p:nvPr/>
        </p:nvSpPr>
        <p:spPr>
          <a:xfrm>
            <a:off x="6417900"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Priority</a:t>
            </a:r>
          </a:p>
          <a:p>
            <a:pPr lvl="0" rtl="0" algn="ctr">
              <a:spcBef>
                <a:spcPts val="0"/>
              </a:spcBef>
              <a:buNone/>
            </a:pPr>
            <a:r>
              <a:rPr b="1" lang="en">
                <a:solidFill>
                  <a:schemeClr val="lt1"/>
                </a:solidFill>
              </a:rPr>
              <a:t>Low</a:t>
            </a:r>
          </a:p>
        </p:txBody>
      </p:sp>
      <p:sp>
        <p:nvSpPr>
          <p:cNvPr id="289" name="Shape 289"/>
          <p:cNvSpPr txBox="1"/>
          <p:nvPr/>
        </p:nvSpPr>
        <p:spPr>
          <a:xfrm>
            <a:off x="7662600" y="169333"/>
            <a:ext cx="13290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Points</a:t>
            </a:r>
          </a:p>
          <a:p>
            <a:pPr lvl="0" rtl="0" algn="ctr">
              <a:spcBef>
                <a:spcPts val="0"/>
              </a:spcBef>
              <a:buNone/>
            </a:pPr>
            <a:r>
              <a:rPr b="1" lang="en">
                <a:solidFill>
                  <a:schemeClr val="lt1"/>
                </a:solidFill>
              </a:rPr>
              <a:t>3</a:t>
            </a:r>
          </a:p>
        </p:txBody>
      </p:sp>
      <p:sp>
        <p:nvSpPr>
          <p:cNvPr id="290" name="Shape 290"/>
          <p:cNvSpPr txBox="1"/>
          <p:nvPr/>
        </p:nvSpPr>
        <p:spPr>
          <a:xfrm>
            <a:off x="1404225" y="169333"/>
            <a:ext cx="47856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Title</a:t>
            </a:r>
          </a:p>
          <a:p>
            <a:pPr lvl="0" rtl="0" algn="ctr">
              <a:spcBef>
                <a:spcPts val="0"/>
              </a:spcBef>
              <a:buNone/>
            </a:pPr>
            <a:r>
              <a:rPr b="1" lang="en">
                <a:solidFill>
                  <a:schemeClr val="lt1"/>
                </a:solidFill>
              </a:rPr>
              <a:t>Add a Pickup Request (phone order)</a:t>
            </a:r>
          </a:p>
        </p:txBody>
      </p:sp>
      <p:sp>
        <p:nvSpPr>
          <p:cNvPr id="291" name="Shape 291"/>
          <p:cNvSpPr txBox="1"/>
          <p:nvPr/>
        </p:nvSpPr>
        <p:spPr>
          <a:xfrm>
            <a:off x="156000" y="967674"/>
            <a:ext cx="8832000" cy="15849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User Story:</a:t>
            </a:r>
          </a:p>
          <a:p>
            <a:pPr lvl="0" rtl="0" algn="l">
              <a:spcBef>
                <a:spcPts val="0"/>
              </a:spcBef>
              <a:buNone/>
            </a:pPr>
            <a:r>
              <a:t/>
            </a:r>
            <a:endParaRPr b="1">
              <a:solidFill>
                <a:schemeClr val="dk1"/>
              </a:solidFill>
            </a:endParaRPr>
          </a:p>
          <a:p>
            <a:pPr lvl="0" rtl="0" algn="l">
              <a:spcBef>
                <a:spcPts val="0"/>
              </a:spcBef>
              <a:buNone/>
            </a:pPr>
            <a:r>
              <a:rPr lang="en">
                <a:solidFill>
                  <a:schemeClr val="dk1"/>
                </a:solidFill>
              </a:rPr>
              <a:t>As the coordinator I want to be able to take pick requests over the phones so I customers have the ability to create a pickup request if they are unable to use a computer.</a:t>
            </a:r>
          </a:p>
        </p:txBody>
      </p:sp>
      <p:sp>
        <p:nvSpPr>
          <p:cNvPr id="292" name="Shape 292"/>
          <p:cNvSpPr txBox="1"/>
          <p:nvPr/>
        </p:nvSpPr>
        <p:spPr>
          <a:xfrm>
            <a:off x="156000" y="4518200"/>
            <a:ext cx="8832000" cy="10443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Notes:</a:t>
            </a:r>
          </a:p>
          <a:p>
            <a:pPr lvl="0" rtl="0" algn="l">
              <a:spcBef>
                <a:spcPts val="0"/>
              </a:spcBef>
              <a:buNone/>
            </a:pPr>
            <a:r>
              <a:t/>
            </a:r>
            <a:endParaRPr b="1">
              <a:solidFill>
                <a:schemeClr val="dk1"/>
              </a:solidFill>
            </a:endParaRPr>
          </a:p>
          <a:p>
            <a:pPr lvl="0" rtl="0">
              <a:spcBef>
                <a:spcPts val="0"/>
              </a:spcBef>
              <a:buClr>
                <a:schemeClr val="dk1"/>
              </a:buClr>
              <a:buFont typeface="Arial"/>
              <a:buNone/>
            </a:pPr>
            <a:r>
              <a:rPr lang="en">
                <a:solidFill>
                  <a:schemeClr val="dk1"/>
                </a:solidFill>
              </a:rPr>
              <a:t>Role of User: Coordinator</a:t>
            </a:r>
          </a:p>
        </p:txBody>
      </p:sp>
      <p:sp>
        <p:nvSpPr>
          <p:cNvPr id="293" name="Shape 293"/>
          <p:cNvSpPr txBox="1"/>
          <p:nvPr/>
        </p:nvSpPr>
        <p:spPr>
          <a:xfrm>
            <a:off x="156000" y="2704975"/>
            <a:ext cx="8832000" cy="1660799"/>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Acceptance Criteria:</a:t>
            </a:r>
          </a:p>
          <a:p>
            <a:pPr lvl="0" rtl="0" algn="l">
              <a:spcBef>
                <a:spcPts val="0"/>
              </a:spcBef>
              <a:buNone/>
            </a:pPr>
            <a:r>
              <a:t/>
            </a:r>
            <a:endParaRPr b="1">
              <a:solidFill>
                <a:schemeClr val="dk1"/>
              </a:solidFill>
            </a:endParaRPr>
          </a:p>
          <a:p>
            <a:pPr indent="-228600" lvl="0" marL="457200" rtl="0" algn="l">
              <a:spcBef>
                <a:spcPts val="0"/>
              </a:spcBef>
              <a:buClr>
                <a:schemeClr val="dk1"/>
              </a:buClr>
              <a:buChar char="●"/>
            </a:pPr>
            <a:r>
              <a:rPr lang="en">
                <a:solidFill>
                  <a:schemeClr val="dk1"/>
                </a:solidFill>
              </a:rPr>
              <a:t>I can manually organise a pickup.</a:t>
            </a:r>
          </a:p>
          <a:p>
            <a:pPr indent="-228600" lvl="0" marL="457200" rtl="0" algn="l">
              <a:spcBef>
                <a:spcPts val="0"/>
              </a:spcBef>
              <a:buClr>
                <a:schemeClr val="dk1"/>
              </a:buClr>
              <a:buChar char="●"/>
            </a:pPr>
            <a:r>
              <a:rPr lang="en">
                <a:solidFill>
                  <a:schemeClr val="dk1"/>
                </a:solidFill>
              </a:rPr>
              <a:t>I can assign a driver the pickup.</a:t>
            </a:r>
          </a:p>
          <a:p>
            <a:pPr indent="-228600" lvl="0" marL="457200" rtl="0" algn="l">
              <a:spcBef>
                <a:spcPts val="0"/>
              </a:spcBef>
              <a:buClr>
                <a:schemeClr val="dk1"/>
              </a:buClr>
              <a:buChar char="●"/>
            </a:pPr>
            <a:r>
              <a:rPr lang="en">
                <a:solidFill>
                  <a:schemeClr val="dk1"/>
                </a:solidFill>
              </a:rPr>
              <a:t>I can send a confirmation email regarding the pickup.</a:t>
            </a:r>
          </a:p>
          <a:p>
            <a:pPr indent="-228600" lvl="0" marL="457200" rtl="0" algn="l">
              <a:spcBef>
                <a:spcPts val="0"/>
              </a:spcBef>
              <a:buClr>
                <a:schemeClr val="dk1"/>
              </a:buClr>
              <a:buChar char="●"/>
            </a:pPr>
            <a:r>
              <a:rPr lang="en">
                <a:solidFill>
                  <a:schemeClr val="dk1"/>
                </a:solidFill>
              </a:rPr>
              <a:t>I can see the pickup request in the pending pickup list.</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nvSpPr>
        <p:spPr>
          <a:xfrm>
            <a:off x="159525"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ID</a:t>
            </a:r>
          </a:p>
          <a:p>
            <a:pPr lvl="0" rtl="0" algn="ctr">
              <a:spcBef>
                <a:spcPts val="0"/>
              </a:spcBef>
              <a:buNone/>
            </a:pPr>
            <a:r>
              <a:rPr b="1" lang="en">
                <a:solidFill>
                  <a:schemeClr val="lt1"/>
                </a:solidFill>
              </a:rPr>
              <a:t>21</a:t>
            </a:r>
          </a:p>
        </p:txBody>
      </p:sp>
      <p:sp>
        <p:nvSpPr>
          <p:cNvPr id="299" name="Shape 299"/>
          <p:cNvSpPr txBox="1"/>
          <p:nvPr/>
        </p:nvSpPr>
        <p:spPr>
          <a:xfrm>
            <a:off x="6417900"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Priority</a:t>
            </a:r>
          </a:p>
          <a:p>
            <a:pPr lvl="0" rtl="0" algn="ctr">
              <a:spcBef>
                <a:spcPts val="0"/>
              </a:spcBef>
              <a:buNone/>
            </a:pPr>
            <a:r>
              <a:rPr b="1" lang="en">
                <a:solidFill>
                  <a:schemeClr val="lt1"/>
                </a:solidFill>
              </a:rPr>
              <a:t>Low</a:t>
            </a:r>
          </a:p>
        </p:txBody>
      </p:sp>
      <p:sp>
        <p:nvSpPr>
          <p:cNvPr id="300" name="Shape 300"/>
          <p:cNvSpPr txBox="1"/>
          <p:nvPr/>
        </p:nvSpPr>
        <p:spPr>
          <a:xfrm>
            <a:off x="7662600" y="169333"/>
            <a:ext cx="13290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Points</a:t>
            </a:r>
          </a:p>
          <a:p>
            <a:pPr lvl="0" rtl="0" algn="ctr">
              <a:spcBef>
                <a:spcPts val="0"/>
              </a:spcBef>
              <a:buNone/>
            </a:pPr>
            <a:r>
              <a:rPr b="1" lang="en">
                <a:solidFill>
                  <a:schemeClr val="lt1"/>
                </a:solidFill>
              </a:rPr>
              <a:t>2</a:t>
            </a:r>
          </a:p>
        </p:txBody>
      </p:sp>
      <p:sp>
        <p:nvSpPr>
          <p:cNvPr id="301" name="Shape 301"/>
          <p:cNvSpPr txBox="1"/>
          <p:nvPr/>
        </p:nvSpPr>
        <p:spPr>
          <a:xfrm>
            <a:off x="1404225" y="169333"/>
            <a:ext cx="47856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Title</a:t>
            </a:r>
          </a:p>
          <a:p>
            <a:pPr lvl="0" rtl="0" algn="ctr">
              <a:spcBef>
                <a:spcPts val="0"/>
              </a:spcBef>
              <a:buNone/>
            </a:pPr>
            <a:r>
              <a:rPr b="1" lang="en">
                <a:solidFill>
                  <a:schemeClr val="lt1"/>
                </a:solidFill>
              </a:rPr>
              <a:t>Shift Management</a:t>
            </a:r>
          </a:p>
        </p:txBody>
      </p:sp>
      <p:sp>
        <p:nvSpPr>
          <p:cNvPr id="302" name="Shape 302"/>
          <p:cNvSpPr txBox="1"/>
          <p:nvPr/>
        </p:nvSpPr>
        <p:spPr>
          <a:xfrm>
            <a:off x="156000" y="967674"/>
            <a:ext cx="8832000" cy="15849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User Story:</a:t>
            </a:r>
          </a:p>
          <a:p>
            <a:pPr lvl="0" rtl="0" algn="l">
              <a:spcBef>
                <a:spcPts val="0"/>
              </a:spcBef>
              <a:buNone/>
            </a:pPr>
            <a:r>
              <a:t/>
            </a:r>
            <a:endParaRPr b="1">
              <a:solidFill>
                <a:schemeClr val="dk1"/>
              </a:solidFill>
            </a:endParaRPr>
          </a:p>
          <a:p>
            <a:pPr lvl="0" rtl="0" algn="l">
              <a:spcBef>
                <a:spcPts val="0"/>
              </a:spcBef>
              <a:buNone/>
            </a:pPr>
            <a:r>
              <a:rPr lang="en">
                <a:solidFill>
                  <a:schemeClr val="dk1"/>
                </a:solidFill>
              </a:rPr>
              <a:t>As the driver I want to be able to record my total hours spent working, and my total hours spent driving so my shifts are recorded digitally and not prone to loss.   </a:t>
            </a:r>
          </a:p>
        </p:txBody>
      </p:sp>
      <p:sp>
        <p:nvSpPr>
          <p:cNvPr id="303" name="Shape 303"/>
          <p:cNvSpPr txBox="1"/>
          <p:nvPr/>
        </p:nvSpPr>
        <p:spPr>
          <a:xfrm>
            <a:off x="156000" y="4518200"/>
            <a:ext cx="8832000" cy="10443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Notes:</a:t>
            </a:r>
          </a:p>
          <a:p>
            <a:pPr lvl="0">
              <a:spcBef>
                <a:spcPts val="0"/>
              </a:spcBef>
              <a:buClr>
                <a:schemeClr val="dk1"/>
              </a:buClr>
              <a:buFont typeface="Arial"/>
              <a:buNone/>
            </a:pPr>
            <a:r>
              <a:rPr lang="en">
                <a:solidFill>
                  <a:schemeClr val="dk1"/>
                </a:solidFill>
              </a:rPr>
              <a:t>Role of User: Driver</a:t>
            </a:r>
          </a:p>
          <a:p>
            <a:pPr lvl="0" rtl="0">
              <a:spcBef>
                <a:spcPts val="0"/>
              </a:spcBef>
              <a:buClr>
                <a:schemeClr val="dk1"/>
              </a:buClr>
              <a:buFont typeface="Arial"/>
              <a:buNone/>
            </a:pPr>
            <a:r>
              <a:rPr lang="en">
                <a:solidFill>
                  <a:schemeClr val="dk1"/>
                </a:solidFill>
              </a:rPr>
              <a:t>Update: Shift Management is based on work days rather than time periods now.</a:t>
            </a:r>
          </a:p>
        </p:txBody>
      </p:sp>
      <p:sp>
        <p:nvSpPr>
          <p:cNvPr id="304" name="Shape 304"/>
          <p:cNvSpPr txBox="1"/>
          <p:nvPr/>
        </p:nvSpPr>
        <p:spPr>
          <a:xfrm>
            <a:off x="156000" y="2704975"/>
            <a:ext cx="8832000" cy="1660799"/>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Acceptance Criteria:</a:t>
            </a:r>
          </a:p>
          <a:p>
            <a:pPr lvl="0" rtl="0" algn="l">
              <a:spcBef>
                <a:spcPts val="0"/>
              </a:spcBef>
              <a:buNone/>
            </a:pPr>
            <a:r>
              <a:t/>
            </a:r>
            <a:endParaRPr b="1">
              <a:solidFill>
                <a:schemeClr val="dk1"/>
              </a:solidFill>
            </a:endParaRPr>
          </a:p>
          <a:p>
            <a:pPr indent="-228600" lvl="0" marL="457200" rtl="0" algn="l">
              <a:spcBef>
                <a:spcPts val="0"/>
              </a:spcBef>
              <a:buClr>
                <a:schemeClr val="dk1"/>
              </a:buClr>
              <a:buChar char="●"/>
            </a:pPr>
            <a:r>
              <a:rPr lang="en">
                <a:solidFill>
                  <a:schemeClr val="dk1"/>
                </a:solidFill>
              </a:rPr>
              <a:t>I can record my start time and the end time of my shift. This will automatically calculate how many hours I worked.</a:t>
            </a:r>
          </a:p>
          <a:p>
            <a:pPr indent="-228600" lvl="0" marL="457200" rtl="0" algn="l">
              <a:spcBef>
                <a:spcPts val="0"/>
              </a:spcBef>
              <a:buClr>
                <a:schemeClr val="dk1"/>
              </a:buClr>
              <a:buChar char="●"/>
            </a:pPr>
            <a:r>
              <a:rPr lang="en">
                <a:solidFill>
                  <a:schemeClr val="dk1"/>
                </a:solidFill>
              </a:rPr>
              <a:t>I can view my past shifts.</a:t>
            </a:r>
          </a:p>
          <a:p>
            <a:pPr indent="-228600" lvl="0" marL="457200" rtl="0" algn="l">
              <a:spcBef>
                <a:spcPts val="0"/>
              </a:spcBef>
              <a:buClr>
                <a:schemeClr val="dk1"/>
              </a:buClr>
              <a:buChar char="●"/>
            </a:pPr>
            <a:r>
              <a:rPr lang="en">
                <a:solidFill>
                  <a:schemeClr val="dk1"/>
                </a:solidFill>
              </a:rPr>
              <a:t>I can view my upcoming shifts.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nvSpPr>
        <p:spPr>
          <a:xfrm>
            <a:off x="159525"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ID</a:t>
            </a:r>
          </a:p>
          <a:p>
            <a:pPr lvl="0" rtl="0" algn="ctr">
              <a:spcBef>
                <a:spcPts val="0"/>
              </a:spcBef>
              <a:buNone/>
            </a:pPr>
            <a:r>
              <a:rPr b="1" lang="en">
                <a:solidFill>
                  <a:schemeClr val="lt1"/>
                </a:solidFill>
              </a:rPr>
              <a:t>22</a:t>
            </a:r>
          </a:p>
        </p:txBody>
      </p:sp>
      <p:sp>
        <p:nvSpPr>
          <p:cNvPr id="310" name="Shape 310"/>
          <p:cNvSpPr txBox="1"/>
          <p:nvPr/>
        </p:nvSpPr>
        <p:spPr>
          <a:xfrm>
            <a:off x="6417900"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Priority</a:t>
            </a:r>
          </a:p>
          <a:p>
            <a:pPr lvl="0" rtl="0" algn="ctr">
              <a:spcBef>
                <a:spcPts val="0"/>
              </a:spcBef>
              <a:buNone/>
            </a:pPr>
            <a:r>
              <a:rPr b="1" lang="en">
                <a:solidFill>
                  <a:schemeClr val="lt1"/>
                </a:solidFill>
              </a:rPr>
              <a:t>Moderate</a:t>
            </a:r>
          </a:p>
        </p:txBody>
      </p:sp>
      <p:sp>
        <p:nvSpPr>
          <p:cNvPr id="311" name="Shape 311"/>
          <p:cNvSpPr txBox="1"/>
          <p:nvPr/>
        </p:nvSpPr>
        <p:spPr>
          <a:xfrm>
            <a:off x="7662600" y="169333"/>
            <a:ext cx="13290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Points</a:t>
            </a:r>
          </a:p>
          <a:p>
            <a:pPr lvl="0" rtl="0" algn="ctr">
              <a:spcBef>
                <a:spcPts val="0"/>
              </a:spcBef>
              <a:buNone/>
            </a:pPr>
            <a:r>
              <a:rPr b="1" lang="en">
                <a:solidFill>
                  <a:schemeClr val="lt1"/>
                </a:solidFill>
              </a:rPr>
              <a:t>2</a:t>
            </a:r>
          </a:p>
        </p:txBody>
      </p:sp>
      <p:sp>
        <p:nvSpPr>
          <p:cNvPr id="312" name="Shape 312"/>
          <p:cNvSpPr txBox="1"/>
          <p:nvPr/>
        </p:nvSpPr>
        <p:spPr>
          <a:xfrm>
            <a:off x="1404225" y="169333"/>
            <a:ext cx="47856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Title</a:t>
            </a:r>
          </a:p>
          <a:p>
            <a:pPr lvl="0" rtl="0" algn="ctr">
              <a:spcBef>
                <a:spcPts val="0"/>
              </a:spcBef>
              <a:buNone/>
            </a:pPr>
            <a:r>
              <a:rPr b="1" lang="en">
                <a:solidFill>
                  <a:schemeClr val="lt1"/>
                </a:solidFill>
              </a:rPr>
              <a:t>Accessing Tracking Details</a:t>
            </a:r>
          </a:p>
        </p:txBody>
      </p:sp>
      <p:sp>
        <p:nvSpPr>
          <p:cNvPr id="313" name="Shape 313"/>
          <p:cNvSpPr txBox="1"/>
          <p:nvPr/>
        </p:nvSpPr>
        <p:spPr>
          <a:xfrm>
            <a:off x="156000" y="967674"/>
            <a:ext cx="8832000" cy="15849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User Story:</a:t>
            </a:r>
          </a:p>
          <a:p>
            <a:pPr lvl="0" rtl="0" algn="l">
              <a:spcBef>
                <a:spcPts val="0"/>
              </a:spcBef>
              <a:buNone/>
            </a:pPr>
            <a:r>
              <a:t/>
            </a:r>
            <a:endParaRPr b="1">
              <a:solidFill>
                <a:schemeClr val="dk1"/>
              </a:solidFill>
            </a:endParaRPr>
          </a:p>
          <a:p>
            <a:pPr lvl="0" rtl="0" algn="l">
              <a:spcBef>
                <a:spcPts val="0"/>
              </a:spcBef>
              <a:buNone/>
            </a:pPr>
            <a:r>
              <a:rPr lang="en">
                <a:solidFill>
                  <a:schemeClr val="dk1"/>
                </a:solidFill>
              </a:rPr>
              <a:t>As a customer receiving a </a:t>
            </a:r>
            <a:r>
              <a:rPr lang="en">
                <a:solidFill>
                  <a:schemeClr val="dk1"/>
                </a:solidFill>
              </a:rPr>
              <a:t>shipment </a:t>
            </a:r>
            <a:r>
              <a:rPr lang="en">
                <a:solidFill>
                  <a:schemeClr val="dk1"/>
                </a:solidFill>
              </a:rPr>
              <a:t>I want to be login to my account then to be able to save a tracking number to my account so that I do not need to remember the tracking number for my shipment.</a:t>
            </a:r>
          </a:p>
        </p:txBody>
      </p:sp>
      <p:sp>
        <p:nvSpPr>
          <p:cNvPr id="314" name="Shape 314"/>
          <p:cNvSpPr txBox="1"/>
          <p:nvPr/>
        </p:nvSpPr>
        <p:spPr>
          <a:xfrm>
            <a:off x="156000" y="4518200"/>
            <a:ext cx="8832000" cy="10443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Notes:</a:t>
            </a:r>
          </a:p>
          <a:p>
            <a:pPr lvl="0" rtl="0" algn="l">
              <a:spcBef>
                <a:spcPts val="0"/>
              </a:spcBef>
              <a:buNone/>
            </a:pPr>
            <a:r>
              <a:t/>
            </a:r>
            <a:endParaRPr b="1">
              <a:solidFill>
                <a:schemeClr val="dk1"/>
              </a:solidFill>
            </a:endParaRPr>
          </a:p>
          <a:p>
            <a:pPr lvl="0" rtl="0">
              <a:spcBef>
                <a:spcPts val="0"/>
              </a:spcBef>
              <a:buClr>
                <a:schemeClr val="dk1"/>
              </a:buClr>
              <a:buFont typeface="Arial"/>
              <a:buNone/>
            </a:pPr>
            <a:r>
              <a:rPr lang="en">
                <a:solidFill>
                  <a:schemeClr val="dk1"/>
                </a:solidFill>
              </a:rPr>
              <a:t>Role of User: Customer (person shipping)</a:t>
            </a:r>
          </a:p>
        </p:txBody>
      </p:sp>
      <p:sp>
        <p:nvSpPr>
          <p:cNvPr id="315" name="Shape 315"/>
          <p:cNvSpPr txBox="1"/>
          <p:nvPr/>
        </p:nvSpPr>
        <p:spPr>
          <a:xfrm>
            <a:off x="156000" y="2704975"/>
            <a:ext cx="8832000" cy="1660799"/>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Acceptance Criteria:</a:t>
            </a:r>
          </a:p>
          <a:p>
            <a:pPr lvl="0" rtl="0" algn="l">
              <a:spcBef>
                <a:spcPts val="0"/>
              </a:spcBef>
              <a:buNone/>
            </a:pPr>
            <a:r>
              <a:t/>
            </a:r>
            <a:endParaRPr b="1">
              <a:solidFill>
                <a:schemeClr val="dk1"/>
              </a:solidFill>
            </a:endParaRPr>
          </a:p>
          <a:p>
            <a:pPr indent="-228600" lvl="0" marL="457200" rtl="0" algn="l">
              <a:spcBef>
                <a:spcPts val="0"/>
              </a:spcBef>
              <a:buClr>
                <a:schemeClr val="dk1"/>
              </a:buClr>
              <a:buChar char="●"/>
            </a:pPr>
            <a:r>
              <a:rPr lang="en">
                <a:solidFill>
                  <a:schemeClr val="dk1"/>
                </a:solidFill>
              </a:rPr>
              <a:t>I can able to login into my account and see all saved tracking numbers.</a:t>
            </a:r>
          </a:p>
          <a:p>
            <a:pPr indent="-228600" lvl="0" marL="457200" rtl="0" algn="l">
              <a:spcBef>
                <a:spcPts val="0"/>
              </a:spcBef>
              <a:buClr>
                <a:schemeClr val="dk1"/>
              </a:buClr>
              <a:buChar char="●"/>
            </a:pPr>
            <a:r>
              <a:rPr lang="en">
                <a:solidFill>
                  <a:schemeClr val="dk1"/>
                </a:solidFill>
              </a:rPr>
              <a:t>I can add and remove saved tracking numbers from my account.</a:t>
            </a:r>
          </a:p>
          <a:p>
            <a:pPr indent="-228600" lvl="0" marL="457200" rtl="0" algn="l">
              <a:spcBef>
                <a:spcPts val="0"/>
              </a:spcBef>
              <a:buClr>
                <a:schemeClr val="dk1"/>
              </a:buClr>
              <a:buChar char="●"/>
            </a:pPr>
            <a:r>
              <a:rPr lang="en">
                <a:solidFill>
                  <a:schemeClr val="dk1"/>
                </a:solidFill>
              </a:rPr>
              <a:t>I can see a detailed summary of the shipment.</a:t>
            </a:r>
          </a:p>
          <a:p>
            <a:pPr lvl="0" rtl="0" algn="l">
              <a:spcBef>
                <a:spcPts val="0"/>
              </a:spcBef>
              <a:buNone/>
            </a:pPr>
            <a:r>
              <a:t/>
            </a:r>
            <a:endParaRPr b="1">
              <a:solidFill>
                <a:schemeClr val="dk1"/>
              </a:solidFill>
            </a:endParaRPr>
          </a:p>
          <a:p>
            <a:pPr lvl="0" rtl="0" algn="l">
              <a:spcBef>
                <a:spcPts val="0"/>
              </a:spcBef>
              <a:buNone/>
            </a:pPr>
            <a:r>
              <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nvSpPr>
        <p:spPr>
          <a:xfrm>
            <a:off x="159525"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ID</a:t>
            </a:r>
          </a:p>
          <a:p>
            <a:pPr lvl="0" rtl="0" algn="ctr">
              <a:spcBef>
                <a:spcPts val="0"/>
              </a:spcBef>
              <a:buNone/>
            </a:pPr>
            <a:r>
              <a:rPr b="1" lang="en">
                <a:solidFill>
                  <a:schemeClr val="lt1"/>
                </a:solidFill>
              </a:rPr>
              <a:t>23</a:t>
            </a:r>
          </a:p>
        </p:txBody>
      </p:sp>
      <p:sp>
        <p:nvSpPr>
          <p:cNvPr id="321" name="Shape 321"/>
          <p:cNvSpPr txBox="1"/>
          <p:nvPr/>
        </p:nvSpPr>
        <p:spPr>
          <a:xfrm>
            <a:off x="6417900"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Priority</a:t>
            </a:r>
          </a:p>
          <a:p>
            <a:pPr lvl="0" rtl="0" algn="ctr">
              <a:spcBef>
                <a:spcPts val="0"/>
              </a:spcBef>
              <a:buNone/>
            </a:pPr>
            <a:r>
              <a:rPr b="1" lang="en">
                <a:solidFill>
                  <a:schemeClr val="lt1"/>
                </a:solidFill>
              </a:rPr>
              <a:t>Moderate</a:t>
            </a:r>
          </a:p>
        </p:txBody>
      </p:sp>
      <p:sp>
        <p:nvSpPr>
          <p:cNvPr id="322" name="Shape 322"/>
          <p:cNvSpPr txBox="1"/>
          <p:nvPr/>
        </p:nvSpPr>
        <p:spPr>
          <a:xfrm>
            <a:off x="7662600" y="169333"/>
            <a:ext cx="13290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Points</a:t>
            </a:r>
          </a:p>
          <a:p>
            <a:pPr lvl="0" rtl="0" algn="ctr">
              <a:spcBef>
                <a:spcPts val="0"/>
              </a:spcBef>
              <a:buNone/>
            </a:pPr>
            <a:r>
              <a:rPr b="1" lang="en">
                <a:solidFill>
                  <a:schemeClr val="lt1"/>
                </a:solidFill>
              </a:rPr>
              <a:t>2</a:t>
            </a:r>
          </a:p>
        </p:txBody>
      </p:sp>
      <p:sp>
        <p:nvSpPr>
          <p:cNvPr id="323" name="Shape 323"/>
          <p:cNvSpPr txBox="1"/>
          <p:nvPr/>
        </p:nvSpPr>
        <p:spPr>
          <a:xfrm>
            <a:off x="1404225" y="169333"/>
            <a:ext cx="47856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Title</a:t>
            </a:r>
          </a:p>
          <a:p>
            <a:pPr lvl="0" rtl="0" algn="ctr">
              <a:spcBef>
                <a:spcPts val="0"/>
              </a:spcBef>
              <a:buNone/>
            </a:pPr>
            <a:r>
              <a:rPr b="1" lang="en">
                <a:solidFill>
                  <a:schemeClr val="lt1"/>
                </a:solidFill>
              </a:rPr>
              <a:t>View and Modify Shipping Details</a:t>
            </a:r>
          </a:p>
        </p:txBody>
      </p:sp>
      <p:sp>
        <p:nvSpPr>
          <p:cNvPr id="324" name="Shape 324"/>
          <p:cNvSpPr txBox="1"/>
          <p:nvPr/>
        </p:nvSpPr>
        <p:spPr>
          <a:xfrm>
            <a:off x="156000" y="967674"/>
            <a:ext cx="8832000" cy="15849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User Story:</a:t>
            </a:r>
          </a:p>
          <a:p>
            <a:pPr lvl="0" rtl="0" algn="l">
              <a:spcBef>
                <a:spcPts val="0"/>
              </a:spcBef>
              <a:buNone/>
            </a:pPr>
            <a:r>
              <a:t/>
            </a:r>
            <a:endParaRPr b="1">
              <a:solidFill>
                <a:schemeClr val="dk1"/>
              </a:solidFill>
            </a:endParaRPr>
          </a:p>
          <a:p>
            <a:pPr lvl="0" rtl="0" algn="l">
              <a:spcBef>
                <a:spcPts val="0"/>
              </a:spcBef>
              <a:buNone/>
            </a:pPr>
            <a:r>
              <a:rPr lang="en">
                <a:solidFill>
                  <a:schemeClr val="dk1"/>
                </a:solidFill>
              </a:rPr>
              <a:t>As a driver I want to be able to quickly change the shipment status of the item so that all package statuses are up to date so that my employer knows that I am working.</a:t>
            </a:r>
          </a:p>
        </p:txBody>
      </p:sp>
      <p:sp>
        <p:nvSpPr>
          <p:cNvPr id="325" name="Shape 325"/>
          <p:cNvSpPr txBox="1"/>
          <p:nvPr/>
        </p:nvSpPr>
        <p:spPr>
          <a:xfrm>
            <a:off x="156000" y="4351975"/>
            <a:ext cx="8832000" cy="12105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Notes:</a:t>
            </a:r>
          </a:p>
          <a:p>
            <a:pPr lvl="0" rtl="0" algn="l">
              <a:spcBef>
                <a:spcPts val="0"/>
              </a:spcBef>
              <a:buNone/>
            </a:pPr>
            <a:r>
              <a:rPr b="1" lang="en">
                <a:solidFill>
                  <a:schemeClr val="dk1"/>
                </a:solidFill>
              </a:rPr>
              <a:t>This story was added on the 10/10/2016</a:t>
            </a:r>
          </a:p>
          <a:p>
            <a:pPr lvl="0" rtl="0">
              <a:spcBef>
                <a:spcPts val="0"/>
              </a:spcBef>
              <a:buClr>
                <a:schemeClr val="dk1"/>
              </a:buClr>
              <a:buFont typeface="Arial"/>
              <a:buNone/>
            </a:pPr>
            <a:r>
              <a:rPr lang="en">
                <a:solidFill>
                  <a:schemeClr val="dk1"/>
                </a:solidFill>
              </a:rPr>
              <a:t>After consultation with our clients we decided to remove story 13 in replace it with this one, as story 13 was a nice to have but not essential. Whereas, story 23 added major functionality that assisted the driver with his job.</a:t>
            </a:r>
          </a:p>
        </p:txBody>
      </p:sp>
      <p:sp>
        <p:nvSpPr>
          <p:cNvPr id="326" name="Shape 326"/>
          <p:cNvSpPr txBox="1"/>
          <p:nvPr/>
        </p:nvSpPr>
        <p:spPr>
          <a:xfrm>
            <a:off x="156000" y="2704975"/>
            <a:ext cx="8832000" cy="14946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Acceptance Criteria:</a:t>
            </a:r>
          </a:p>
          <a:p>
            <a:pPr lvl="0" rtl="0" algn="l">
              <a:spcBef>
                <a:spcPts val="0"/>
              </a:spcBef>
              <a:buNone/>
            </a:pPr>
            <a:r>
              <a:t/>
            </a:r>
            <a:endParaRPr b="1">
              <a:solidFill>
                <a:schemeClr val="dk1"/>
              </a:solidFill>
            </a:endParaRPr>
          </a:p>
          <a:p>
            <a:pPr indent="-228600" lvl="0" marL="457200" rtl="0" algn="l">
              <a:spcBef>
                <a:spcPts val="0"/>
              </a:spcBef>
              <a:buClr>
                <a:schemeClr val="dk1"/>
              </a:buClr>
              <a:buChar char="●"/>
            </a:pPr>
            <a:r>
              <a:rPr lang="en">
                <a:solidFill>
                  <a:schemeClr val="dk1"/>
                </a:solidFill>
              </a:rPr>
              <a:t>I can retrieve all order details based off the connote number.</a:t>
            </a:r>
          </a:p>
          <a:p>
            <a:pPr indent="-228600" lvl="0" marL="457200" rtl="0" algn="l">
              <a:spcBef>
                <a:spcPts val="0"/>
              </a:spcBef>
              <a:buClr>
                <a:schemeClr val="dk1"/>
              </a:buClr>
              <a:buChar char="●"/>
            </a:pPr>
            <a:r>
              <a:rPr lang="en">
                <a:solidFill>
                  <a:schemeClr val="dk1"/>
                </a:solidFill>
              </a:rPr>
              <a:t>I can view the receiver of the package.</a:t>
            </a:r>
          </a:p>
          <a:p>
            <a:pPr indent="-228600" lvl="0" marL="457200" rtl="0" algn="l">
              <a:spcBef>
                <a:spcPts val="0"/>
              </a:spcBef>
              <a:buClr>
                <a:schemeClr val="dk1"/>
              </a:buClr>
              <a:buChar char="●"/>
            </a:pPr>
            <a:r>
              <a:rPr lang="en">
                <a:solidFill>
                  <a:schemeClr val="dk1"/>
                </a:solidFill>
              </a:rPr>
              <a:t>I can quickly update the shipment status when I delivery/pickup the package.</a:t>
            </a:r>
          </a:p>
          <a:p>
            <a:pPr indent="-228600" lvl="0" marL="457200" rtl="0" algn="l">
              <a:spcBef>
                <a:spcPts val="0"/>
              </a:spcBef>
              <a:buClr>
                <a:schemeClr val="dk1"/>
              </a:buClr>
              <a:buChar char="●"/>
            </a:pPr>
            <a:r>
              <a:rPr lang="en">
                <a:solidFill>
                  <a:schemeClr val="dk1"/>
                </a:solidFill>
              </a:rPr>
              <a:t>I cannot incorrectly update the shipment status (e.g. selecting package picked up when I am delivering)</a:t>
            </a:r>
          </a:p>
          <a:p>
            <a:pPr lvl="0" rtl="0" algn="l">
              <a:spcBef>
                <a:spcPts val="0"/>
              </a:spcBef>
              <a:buNone/>
            </a:pPr>
            <a:r>
              <a:t/>
            </a:r>
            <a:endParaRPr b="1">
              <a:solidFill>
                <a:schemeClr val="dk1"/>
              </a:solidFill>
            </a:endParaRPr>
          </a:p>
          <a:p>
            <a:pPr lvl="0" rtl="0" algn="l">
              <a:spcBef>
                <a:spcPts val="0"/>
              </a:spcBef>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nvSpPr>
        <p:spPr>
          <a:xfrm>
            <a:off x="159525"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ID</a:t>
            </a:r>
          </a:p>
          <a:p>
            <a:pPr lvl="0" rtl="0" algn="ctr">
              <a:spcBef>
                <a:spcPts val="0"/>
              </a:spcBef>
              <a:buClr>
                <a:srgbClr val="000000"/>
              </a:buClr>
              <a:buFont typeface="Arial"/>
              <a:buNone/>
            </a:pPr>
            <a:r>
              <a:rPr b="1" lang="en">
                <a:solidFill>
                  <a:schemeClr val="lt1"/>
                </a:solidFill>
              </a:rPr>
              <a:t>1</a:t>
            </a:r>
          </a:p>
        </p:txBody>
      </p:sp>
      <p:sp>
        <p:nvSpPr>
          <p:cNvPr id="79" name="Shape 79"/>
          <p:cNvSpPr txBox="1"/>
          <p:nvPr/>
        </p:nvSpPr>
        <p:spPr>
          <a:xfrm>
            <a:off x="6417900"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Priority</a:t>
            </a:r>
          </a:p>
          <a:p>
            <a:pPr lvl="0" rtl="0" algn="ctr">
              <a:spcBef>
                <a:spcPts val="0"/>
              </a:spcBef>
              <a:buClr>
                <a:srgbClr val="000000"/>
              </a:buClr>
              <a:buFont typeface="Arial"/>
              <a:buNone/>
            </a:pPr>
            <a:r>
              <a:rPr b="1" lang="en">
                <a:solidFill>
                  <a:schemeClr val="lt1"/>
                </a:solidFill>
              </a:rPr>
              <a:t>Moderate</a:t>
            </a:r>
          </a:p>
        </p:txBody>
      </p:sp>
      <p:sp>
        <p:nvSpPr>
          <p:cNvPr id="80" name="Shape 80"/>
          <p:cNvSpPr txBox="1"/>
          <p:nvPr/>
        </p:nvSpPr>
        <p:spPr>
          <a:xfrm>
            <a:off x="7662600" y="169333"/>
            <a:ext cx="13290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Points</a:t>
            </a:r>
          </a:p>
          <a:p>
            <a:pPr lvl="0" rtl="0" algn="ctr">
              <a:spcBef>
                <a:spcPts val="0"/>
              </a:spcBef>
              <a:buNone/>
            </a:pPr>
            <a:r>
              <a:rPr b="1" lang="en">
                <a:solidFill>
                  <a:schemeClr val="lt1"/>
                </a:solidFill>
              </a:rPr>
              <a:t>2</a:t>
            </a:r>
          </a:p>
        </p:txBody>
      </p:sp>
      <p:sp>
        <p:nvSpPr>
          <p:cNvPr id="81" name="Shape 81"/>
          <p:cNvSpPr txBox="1"/>
          <p:nvPr/>
        </p:nvSpPr>
        <p:spPr>
          <a:xfrm>
            <a:off x="1404225" y="169333"/>
            <a:ext cx="47856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rgbClr val="FFFFFF"/>
                </a:solidFill>
              </a:rPr>
              <a:t>Story Title</a:t>
            </a:r>
          </a:p>
          <a:p>
            <a:pPr lvl="0" rtl="0" algn="ctr">
              <a:spcBef>
                <a:spcPts val="0"/>
              </a:spcBef>
              <a:buClr>
                <a:schemeClr val="dk1"/>
              </a:buClr>
              <a:buFont typeface="Arial"/>
              <a:buNone/>
            </a:pPr>
            <a:r>
              <a:rPr b="1" lang="en">
                <a:solidFill>
                  <a:srgbClr val="FFFFFF"/>
                </a:solidFill>
              </a:rPr>
              <a:t>Manage a list of contacts</a:t>
            </a:r>
          </a:p>
        </p:txBody>
      </p:sp>
      <p:sp>
        <p:nvSpPr>
          <p:cNvPr id="82" name="Shape 82"/>
          <p:cNvSpPr txBox="1"/>
          <p:nvPr/>
        </p:nvSpPr>
        <p:spPr>
          <a:xfrm>
            <a:off x="156000" y="967674"/>
            <a:ext cx="8832000" cy="15849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User Story:</a:t>
            </a:r>
          </a:p>
          <a:p>
            <a:pPr lvl="0" rtl="0">
              <a:spcBef>
                <a:spcPts val="0"/>
              </a:spcBef>
              <a:buClr>
                <a:schemeClr val="dk1"/>
              </a:buClr>
              <a:buFont typeface="Arial"/>
              <a:buNone/>
            </a:pPr>
            <a:r>
              <a:t/>
            </a:r>
            <a:endParaRPr b="1">
              <a:solidFill>
                <a:schemeClr val="dk1"/>
              </a:solidFill>
            </a:endParaRPr>
          </a:p>
          <a:p>
            <a:pPr lvl="0" rtl="0">
              <a:spcBef>
                <a:spcPts val="0"/>
              </a:spcBef>
              <a:buClr>
                <a:schemeClr val="dk1"/>
              </a:buClr>
              <a:buFont typeface="Arial"/>
              <a:buNone/>
            </a:pPr>
            <a:r>
              <a:rPr lang="en">
                <a:solidFill>
                  <a:schemeClr val="dk1"/>
                </a:solidFill>
              </a:rPr>
              <a:t>As the owner or coordinator I want to be able to see and manage a list of contacts so that I can contact them if need be.</a:t>
            </a:r>
          </a:p>
        </p:txBody>
      </p:sp>
      <p:sp>
        <p:nvSpPr>
          <p:cNvPr id="83" name="Shape 83"/>
          <p:cNvSpPr txBox="1"/>
          <p:nvPr/>
        </p:nvSpPr>
        <p:spPr>
          <a:xfrm>
            <a:off x="156000" y="4518200"/>
            <a:ext cx="8832000" cy="10443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Notes:</a:t>
            </a:r>
          </a:p>
          <a:p>
            <a:pPr lvl="0" rtl="0" algn="l">
              <a:spcBef>
                <a:spcPts val="0"/>
              </a:spcBef>
              <a:buNone/>
            </a:pPr>
            <a:r>
              <a:t/>
            </a:r>
            <a:endParaRPr b="1">
              <a:solidFill>
                <a:schemeClr val="dk1"/>
              </a:solidFill>
            </a:endParaRPr>
          </a:p>
          <a:p>
            <a:pPr lvl="0" rtl="0">
              <a:spcBef>
                <a:spcPts val="0"/>
              </a:spcBef>
              <a:buClr>
                <a:schemeClr val="dk1"/>
              </a:buClr>
              <a:buFont typeface="Arial"/>
              <a:buNone/>
            </a:pPr>
            <a:r>
              <a:rPr lang="en">
                <a:solidFill>
                  <a:schemeClr val="dk1"/>
                </a:solidFill>
              </a:rPr>
              <a:t>Role of User: Owner / Coordinator</a:t>
            </a:r>
          </a:p>
        </p:txBody>
      </p:sp>
      <p:sp>
        <p:nvSpPr>
          <p:cNvPr id="84" name="Shape 84"/>
          <p:cNvSpPr txBox="1"/>
          <p:nvPr/>
        </p:nvSpPr>
        <p:spPr>
          <a:xfrm>
            <a:off x="156000" y="2704975"/>
            <a:ext cx="8832000" cy="1660799"/>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Acceptance Criteria:</a:t>
            </a:r>
          </a:p>
          <a:p>
            <a:pPr lvl="0" rtl="0" algn="l">
              <a:spcBef>
                <a:spcPts val="0"/>
              </a:spcBef>
              <a:buNone/>
            </a:pPr>
            <a:r>
              <a:t/>
            </a:r>
            <a:endParaRPr b="1">
              <a:solidFill>
                <a:schemeClr val="dk1"/>
              </a:solidFill>
            </a:endParaRPr>
          </a:p>
          <a:p>
            <a:pPr indent="-228600" lvl="0" marL="457200" rtl="0" algn="l">
              <a:spcBef>
                <a:spcPts val="0"/>
              </a:spcBef>
              <a:buClr>
                <a:schemeClr val="dk1"/>
              </a:buClr>
              <a:buChar char="●"/>
            </a:pPr>
            <a:r>
              <a:rPr lang="en">
                <a:solidFill>
                  <a:schemeClr val="dk1"/>
                </a:solidFill>
              </a:rPr>
              <a:t>I can view a list of contact information, such as email and phone numbers.</a:t>
            </a:r>
          </a:p>
          <a:p>
            <a:pPr indent="-228600" lvl="0" marL="457200" rtl="0" algn="l">
              <a:spcBef>
                <a:spcPts val="0"/>
              </a:spcBef>
              <a:buClr>
                <a:schemeClr val="dk1"/>
              </a:buClr>
              <a:buChar char="●"/>
            </a:pPr>
            <a:r>
              <a:rPr lang="en">
                <a:solidFill>
                  <a:schemeClr val="dk1"/>
                </a:solidFill>
              </a:rPr>
              <a:t>I can manipulate the contact list by adding and removing contacts from the list.</a:t>
            </a:r>
          </a:p>
          <a:p>
            <a:pPr lvl="0" rtl="0">
              <a:spcBef>
                <a:spcPts val="0"/>
              </a:spcBef>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nvSpPr>
        <p:spPr>
          <a:xfrm>
            <a:off x="159525"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ID</a:t>
            </a:r>
          </a:p>
          <a:p>
            <a:pPr lvl="0" rtl="0" algn="ctr">
              <a:spcBef>
                <a:spcPts val="0"/>
              </a:spcBef>
              <a:buNone/>
            </a:pPr>
            <a:r>
              <a:rPr b="1" lang="en">
                <a:solidFill>
                  <a:schemeClr val="lt1"/>
                </a:solidFill>
              </a:rPr>
              <a:t>2</a:t>
            </a:r>
          </a:p>
        </p:txBody>
      </p:sp>
      <p:sp>
        <p:nvSpPr>
          <p:cNvPr id="90" name="Shape 90"/>
          <p:cNvSpPr txBox="1"/>
          <p:nvPr/>
        </p:nvSpPr>
        <p:spPr>
          <a:xfrm>
            <a:off x="6417900"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Priority</a:t>
            </a:r>
          </a:p>
          <a:p>
            <a:pPr lvl="0" rtl="0" algn="ctr">
              <a:spcBef>
                <a:spcPts val="0"/>
              </a:spcBef>
              <a:buNone/>
            </a:pPr>
            <a:r>
              <a:rPr b="1" lang="en">
                <a:solidFill>
                  <a:schemeClr val="lt1"/>
                </a:solidFill>
              </a:rPr>
              <a:t>Low</a:t>
            </a:r>
          </a:p>
        </p:txBody>
      </p:sp>
      <p:sp>
        <p:nvSpPr>
          <p:cNvPr id="91" name="Shape 91"/>
          <p:cNvSpPr txBox="1"/>
          <p:nvPr/>
        </p:nvSpPr>
        <p:spPr>
          <a:xfrm>
            <a:off x="7662600" y="169333"/>
            <a:ext cx="13290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Points</a:t>
            </a:r>
          </a:p>
          <a:p>
            <a:pPr lvl="0" rtl="0" algn="ctr">
              <a:spcBef>
                <a:spcPts val="0"/>
              </a:spcBef>
              <a:buNone/>
            </a:pPr>
            <a:r>
              <a:rPr b="1" lang="en">
                <a:solidFill>
                  <a:schemeClr val="lt1"/>
                </a:solidFill>
              </a:rPr>
              <a:t>2</a:t>
            </a:r>
          </a:p>
        </p:txBody>
      </p:sp>
      <p:sp>
        <p:nvSpPr>
          <p:cNvPr id="92" name="Shape 92"/>
          <p:cNvSpPr txBox="1"/>
          <p:nvPr/>
        </p:nvSpPr>
        <p:spPr>
          <a:xfrm>
            <a:off x="1404225" y="169333"/>
            <a:ext cx="47856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Title</a:t>
            </a:r>
          </a:p>
          <a:p>
            <a:pPr lvl="0" rtl="0" algn="ctr">
              <a:spcBef>
                <a:spcPts val="0"/>
              </a:spcBef>
              <a:buNone/>
            </a:pPr>
            <a:r>
              <a:rPr b="1" lang="en">
                <a:solidFill>
                  <a:schemeClr val="lt1"/>
                </a:solidFill>
              </a:rPr>
              <a:t>Track Delivery Priority</a:t>
            </a:r>
          </a:p>
        </p:txBody>
      </p:sp>
      <p:sp>
        <p:nvSpPr>
          <p:cNvPr id="93" name="Shape 93"/>
          <p:cNvSpPr txBox="1"/>
          <p:nvPr/>
        </p:nvSpPr>
        <p:spPr>
          <a:xfrm>
            <a:off x="156000" y="967674"/>
            <a:ext cx="8832000" cy="15849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User Story:</a:t>
            </a:r>
          </a:p>
          <a:p>
            <a:pPr lvl="0" rtl="0" algn="l">
              <a:spcBef>
                <a:spcPts val="0"/>
              </a:spcBef>
              <a:buNone/>
            </a:pPr>
            <a:r>
              <a:t/>
            </a:r>
            <a:endParaRPr b="1">
              <a:solidFill>
                <a:schemeClr val="dk1"/>
              </a:solidFill>
            </a:endParaRPr>
          </a:p>
          <a:p>
            <a:pPr lvl="0" rtl="0">
              <a:spcBef>
                <a:spcPts val="0"/>
              </a:spcBef>
              <a:buClr>
                <a:schemeClr val="dk1"/>
              </a:buClr>
              <a:buFont typeface="Arial"/>
              <a:buNone/>
            </a:pPr>
            <a:r>
              <a:rPr lang="en">
                <a:solidFill>
                  <a:schemeClr val="dk1"/>
                </a:solidFill>
              </a:rPr>
              <a:t>As the coordinator I want to be able to track delivery priorities so that I can coordinate the deliveries appropriately.</a:t>
            </a:r>
          </a:p>
        </p:txBody>
      </p:sp>
      <p:sp>
        <p:nvSpPr>
          <p:cNvPr id="94" name="Shape 94"/>
          <p:cNvSpPr txBox="1"/>
          <p:nvPr/>
        </p:nvSpPr>
        <p:spPr>
          <a:xfrm>
            <a:off x="156000" y="4518200"/>
            <a:ext cx="8832000" cy="10443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Notes:</a:t>
            </a:r>
          </a:p>
          <a:p>
            <a:pPr lvl="0">
              <a:spcBef>
                <a:spcPts val="0"/>
              </a:spcBef>
              <a:buClr>
                <a:schemeClr val="dk1"/>
              </a:buClr>
              <a:buFont typeface="Arial"/>
              <a:buNone/>
            </a:pPr>
            <a:r>
              <a:rPr lang="en">
                <a:solidFill>
                  <a:schemeClr val="dk1"/>
                </a:solidFill>
              </a:rPr>
              <a:t>Role of User: Coordinator</a:t>
            </a:r>
          </a:p>
          <a:p>
            <a:pPr lvl="0" rtl="0">
              <a:spcBef>
                <a:spcPts val="0"/>
              </a:spcBef>
              <a:buClr>
                <a:schemeClr val="dk1"/>
              </a:buClr>
              <a:buFont typeface="Arial"/>
              <a:buNone/>
            </a:pPr>
            <a:r>
              <a:rPr lang="en">
                <a:solidFill>
                  <a:schemeClr val="dk1"/>
                </a:solidFill>
              </a:rPr>
              <a:t>Update: This story was considered too small to be made into its own site and it was decided with the client team that it would be more efficient for this functionality to be added to the assignments page.</a:t>
            </a:r>
          </a:p>
        </p:txBody>
      </p:sp>
      <p:sp>
        <p:nvSpPr>
          <p:cNvPr id="95" name="Shape 95"/>
          <p:cNvSpPr txBox="1"/>
          <p:nvPr/>
        </p:nvSpPr>
        <p:spPr>
          <a:xfrm>
            <a:off x="156000" y="2704975"/>
            <a:ext cx="8832000" cy="1660799"/>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Acceptance Criteria:</a:t>
            </a:r>
          </a:p>
          <a:p>
            <a:pPr lvl="0" rtl="0" algn="l">
              <a:spcBef>
                <a:spcPts val="0"/>
              </a:spcBef>
              <a:buNone/>
            </a:pPr>
            <a:r>
              <a:t/>
            </a:r>
            <a:endParaRPr b="1">
              <a:solidFill>
                <a:schemeClr val="dk1"/>
              </a:solidFill>
            </a:endParaRPr>
          </a:p>
          <a:p>
            <a:pPr indent="-228600" lvl="0" marL="457200" rtl="0">
              <a:spcBef>
                <a:spcPts val="0"/>
              </a:spcBef>
              <a:buClr>
                <a:schemeClr val="dk1"/>
              </a:buClr>
              <a:buChar char="●"/>
            </a:pPr>
            <a:r>
              <a:rPr lang="en">
                <a:solidFill>
                  <a:schemeClr val="dk1"/>
                </a:solidFill>
              </a:rPr>
              <a:t>I can view all current deliveries.</a:t>
            </a:r>
          </a:p>
          <a:p>
            <a:pPr indent="-228600" lvl="0" marL="457200" rtl="0">
              <a:spcBef>
                <a:spcPts val="0"/>
              </a:spcBef>
              <a:buClr>
                <a:schemeClr val="dk1"/>
              </a:buClr>
              <a:buChar char="●"/>
            </a:pPr>
            <a:r>
              <a:rPr lang="en">
                <a:solidFill>
                  <a:schemeClr val="dk1"/>
                </a:solidFill>
              </a:rPr>
              <a:t>I can view assigned priority for deliveries.</a:t>
            </a:r>
          </a:p>
          <a:p>
            <a:pPr indent="-228600" lvl="0" marL="457200" rtl="0">
              <a:spcBef>
                <a:spcPts val="0"/>
              </a:spcBef>
              <a:buClr>
                <a:schemeClr val="dk1"/>
              </a:buClr>
              <a:buChar char="●"/>
            </a:pPr>
            <a:r>
              <a:rPr lang="en">
                <a:solidFill>
                  <a:schemeClr val="dk1"/>
                </a:solidFill>
              </a:rPr>
              <a:t>I can change priority of all current deliveries.</a:t>
            </a:r>
          </a:p>
          <a:p>
            <a:pPr lvl="0" rtl="0" algn="l">
              <a:spcBef>
                <a:spcPts val="0"/>
              </a:spcBef>
              <a:buNone/>
            </a:pPr>
            <a:r>
              <a:t/>
            </a:r>
            <a:endParaRPr b="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nvSpPr>
        <p:spPr>
          <a:xfrm>
            <a:off x="159525"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ID</a:t>
            </a:r>
          </a:p>
          <a:p>
            <a:pPr lvl="0" rtl="0" algn="ctr">
              <a:spcBef>
                <a:spcPts val="0"/>
              </a:spcBef>
              <a:buNone/>
            </a:pPr>
            <a:r>
              <a:rPr b="1" lang="en">
                <a:solidFill>
                  <a:schemeClr val="lt1"/>
                </a:solidFill>
              </a:rPr>
              <a:t>3</a:t>
            </a:r>
          </a:p>
        </p:txBody>
      </p:sp>
      <p:sp>
        <p:nvSpPr>
          <p:cNvPr id="101" name="Shape 101"/>
          <p:cNvSpPr txBox="1"/>
          <p:nvPr/>
        </p:nvSpPr>
        <p:spPr>
          <a:xfrm>
            <a:off x="6417900"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Priority</a:t>
            </a:r>
          </a:p>
          <a:p>
            <a:pPr lvl="0" rtl="0" algn="ctr">
              <a:spcBef>
                <a:spcPts val="0"/>
              </a:spcBef>
              <a:buClr>
                <a:schemeClr val="dk1"/>
              </a:buClr>
              <a:buFont typeface="Arial"/>
              <a:buNone/>
            </a:pPr>
            <a:r>
              <a:rPr b="1" lang="en">
                <a:solidFill>
                  <a:schemeClr val="lt1"/>
                </a:solidFill>
              </a:rPr>
              <a:t>Low</a:t>
            </a:r>
          </a:p>
        </p:txBody>
      </p:sp>
      <p:sp>
        <p:nvSpPr>
          <p:cNvPr id="102" name="Shape 102"/>
          <p:cNvSpPr txBox="1"/>
          <p:nvPr/>
        </p:nvSpPr>
        <p:spPr>
          <a:xfrm>
            <a:off x="7662600" y="169333"/>
            <a:ext cx="13290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Points</a:t>
            </a:r>
          </a:p>
          <a:p>
            <a:pPr lvl="0" rtl="0" algn="ctr">
              <a:spcBef>
                <a:spcPts val="0"/>
              </a:spcBef>
              <a:buNone/>
            </a:pPr>
            <a:r>
              <a:rPr b="1" lang="en">
                <a:solidFill>
                  <a:schemeClr val="lt1"/>
                </a:solidFill>
              </a:rPr>
              <a:t>2</a:t>
            </a:r>
          </a:p>
        </p:txBody>
      </p:sp>
      <p:sp>
        <p:nvSpPr>
          <p:cNvPr id="103" name="Shape 103"/>
          <p:cNvSpPr txBox="1"/>
          <p:nvPr/>
        </p:nvSpPr>
        <p:spPr>
          <a:xfrm>
            <a:off x="1404225" y="169333"/>
            <a:ext cx="47856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Title</a:t>
            </a:r>
          </a:p>
          <a:p>
            <a:pPr lvl="0" rtl="0" algn="ctr">
              <a:spcBef>
                <a:spcPts val="0"/>
              </a:spcBef>
              <a:buNone/>
            </a:pPr>
            <a:r>
              <a:rPr b="1" lang="en">
                <a:solidFill>
                  <a:schemeClr val="lt1"/>
                </a:solidFill>
              </a:rPr>
              <a:t>Efficiency of Drivers</a:t>
            </a:r>
          </a:p>
        </p:txBody>
      </p:sp>
      <p:sp>
        <p:nvSpPr>
          <p:cNvPr id="104" name="Shape 104"/>
          <p:cNvSpPr txBox="1"/>
          <p:nvPr/>
        </p:nvSpPr>
        <p:spPr>
          <a:xfrm>
            <a:off x="156000" y="967674"/>
            <a:ext cx="8832000" cy="15849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User Story:</a:t>
            </a:r>
          </a:p>
          <a:p>
            <a:pPr lvl="0" rtl="0" algn="l">
              <a:spcBef>
                <a:spcPts val="0"/>
              </a:spcBef>
              <a:buNone/>
            </a:pPr>
            <a:r>
              <a:t/>
            </a:r>
            <a:endParaRPr b="1">
              <a:solidFill>
                <a:schemeClr val="dk1"/>
              </a:solidFill>
            </a:endParaRPr>
          </a:p>
          <a:p>
            <a:pPr lvl="0" rtl="0">
              <a:spcBef>
                <a:spcPts val="0"/>
              </a:spcBef>
              <a:buClr>
                <a:schemeClr val="dk1"/>
              </a:buClr>
              <a:buFont typeface="Arial"/>
              <a:buNone/>
            </a:pPr>
            <a:r>
              <a:rPr lang="en">
                <a:solidFill>
                  <a:schemeClr val="dk1"/>
                </a:solidFill>
              </a:rPr>
              <a:t>As the owner I want to see and track the delivery times of packages for each driver so that I know if my employees are working at peak efficiency.</a:t>
            </a:r>
          </a:p>
        </p:txBody>
      </p:sp>
      <p:sp>
        <p:nvSpPr>
          <p:cNvPr id="105" name="Shape 105"/>
          <p:cNvSpPr txBox="1"/>
          <p:nvPr/>
        </p:nvSpPr>
        <p:spPr>
          <a:xfrm>
            <a:off x="156000" y="4518200"/>
            <a:ext cx="8832000" cy="10443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Notes:</a:t>
            </a:r>
          </a:p>
          <a:p>
            <a:pPr lvl="0" rtl="0" algn="l">
              <a:spcBef>
                <a:spcPts val="0"/>
              </a:spcBef>
              <a:buNone/>
            </a:pPr>
            <a:r>
              <a:t/>
            </a:r>
            <a:endParaRPr b="1">
              <a:solidFill>
                <a:schemeClr val="dk1"/>
              </a:solidFill>
            </a:endParaRPr>
          </a:p>
          <a:p>
            <a:pPr lvl="0" rtl="0">
              <a:spcBef>
                <a:spcPts val="0"/>
              </a:spcBef>
              <a:buClr>
                <a:schemeClr val="dk1"/>
              </a:buClr>
              <a:buFont typeface="Arial"/>
              <a:buNone/>
            </a:pPr>
            <a:r>
              <a:rPr lang="en">
                <a:solidFill>
                  <a:schemeClr val="dk1"/>
                </a:solidFill>
              </a:rPr>
              <a:t>Role of User: Owner</a:t>
            </a:r>
          </a:p>
        </p:txBody>
      </p:sp>
      <p:sp>
        <p:nvSpPr>
          <p:cNvPr id="106" name="Shape 106"/>
          <p:cNvSpPr txBox="1"/>
          <p:nvPr/>
        </p:nvSpPr>
        <p:spPr>
          <a:xfrm>
            <a:off x="156000" y="2704975"/>
            <a:ext cx="8832000" cy="1660799"/>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Acceptance Criteria:</a:t>
            </a:r>
          </a:p>
          <a:p>
            <a:pPr lvl="0" rtl="0" algn="l">
              <a:spcBef>
                <a:spcPts val="0"/>
              </a:spcBef>
              <a:buNone/>
            </a:pPr>
            <a:r>
              <a:t/>
            </a:r>
            <a:endParaRPr b="1">
              <a:solidFill>
                <a:schemeClr val="dk1"/>
              </a:solidFill>
            </a:endParaRPr>
          </a:p>
          <a:p>
            <a:pPr indent="-228600" lvl="0" marL="457200" rtl="0">
              <a:spcBef>
                <a:spcPts val="0"/>
              </a:spcBef>
              <a:buClr>
                <a:schemeClr val="dk1"/>
              </a:buClr>
              <a:buChar char="●"/>
            </a:pPr>
            <a:r>
              <a:rPr lang="en">
                <a:solidFill>
                  <a:schemeClr val="dk1"/>
                </a:solidFill>
              </a:rPr>
              <a:t>I can view a list of all past deliveries made.</a:t>
            </a:r>
          </a:p>
          <a:p>
            <a:pPr indent="-228600" lvl="0" marL="457200" rtl="0">
              <a:spcBef>
                <a:spcPts val="0"/>
              </a:spcBef>
              <a:buClr>
                <a:schemeClr val="dk1"/>
              </a:buClr>
              <a:buChar char="●"/>
            </a:pPr>
            <a:r>
              <a:rPr lang="en">
                <a:solidFill>
                  <a:schemeClr val="dk1"/>
                </a:solidFill>
              </a:rPr>
              <a:t>I can view when the driver departed for a delivery.</a:t>
            </a:r>
          </a:p>
          <a:p>
            <a:pPr indent="-228600" lvl="0" marL="457200" rtl="0">
              <a:spcBef>
                <a:spcPts val="0"/>
              </a:spcBef>
              <a:buClr>
                <a:schemeClr val="dk1"/>
              </a:buClr>
              <a:buChar char="●"/>
            </a:pPr>
            <a:r>
              <a:rPr lang="en">
                <a:solidFill>
                  <a:schemeClr val="dk1"/>
                </a:solidFill>
              </a:rPr>
              <a:t>I can view when the driver made the delivery.</a:t>
            </a:r>
          </a:p>
          <a:p>
            <a:pPr indent="-228600" lvl="0" marL="457200" rtl="0">
              <a:spcBef>
                <a:spcPts val="0"/>
              </a:spcBef>
              <a:buClr>
                <a:schemeClr val="dk1"/>
              </a:buClr>
              <a:buChar char="●"/>
            </a:pPr>
            <a:r>
              <a:rPr lang="en">
                <a:solidFill>
                  <a:schemeClr val="dk1"/>
                </a:solidFill>
              </a:rPr>
              <a:t>I can view the total time of the journey.</a:t>
            </a:r>
          </a:p>
          <a:p>
            <a:pPr lvl="0" rtl="0" algn="l">
              <a:spcBef>
                <a:spcPts val="0"/>
              </a:spcBef>
              <a:buNone/>
            </a:pPr>
            <a:r>
              <a:t/>
            </a:r>
            <a:endParaRPr b="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nvSpPr>
        <p:spPr>
          <a:xfrm>
            <a:off x="159525"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ID</a:t>
            </a:r>
          </a:p>
          <a:p>
            <a:pPr lvl="0" rtl="0" algn="ctr">
              <a:spcBef>
                <a:spcPts val="0"/>
              </a:spcBef>
              <a:buNone/>
            </a:pPr>
            <a:r>
              <a:rPr b="1" lang="en">
                <a:solidFill>
                  <a:schemeClr val="lt1"/>
                </a:solidFill>
              </a:rPr>
              <a:t>4</a:t>
            </a:r>
          </a:p>
        </p:txBody>
      </p:sp>
      <p:sp>
        <p:nvSpPr>
          <p:cNvPr id="112" name="Shape 112"/>
          <p:cNvSpPr txBox="1"/>
          <p:nvPr/>
        </p:nvSpPr>
        <p:spPr>
          <a:xfrm>
            <a:off x="6417900"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Priority</a:t>
            </a:r>
          </a:p>
          <a:p>
            <a:pPr lvl="0" rtl="0" algn="ctr">
              <a:spcBef>
                <a:spcPts val="0"/>
              </a:spcBef>
              <a:buClr>
                <a:schemeClr val="dk1"/>
              </a:buClr>
              <a:buFont typeface="Arial"/>
              <a:buNone/>
            </a:pPr>
            <a:r>
              <a:rPr b="1" lang="en">
                <a:solidFill>
                  <a:schemeClr val="lt1"/>
                </a:solidFill>
              </a:rPr>
              <a:t>Moderate</a:t>
            </a:r>
          </a:p>
        </p:txBody>
      </p:sp>
      <p:sp>
        <p:nvSpPr>
          <p:cNvPr id="113" name="Shape 113"/>
          <p:cNvSpPr txBox="1"/>
          <p:nvPr/>
        </p:nvSpPr>
        <p:spPr>
          <a:xfrm>
            <a:off x="7662600" y="169333"/>
            <a:ext cx="13290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Points</a:t>
            </a:r>
          </a:p>
          <a:p>
            <a:pPr lvl="0" rtl="0" algn="ctr">
              <a:spcBef>
                <a:spcPts val="0"/>
              </a:spcBef>
              <a:buNone/>
            </a:pPr>
            <a:r>
              <a:rPr b="1" lang="en">
                <a:solidFill>
                  <a:schemeClr val="lt1"/>
                </a:solidFill>
              </a:rPr>
              <a:t>2</a:t>
            </a:r>
          </a:p>
        </p:txBody>
      </p:sp>
      <p:sp>
        <p:nvSpPr>
          <p:cNvPr id="114" name="Shape 114"/>
          <p:cNvSpPr txBox="1"/>
          <p:nvPr/>
        </p:nvSpPr>
        <p:spPr>
          <a:xfrm>
            <a:off x="1404225" y="169333"/>
            <a:ext cx="47856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Title</a:t>
            </a:r>
          </a:p>
          <a:p>
            <a:pPr lvl="0" rtl="0" algn="ctr">
              <a:spcBef>
                <a:spcPts val="0"/>
              </a:spcBef>
              <a:buNone/>
            </a:pPr>
            <a:r>
              <a:rPr b="1" lang="en">
                <a:solidFill>
                  <a:schemeClr val="lt1"/>
                </a:solidFill>
              </a:rPr>
              <a:t>Record Shipment Status</a:t>
            </a:r>
          </a:p>
        </p:txBody>
      </p:sp>
      <p:sp>
        <p:nvSpPr>
          <p:cNvPr id="115" name="Shape 115"/>
          <p:cNvSpPr txBox="1"/>
          <p:nvPr/>
        </p:nvSpPr>
        <p:spPr>
          <a:xfrm>
            <a:off x="156000" y="967674"/>
            <a:ext cx="8832000" cy="15849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User Story:</a:t>
            </a:r>
          </a:p>
          <a:p>
            <a:pPr lvl="0" rtl="0" algn="l">
              <a:spcBef>
                <a:spcPts val="0"/>
              </a:spcBef>
              <a:buNone/>
            </a:pPr>
            <a:r>
              <a:t/>
            </a:r>
            <a:endParaRPr b="1">
              <a:solidFill>
                <a:schemeClr val="dk1"/>
              </a:solidFill>
            </a:endParaRPr>
          </a:p>
          <a:p>
            <a:pPr lvl="0" rtl="0">
              <a:spcBef>
                <a:spcPts val="0"/>
              </a:spcBef>
              <a:buClr>
                <a:schemeClr val="dk1"/>
              </a:buClr>
              <a:buFont typeface="Arial"/>
              <a:buNone/>
            </a:pPr>
            <a:r>
              <a:rPr lang="en">
                <a:solidFill>
                  <a:schemeClr val="dk1"/>
                </a:solidFill>
              </a:rPr>
              <a:t>As the coordinator I want to record the status of deliveries (pending, enroute to pick up, received, in transit, processing) including delivery times and recipients so that non-repudiation can be provided in the event a customer makes false claims.</a:t>
            </a:r>
          </a:p>
        </p:txBody>
      </p:sp>
      <p:sp>
        <p:nvSpPr>
          <p:cNvPr id="116" name="Shape 116"/>
          <p:cNvSpPr txBox="1"/>
          <p:nvPr/>
        </p:nvSpPr>
        <p:spPr>
          <a:xfrm>
            <a:off x="156000" y="4518200"/>
            <a:ext cx="8832000" cy="10443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Notes:</a:t>
            </a:r>
          </a:p>
          <a:p>
            <a:pPr lvl="0" rtl="0" algn="l">
              <a:spcBef>
                <a:spcPts val="0"/>
              </a:spcBef>
              <a:buNone/>
            </a:pPr>
            <a:r>
              <a:t/>
            </a:r>
            <a:endParaRPr b="1">
              <a:solidFill>
                <a:schemeClr val="dk1"/>
              </a:solidFill>
            </a:endParaRPr>
          </a:p>
          <a:p>
            <a:pPr lvl="0" rtl="0" algn="l">
              <a:spcBef>
                <a:spcPts val="0"/>
              </a:spcBef>
              <a:buNone/>
            </a:pPr>
            <a:r>
              <a:rPr lang="en">
                <a:solidFill>
                  <a:schemeClr val="dk1"/>
                </a:solidFill>
              </a:rPr>
              <a:t>Role of User: Coordinator</a:t>
            </a:r>
          </a:p>
        </p:txBody>
      </p:sp>
      <p:sp>
        <p:nvSpPr>
          <p:cNvPr id="117" name="Shape 117"/>
          <p:cNvSpPr txBox="1"/>
          <p:nvPr/>
        </p:nvSpPr>
        <p:spPr>
          <a:xfrm>
            <a:off x="156000" y="2704975"/>
            <a:ext cx="8832000" cy="1660799"/>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Acceptance Criteria:</a:t>
            </a:r>
          </a:p>
          <a:p>
            <a:pPr lvl="0" rtl="0" algn="l">
              <a:spcBef>
                <a:spcPts val="0"/>
              </a:spcBef>
              <a:buNone/>
            </a:pPr>
            <a:r>
              <a:t/>
            </a:r>
            <a:endParaRPr b="1">
              <a:solidFill>
                <a:schemeClr val="dk1"/>
              </a:solidFill>
            </a:endParaRPr>
          </a:p>
          <a:p>
            <a:pPr indent="-228600" lvl="0" marL="457200" rtl="0">
              <a:spcBef>
                <a:spcPts val="0"/>
              </a:spcBef>
              <a:buClr>
                <a:schemeClr val="dk1"/>
              </a:buClr>
              <a:buChar char="●"/>
            </a:pPr>
            <a:r>
              <a:rPr lang="en">
                <a:solidFill>
                  <a:schemeClr val="dk1"/>
                </a:solidFill>
              </a:rPr>
              <a:t>I can view both past and present deliveries.</a:t>
            </a:r>
          </a:p>
          <a:p>
            <a:pPr indent="-228600" lvl="0" marL="457200" rtl="0">
              <a:spcBef>
                <a:spcPts val="0"/>
              </a:spcBef>
              <a:buClr>
                <a:schemeClr val="dk1"/>
              </a:buClr>
              <a:buChar char="●"/>
            </a:pPr>
            <a:r>
              <a:rPr lang="en">
                <a:solidFill>
                  <a:schemeClr val="dk1"/>
                </a:solidFill>
              </a:rPr>
              <a:t>I can view the current status of every delivery.</a:t>
            </a:r>
          </a:p>
          <a:p>
            <a:pPr indent="-228600" lvl="0" marL="457200" rtl="0">
              <a:spcBef>
                <a:spcPts val="0"/>
              </a:spcBef>
              <a:buClr>
                <a:schemeClr val="dk1"/>
              </a:buClr>
              <a:buChar char="●"/>
            </a:pPr>
            <a:r>
              <a:rPr lang="en">
                <a:solidFill>
                  <a:schemeClr val="dk1"/>
                </a:solidFill>
              </a:rPr>
              <a:t>I can confirm that the customer has received the delivery.</a:t>
            </a:r>
          </a:p>
          <a:p>
            <a:pPr lvl="0" rtl="0">
              <a:spcBef>
                <a:spcPts val="0"/>
              </a:spcBef>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nvSpPr>
        <p:spPr>
          <a:xfrm>
            <a:off x="159525"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ID</a:t>
            </a:r>
          </a:p>
          <a:p>
            <a:pPr lvl="0" rtl="0" algn="ctr">
              <a:spcBef>
                <a:spcPts val="0"/>
              </a:spcBef>
              <a:buNone/>
            </a:pPr>
            <a:r>
              <a:rPr b="1" lang="en">
                <a:solidFill>
                  <a:schemeClr val="lt1"/>
                </a:solidFill>
              </a:rPr>
              <a:t>5</a:t>
            </a:r>
          </a:p>
        </p:txBody>
      </p:sp>
      <p:sp>
        <p:nvSpPr>
          <p:cNvPr id="123" name="Shape 123"/>
          <p:cNvSpPr txBox="1"/>
          <p:nvPr/>
        </p:nvSpPr>
        <p:spPr>
          <a:xfrm>
            <a:off x="6417900"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Priority</a:t>
            </a:r>
          </a:p>
          <a:p>
            <a:pPr lvl="0" rtl="0" algn="ctr">
              <a:spcBef>
                <a:spcPts val="0"/>
              </a:spcBef>
              <a:buNone/>
            </a:pPr>
            <a:r>
              <a:rPr b="1" lang="en">
                <a:solidFill>
                  <a:schemeClr val="lt1"/>
                </a:solidFill>
              </a:rPr>
              <a:t>Moderate</a:t>
            </a:r>
          </a:p>
        </p:txBody>
      </p:sp>
      <p:sp>
        <p:nvSpPr>
          <p:cNvPr id="124" name="Shape 124"/>
          <p:cNvSpPr txBox="1"/>
          <p:nvPr/>
        </p:nvSpPr>
        <p:spPr>
          <a:xfrm>
            <a:off x="7662600" y="169333"/>
            <a:ext cx="13290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Points</a:t>
            </a:r>
          </a:p>
          <a:p>
            <a:pPr lvl="0" rtl="0" algn="ctr">
              <a:spcBef>
                <a:spcPts val="0"/>
              </a:spcBef>
              <a:buNone/>
            </a:pPr>
            <a:r>
              <a:rPr b="1" lang="en">
                <a:solidFill>
                  <a:schemeClr val="lt1"/>
                </a:solidFill>
              </a:rPr>
              <a:t>2</a:t>
            </a:r>
          </a:p>
        </p:txBody>
      </p:sp>
      <p:sp>
        <p:nvSpPr>
          <p:cNvPr id="125" name="Shape 125"/>
          <p:cNvSpPr txBox="1"/>
          <p:nvPr/>
        </p:nvSpPr>
        <p:spPr>
          <a:xfrm>
            <a:off x="1404225" y="169333"/>
            <a:ext cx="47856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Title</a:t>
            </a:r>
          </a:p>
          <a:p>
            <a:pPr lvl="0" rtl="0" algn="ctr">
              <a:spcBef>
                <a:spcPts val="0"/>
              </a:spcBef>
              <a:buNone/>
            </a:pPr>
            <a:r>
              <a:rPr b="1" lang="en">
                <a:solidFill>
                  <a:schemeClr val="lt1"/>
                </a:solidFill>
              </a:rPr>
              <a:t>Checking Payment Statuses</a:t>
            </a:r>
          </a:p>
        </p:txBody>
      </p:sp>
      <p:sp>
        <p:nvSpPr>
          <p:cNvPr id="126" name="Shape 126"/>
          <p:cNvSpPr txBox="1"/>
          <p:nvPr/>
        </p:nvSpPr>
        <p:spPr>
          <a:xfrm>
            <a:off x="156000" y="967674"/>
            <a:ext cx="8832000" cy="15849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User Story:</a:t>
            </a:r>
          </a:p>
          <a:p>
            <a:pPr lvl="0">
              <a:spcBef>
                <a:spcPts val="0"/>
              </a:spcBef>
              <a:buClr>
                <a:schemeClr val="dk1"/>
              </a:buClr>
              <a:buFont typeface="Arial"/>
              <a:buNone/>
            </a:pPr>
            <a:r>
              <a:t/>
            </a:r>
            <a:endParaRPr b="1">
              <a:solidFill>
                <a:schemeClr val="dk1"/>
              </a:solidFill>
            </a:endParaRPr>
          </a:p>
          <a:p>
            <a:pPr lvl="0" rtl="0">
              <a:spcBef>
                <a:spcPts val="0"/>
              </a:spcBef>
              <a:buClr>
                <a:schemeClr val="dk1"/>
              </a:buClr>
              <a:buFont typeface="Arial"/>
              <a:buNone/>
            </a:pPr>
            <a:r>
              <a:rPr lang="en">
                <a:solidFill>
                  <a:schemeClr val="dk1"/>
                </a:solidFill>
              </a:rPr>
              <a:t>As the owner I want to be able to check if payments have been successful to ensure that the we are being paid for our service.</a:t>
            </a:r>
          </a:p>
        </p:txBody>
      </p:sp>
      <p:sp>
        <p:nvSpPr>
          <p:cNvPr id="127" name="Shape 127"/>
          <p:cNvSpPr txBox="1"/>
          <p:nvPr/>
        </p:nvSpPr>
        <p:spPr>
          <a:xfrm>
            <a:off x="156000" y="4518175"/>
            <a:ext cx="8832000" cy="10443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Notes:</a:t>
            </a:r>
          </a:p>
          <a:p>
            <a:pPr lvl="0" rtl="0" algn="l">
              <a:spcBef>
                <a:spcPts val="0"/>
              </a:spcBef>
              <a:buNone/>
            </a:pPr>
            <a:r>
              <a:t/>
            </a:r>
            <a:endParaRPr b="1">
              <a:solidFill>
                <a:schemeClr val="dk1"/>
              </a:solidFill>
            </a:endParaRPr>
          </a:p>
          <a:p>
            <a:pPr lvl="0" rtl="0">
              <a:spcBef>
                <a:spcPts val="0"/>
              </a:spcBef>
              <a:buClr>
                <a:schemeClr val="dk1"/>
              </a:buClr>
              <a:buFont typeface="Arial"/>
              <a:buNone/>
            </a:pPr>
            <a:r>
              <a:rPr lang="en">
                <a:solidFill>
                  <a:schemeClr val="dk1"/>
                </a:solidFill>
              </a:rPr>
              <a:t>Role of User: Owner </a:t>
            </a:r>
          </a:p>
        </p:txBody>
      </p:sp>
      <p:sp>
        <p:nvSpPr>
          <p:cNvPr id="128" name="Shape 128"/>
          <p:cNvSpPr txBox="1"/>
          <p:nvPr/>
        </p:nvSpPr>
        <p:spPr>
          <a:xfrm>
            <a:off x="156000" y="2704975"/>
            <a:ext cx="8832000" cy="1660799"/>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Acceptance Criteria:</a:t>
            </a:r>
          </a:p>
          <a:p>
            <a:pPr lvl="0" rtl="0" algn="l">
              <a:spcBef>
                <a:spcPts val="0"/>
              </a:spcBef>
              <a:buNone/>
            </a:pPr>
            <a:r>
              <a:t/>
            </a:r>
            <a:endParaRPr b="1">
              <a:solidFill>
                <a:schemeClr val="dk1"/>
              </a:solidFill>
            </a:endParaRPr>
          </a:p>
          <a:p>
            <a:pPr indent="-228600" lvl="0" marL="457200" rtl="0" algn="l">
              <a:spcBef>
                <a:spcPts val="0"/>
              </a:spcBef>
              <a:buClr>
                <a:schemeClr val="dk1"/>
              </a:buClr>
              <a:buChar char="●"/>
            </a:pPr>
            <a:r>
              <a:rPr lang="en">
                <a:solidFill>
                  <a:schemeClr val="dk1"/>
                </a:solidFill>
              </a:rPr>
              <a:t>After a customer pays for a delivery the payment status is marked accordingly (e.g. paid - waiting confirmation).</a:t>
            </a:r>
          </a:p>
          <a:p>
            <a:pPr indent="-228600" lvl="0" marL="457200" rtl="0" algn="l">
              <a:spcBef>
                <a:spcPts val="0"/>
              </a:spcBef>
              <a:buClr>
                <a:schemeClr val="dk1"/>
              </a:buClr>
              <a:buChar char="●"/>
            </a:pPr>
            <a:r>
              <a:rPr lang="en">
                <a:solidFill>
                  <a:schemeClr val="dk1"/>
                </a:solidFill>
              </a:rPr>
              <a:t>I can see all past payments (sorted by status).</a:t>
            </a:r>
          </a:p>
          <a:p>
            <a:pPr indent="-228600" lvl="0" marL="457200" rtl="0" algn="l">
              <a:spcBef>
                <a:spcPts val="0"/>
              </a:spcBef>
              <a:buClr>
                <a:schemeClr val="dk1"/>
              </a:buClr>
              <a:buChar char="●"/>
            </a:pPr>
            <a:r>
              <a:rPr lang="en">
                <a:solidFill>
                  <a:schemeClr val="dk1"/>
                </a:solidFill>
              </a:rPr>
              <a:t>After a payment has been received and confirmed as being successful the payment can be made ‘complete’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nvSpPr>
        <p:spPr>
          <a:xfrm>
            <a:off x="159525"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ID</a:t>
            </a:r>
          </a:p>
          <a:p>
            <a:pPr lvl="0" rtl="0" algn="ctr">
              <a:spcBef>
                <a:spcPts val="0"/>
              </a:spcBef>
              <a:buNone/>
            </a:pPr>
            <a:r>
              <a:rPr b="1" lang="en">
                <a:solidFill>
                  <a:schemeClr val="lt1"/>
                </a:solidFill>
              </a:rPr>
              <a:t>6</a:t>
            </a:r>
          </a:p>
        </p:txBody>
      </p:sp>
      <p:sp>
        <p:nvSpPr>
          <p:cNvPr id="134" name="Shape 134"/>
          <p:cNvSpPr txBox="1"/>
          <p:nvPr/>
        </p:nvSpPr>
        <p:spPr>
          <a:xfrm>
            <a:off x="6417900"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Priority</a:t>
            </a:r>
          </a:p>
          <a:p>
            <a:pPr lvl="0" rtl="0" algn="ctr">
              <a:spcBef>
                <a:spcPts val="0"/>
              </a:spcBef>
              <a:buNone/>
            </a:pPr>
            <a:r>
              <a:rPr b="1" lang="en">
                <a:solidFill>
                  <a:schemeClr val="lt1"/>
                </a:solidFill>
              </a:rPr>
              <a:t>High</a:t>
            </a:r>
          </a:p>
        </p:txBody>
      </p:sp>
      <p:sp>
        <p:nvSpPr>
          <p:cNvPr id="135" name="Shape 135"/>
          <p:cNvSpPr txBox="1"/>
          <p:nvPr/>
        </p:nvSpPr>
        <p:spPr>
          <a:xfrm>
            <a:off x="7662600" y="169333"/>
            <a:ext cx="13290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Points</a:t>
            </a:r>
          </a:p>
          <a:p>
            <a:pPr lvl="0" rtl="0" algn="ctr">
              <a:spcBef>
                <a:spcPts val="0"/>
              </a:spcBef>
              <a:buNone/>
            </a:pPr>
            <a:r>
              <a:rPr b="1" lang="en">
                <a:solidFill>
                  <a:schemeClr val="lt1"/>
                </a:solidFill>
              </a:rPr>
              <a:t>2</a:t>
            </a:r>
          </a:p>
        </p:txBody>
      </p:sp>
      <p:sp>
        <p:nvSpPr>
          <p:cNvPr id="136" name="Shape 136"/>
          <p:cNvSpPr txBox="1"/>
          <p:nvPr/>
        </p:nvSpPr>
        <p:spPr>
          <a:xfrm>
            <a:off x="1404225" y="169333"/>
            <a:ext cx="47856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Title</a:t>
            </a:r>
          </a:p>
          <a:p>
            <a:pPr lvl="0" rtl="0" algn="ctr">
              <a:spcBef>
                <a:spcPts val="0"/>
              </a:spcBef>
              <a:buNone/>
            </a:pPr>
            <a:r>
              <a:rPr b="1" lang="en">
                <a:solidFill>
                  <a:schemeClr val="lt1"/>
                </a:solidFill>
              </a:rPr>
              <a:t>Daily Summary of Deliveries</a:t>
            </a:r>
          </a:p>
        </p:txBody>
      </p:sp>
      <p:sp>
        <p:nvSpPr>
          <p:cNvPr id="137" name="Shape 137"/>
          <p:cNvSpPr txBox="1"/>
          <p:nvPr/>
        </p:nvSpPr>
        <p:spPr>
          <a:xfrm>
            <a:off x="156000" y="967674"/>
            <a:ext cx="8832000" cy="15849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User Story:</a:t>
            </a:r>
          </a:p>
          <a:p>
            <a:pPr lvl="0" rtl="0" algn="l">
              <a:spcBef>
                <a:spcPts val="0"/>
              </a:spcBef>
              <a:buNone/>
            </a:pPr>
            <a:r>
              <a:t/>
            </a:r>
            <a:endParaRPr b="1">
              <a:solidFill>
                <a:schemeClr val="dk1"/>
              </a:solidFill>
            </a:endParaRPr>
          </a:p>
          <a:p>
            <a:pPr lvl="0" rtl="0" algn="l">
              <a:spcBef>
                <a:spcPts val="0"/>
              </a:spcBef>
              <a:buNone/>
            </a:pPr>
            <a:r>
              <a:rPr lang="en">
                <a:solidFill>
                  <a:schemeClr val="dk1"/>
                </a:solidFill>
              </a:rPr>
              <a:t>As the driver I want to be able to see a daily summary of the packages I have to deliver and be able to sort them so that I can work at maximum efficiency and plan my day.</a:t>
            </a:r>
          </a:p>
        </p:txBody>
      </p:sp>
      <p:sp>
        <p:nvSpPr>
          <p:cNvPr id="138" name="Shape 138"/>
          <p:cNvSpPr txBox="1"/>
          <p:nvPr/>
        </p:nvSpPr>
        <p:spPr>
          <a:xfrm>
            <a:off x="156000" y="4518200"/>
            <a:ext cx="8832000" cy="10443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Notes:</a:t>
            </a:r>
          </a:p>
          <a:p>
            <a:pPr lvl="0" rtl="0" algn="l">
              <a:spcBef>
                <a:spcPts val="0"/>
              </a:spcBef>
              <a:buNone/>
            </a:pPr>
            <a:r>
              <a:t/>
            </a:r>
            <a:endParaRPr b="1">
              <a:solidFill>
                <a:schemeClr val="dk1"/>
              </a:solidFill>
            </a:endParaRPr>
          </a:p>
          <a:p>
            <a:pPr lvl="0" rtl="0">
              <a:spcBef>
                <a:spcPts val="0"/>
              </a:spcBef>
              <a:buClr>
                <a:schemeClr val="dk1"/>
              </a:buClr>
              <a:buFont typeface="Arial"/>
              <a:buNone/>
            </a:pPr>
            <a:r>
              <a:rPr lang="en">
                <a:solidFill>
                  <a:schemeClr val="dk1"/>
                </a:solidFill>
              </a:rPr>
              <a:t>Role of User: Driver </a:t>
            </a:r>
          </a:p>
          <a:p>
            <a:pPr lvl="0" rtl="0" algn="l">
              <a:spcBef>
                <a:spcPts val="0"/>
              </a:spcBef>
              <a:buNone/>
            </a:pPr>
            <a:r>
              <a:t/>
            </a:r>
            <a:endParaRPr b="1">
              <a:solidFill>
                <a:schemeClr val="dk1"/>
              </a:solidFill>
            </a:endParaRPr>
          </a:p>
          <a:p>
            <a:pPr lvl="0" rtl="0" algn="l">
              <a:spcBef>
                <a:spcPts val="0"/>
              </a:spcBef>
              <a:buNone/>
            </a:pPr>
            <a:r>
              <a:t/>
            </a:r>
            <a:endParaRPr b="1">
              <a:solidFill>
                <a:schemeClr val="dk1"/>
              </a:solidFill>
            </a:endParaRPr>
          </a:p>
        </p:txBody>
      </p:sp>
      <p:sp>
        <p:nvSpPr>
          <p:cNvPr id="139" name="Shape 139"/>
          <p:cNvSpPr txBox="1"/>
          <p:nvPr/>
        </p:nvSpPr>
        <p:spPr>
          <a:xfrm>
            <a:off x="156000" y="2704975"/>
            <a:ext cx="8832000" cy="1660799"/>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Acceptance Criteria:</a:t>
            </a:r>
          </a:p>
          <a:p>
            <a:pPr lvl="0" rtl="0" algn="l">
              <a:spcBef>
                <a:spcPts val="0"/>
              </a:spcBef>
              <a:buNone/>
            </a:pPr>
            <a:r>
              <a:t/>
            </a:r>
            <a:endParaRPr b="1">
              <a:solidFill>
                <a:schemeClr val="dk1"/>
              </a:solidFill>
            </a:endParaRPr>
          </a:p>
          <a:p>
            <a:pPr indent="-228600" lvl="0" marL="457200" rtl="0" algn="l">
              <a:spcBef>
                <a:spcPts val="0"/>
              </a:spcBef>
              <a:buClr>
                <a:schemeClr val="dk1"/>
              </a:buClr>
              <a:buChar char="●"/>
            </a:pPr>
            <a:r>
              <a:rPr lang="en">
                <a:solidFill>
                  <a:schemeClr val="dk1"/>
                </a:solidFill>
              </a:rPr>
              <a:t>I can see a list of deliveries that are to be completed, arranged by priority and date booked</a:t>
            </a:r>
            <a:r>
              <a:rPr lang="en">
                <a:solidFill>
                  <a:schemeClr val="dk1"/>
                </a:solidFill>
              </a:rPr>
              <a:t>.</a:t>
            </a:r>
          </a:p>
          <a:p>
            <a:pPr indent="-228600" lvl="0" marL="457200" rtl="0" algn="l">
              <a:spcBef>
                <a:spcPts val="0"/>
              </a:spcBef>
              <a:buClr>
                <a:schemeClr val="dk1"/>
              </a:buClr>
              <a:buChar char="●"/>
            </a:pPr>
            <a:r>
              <a:rPr lang="en">
                <a:solidFill>
                  <a:schemeClr val="dk1"/>
                </a:solidFill>
              </a:rPr>
              <a:t>I can see information about the delivery locations and have the ability to resort them and effectively plan my day.</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nvSpPr>
        <p:spPr>
          <a:xfrm>
            <a:off x="159525"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ID</a:t>
            </a:r>
          </a:p>
          <a:p>
            <a:pPr lvl="0" rtl="0" algn="ctr">
              <a:spcBef>
                <a:spcPts val="0"/>
              </a:spcBef>
              <a:buNone/>
            </a:pPr>
            <a:r>
              <a:rPr b="1" lang="en">
                <a:solidFill>
                  <a:schemeClr val="lt1"/>
                </a:solidFill>
              </a:rPr>
              <a:t>7</a:t>
            </a:r>
          </a:p>
        </p:txBody>
      </p:sp>
      <p:sp>
        <p:nvSpPr>
          <p:cNvPr id="145" name="Shape 145"/>
          <p:cNvSpPr txBox="1"/>
          <p:nvPr/>
        </p:nvSpPr>
        <p:spPr>
          <a:xfrm>
            <a:off x="6417900" y="169333"/>
            <a:ext cx="10161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Priority</a:t>
            </a:r>
          </a:p>
          <a:p>
            <a:pPr lvl="0" rtl="0" algn="ctr">
              <a:spcBef>
                <a:spcPts val="0"/>
              </a:spcBef>
              <a:buNone/>
            </a:pPr>
            <a:r>
              <a:rPr b="1" lang="en">
                <a:solidFill>
                  <a:schemeClr val="lt1"/>
                </a:solidFill>
              </a:rPr>
              <a:t>High</a:t>
            </a:r>
          </a:p>
        </p:txBody>
      </p:sp>
      <p:sp>
        <p:nvSpPr>
          <p:cNvPr id="146" name="Shape 146"/>
          <p:cNvSpPr txBox="1"/>
          <p:nvPr/>
        </p:nvSpPr>
        <p:spPr>
          <a:xfrm>
            <a:off x="7662600" y="169333"/>
            <a:ext cx="13290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Points</a:t>
            </a:r>
          </a:p>
          <a:p>
            <a:pPr lvl="0" rtl="0" algn="ctr">
              <a:spcBef>
                <a:spcPts val="0"/>
              </a:spcBef>
              <a:buNone/>
            </a:pPr>
            <a:r>
              <a:rPr b="1" lang="en">
                <a:solidFill>
                  <a:schemeClr val="lt1"/>
                </a:solidFill>
              </a:rPr>
              <a:t>2</a:t>
            </a:r>
          </a:p>
        </p:txBody>
      </p:sp>
      <p:sp>
        <p:nvSpPr>
          <p:cNvPr id="147" name="Shape 147"/>
          <p:cNvSpPr txBox="1"/>
          <p:nvPr/>
        </p:nvSpPr>
        <p:spPr>
          <a:xfrm>
            <a:off x="1404225" y="169333"/>
            <a:ext cx="4785600" cy="629100"/>
          </a:xfrm>
          <a:prstGeom prst="rect">
            <a:avLst/>
          </a:prstGeom>
          <a:solidFill>
            <a:srgbClr val="F7922D"/>
          </a:solidFill>
          <a:ln>
            <a:noFill/>
          </a:ln>
        </p:spPr>
        <p:txBody>
          <a:bodyPr anchorCtr="0" anchor="t" bIns="91425" lIns="91425" rIns="91425" tIns="91425">
            <a:noAutofit/>
          </a:bodyPr>
          <a:lstStyle/>
          <a:p>
            <a:pPr lvl="0" rtl="0" algn="ctr">
              <a:spcBef>
                <a:spcPts val="0"/>
              </a:spcBef>
              <a:buNone/>
            </a:pPr>
            <a:r>
              <a:rPr b="1" lang="en">
                <a:solidFill>
                  <a:schemeClr val="lt1"/>
                </a:solidFill>
              </a:rPr>
              <a:t>Story Title</a:t>
            </a:r>
          </a:p>
          <a:p>
            <a:pPr lvl="0" rtl="0" algn="ctr">
              <a:spcBef>
                <a:spcPts val="0"/>
              </a:spcBef>
              <a:buNone/>
            </a:pPr>
            <a:r>
              <a:rPr b="1" lang="en">
                <a:solidFill>
                  <a:schemeClr val="lt1"/>
                </a:solidFill>
              </a:rPr>
              <a:t>See Individual Delivery Details</a:t>
            </a:r>
          </a:p>
        </p:txBody>
      </p:sp>
      <p:sp>
        <p:nvSpPr>
          <p:cNvPr id="148" name="Shape 148"/>
          <p:cNvSpPr txBox="1"/>
          <p:nvPr/>
        </p:nvSpPr>
        <p:spPr>
          <a:xfrm>
            <a:off x="156000" y="967674"/>
            <a:ext cx="8832000" cy="15849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User Story:</a:t>
            </a:r>
          </a:p>
          <a:p>
            <a:pPr lvl="0" rtl="0" algn="l">
              <a:spcBef>
                <a:spcPts val="0"/>
              </a:spcBef>
              <a:buNone/>
            </a:pPr>
            <a:r>
              <a:t/>
            </a:r>
            <a:endParaRPr b="1">
              <a:solidFill>
                <a:schemeClr val="dk1"/>
              </a:solidFill>
            </a:endParaRPr>
          </a:p>
          <a:p>
            <a:pPr lvl="0" rtl="0" algn="l">
              <a:spcBef>
                <a:spcPts val="0"/>
              </a:spcBef>
              <a:buNone/>
            </a:pPr>
            <a:r>
              <a:rPr lang="en">
                <a:solidFill>
                  <a:schemeClr val="dk1"/>
                </a:solidFill>
              </a:rPr>
              <a:t>As the driver I want to be able to see individual delivery details for each package so that I deliver it to the correct place and the correct person receives it.</a:t>
            </a:r>
          </a:p>
        </p:txBody>
      </p:sp>
      <p:sp>
        <p:nvSpPr>
          <p:cNvPr id="149" name="Shape 149"/>
          <p:cNvSpPr txBox="1"/>
          <p:nvPr/>
        </p:nvSpPr>
        <p:spPr>
          <a:xfrm>
            <a:off x="156000" y="4518200"/>
            <a:ext cx="8832000" cy="1044300"/>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Notes:</a:t>
            </a:r>
          </a:p>
          <a:p>
            <a:pPr lvl="0" rtl="0" algn="l">
              <a:spcBef>
                <a:spcPts val="0"/>
              </a:spcBef>
              <a:buNone/>
            </a:pPr>
            <a:r>
              <a:t/>
            </a:r>
            <a:endParaRPr b="1">
              <a:solidFill>
                <a:schemeClr val="dk1"/>
              </a:solidFill>
            </a:endParaRPr>
          </a:p>
          <a:p>
            <a:pPr lvl="0" rtl="0">
              <a:spcBef>
                <a:spcPts val="0"/>
              </a:spcBef>
              <a:buClr>
                <a:schemeClr val="dk1"/>
              </a:buClr>
              <a:buFont typeface="Arial"/>
              <a:buNone/>
            </a:pPr>
            <a:r>
              <a:rPr lang="en">
                <a:solidFill>
                  <a:schemeClr val="dk1"/>
                </a:solidFill>
              </a:rPr>
              <a:t>Role of User: Driver </a:t>
            </a:r>
          </a:p>
          <a:p>
            <a:pPr lvl="0" rtl="0" algn="l">
              <a:spcBef>
                <a:spcPts val="0"/>
              </a:spcBef>
              <a:buNone/>
            </a:pPr>
            <a:r>
              <a:t/>
            </a:r>
            <a:endParaRPr b="1">
              <a:solidFill>
                <a:schemeClr val="dk1"/>
              </a:solidFill>
            </a:endParaRPr>
          </a:p>
          <a:p>
            <a:pPr lvl="0" rtl="0" algn="l">
              <a:spcBef>
                <a:spcPts val="0"/>
              </a:spcBef>
              <a:buNone/>
            </a:pPr>
            <a:r>
              <a:t/>
            </a:r>
            <a:endParaRPr>
              <a:solidFill>
                <a:schemeClr val="dk1"/>
              </a:solidFill>
            </a:endParaRPr>
          </a:p>
        </p:txBody>
      </p:sp>
      <p:sp>
        <p:nvSpPr>
          <p:cNvPr id="150" name="Shape 150"/>
          <p:cNvSpPr txBox="1"/>
          <p:nvPr/>
        </p:nvSpPr>
        <p:spPr>
          <a:xfrm>
            <a:off x="156000" y="2704975"/>
            <a:ext cx="8832000" cy="1660799"/>
          </a:xfrm>
          <a:prstGeom prst="rect">
            <a:avLst/>
          </a:prstGeom>
          <a:solidFill>
            <a:srgbClr val="FFFFFF"/>
          </a:solidFill>
          <a:ln cap="flat" cmpd="sng" w="19050">
            <a:solidFill>
              <a:srgbClr val="F7922D"/>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a:solidFill>
                  <a:schemeClr val="dk1"/>
                </a:solidFill>
              </a:rPr>
              <a:t>Acceptance Criteria:</a:t>
            </a:r>
          </a:p>
          <a:p>
            <a:pPr lvl="0" rtl="0" algn="l">
              <a:spcBef>
                <a:spcPts val="0"/>
              </a:spcBef>
              <a:buNone/>
            </a:pPr>
            <a:r>
              <a:t/>
            </a:r>
            <a:endParaRPr>
              <a:solidFill>
                <a:schemeClr val="dk1"/>
              </a:solidFill>
            </a:endParaRPr>
          </a:p>
          <a:p>
            <a:pPr indent="-228600" lvl="0" marL="457200" rtl="0" algn="l">
              <a:spcBef>
                <a:spcPts val="0"/>
              </a:spcBef>
              <a:buClr>
                <a:schemeClr val="dk1"/>
              </a:buClr>
              <a:buChar char="●"/>
            </a:pPr>
            <a:r>
              <a:rPr lang="en">
                <a:solidFill>
                  <a:schemeClr val="dk1"/>
                </a:solidFill>
              </a:rPr>
              <a:t>I can see detailed information about each delivery</a:t>
            </a:r>
          </a:p>
          <a:p>
            <a:pPr indent="-228600" lvl="1" marL="914400" rtl="0">
              <a:spcBef>
                <a:spcPts val="0"/>
              </a:spcBef>
              <a:buClr>
                <a:schemeClr val="dk1"/>
              </a:buClr>
              <a:buChar char="○"/>
            </a:pPr>
            <a:r>
              <a:rPr lang="en">
                <a:solidFill>
                  <a:schemeClr val="dk1"/>
                </a:solidFill>
              </a:rPr>
              <a:t>Name / company of receiver, address, priority, signature required and authority to leave are provided with each order.</a:t>
            </a:r>
          </a:p>
          <a:p>
            <a:pPr indent="-228600" lvl="1" marL="914400" rtl="0" algn="l">
              <a:spcBef>
                <a:spcPts val="0"/>
              </a:spcBef>
              <a:buClr>
                <a:schemeClr val="dk1"/>
              </a:buClr>
              <a:buChar char="○"/>
            </a:pPr>
            <a:r>
              <a:rPr lang="en">
                <a:solidFill>
                  <a:schemeClr val="dk1"/>
                </a:solidFill>
              </a:rPr>
              <a:t>I can see a map of the delivery location.</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