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ECF6"/>
    <a:srgbClr val="FFFF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546D214F-267F-4DA8-995C-9D07C8C351F1}"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1D46429-CFAD-4CC2-A4CD-B3956CC1E52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Vertical Text Placeholder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546D214F-267F-4DA8-995C-9D07C8C351F1}"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46429-CFAD-4CC2-A4CD-B3956CC1E5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546D214F-267F-4DA8-995C-9D07C8C351F1}"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46429-CFAD-4CC2-A4CD-B3956CC1E5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Content Placeholder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546D214F-267F-4DA8-995C-9D07C8C351F1}"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46429-CFAD-4CC2-A4CD-B3956CC1E5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7" name="Date Placeholder 6"/>
          <p:cNvSpPr>
            <a:spLocks noGrp="1"/>
          </p:cNvSpPr>
          <p:nvPr>
            <p:ph type="dt" sz="half" idx="10"/>
          </p:nvPr>
        </p:nvSpPr>
        <p:spPr/>
        <p:txBody>
          <a:bodyPr/>
          <a:lstStyle/>
          <a:p>
            <a:fld id="{546D214F-267F-4DA8-995C-9D07C8C351F1}" type="datetimeFigureOut">
              <a:rPr lang="en-US" smtClean="0"/>
              <a:t>12/15/2021</a:t>
            </a:fld>
            <a:endParaRPr lang="en-US"/>
          </a:p>
        </p:txBody>
      </p:sp>
      <p:sp>
        <p:nvSpPr>
          <p:cNvPr id="8" name="Slide Number Placeholder 7"/>
          <p:cNvSpPr>
            <a:spLocks noGrp="1"/>
          </p:cNvSpPr>
          <p:nvPr>
            <p:ph type="sldNum" sz="quarter" idx="11"/>
          </p:nvPr>
        </p:nvSpPr>
        <p:spPr/>
        <p:txBody>
          <a:bodyPr/>
          <a:lstStyle/>
          <a:p>
            <a:fld id="{21D46429-CFAD-4CC2-A4CD-B3956CC1E52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546D214F-267F-4DA8-995C-9D07C8C351F1}"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46429-CFAD-4CC2-A4CD-B3956CC1E5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smtClean="0"/>
              <a:t>انقر لتحرير نمط العنوان الرئيسي</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ar-SA" smtClean="0"/>
              <a:t>انقر لتحرير أنماط النص الرئيسي</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546D214F-267F-4DA8-995C-9D07C8C351F1}" type="datetimeFigureOut">
              <a:rPr lang="en-US" smtClean="0"/>
              <a:t>12/15/2021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46429-CFAD-4CC2-A4CD-B3956CC1E52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Date Placeholder 2"/>
          <p:cNvSpPr>
            <a:spLocks noGrp="1"/>
          </p:cNvSpPr>
          <p:nvPr>
            <p:ph type="dt" sz="half" idx="10"/>
          </p:nvPr>
        </p:nvSpPr>
        <p:spPr/>
        <p:txBody>
          <a:bodyPr/>
          <a:lstStyle/>
          <a:p>
            <a:fld id="{546D214F-267F-4DA8-995C-9D07C8C351F1}" type="datetimeFigureOut">
              <a:rPr lang="en-US" smtClean="0"/>
              <a:t>12/15/2021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46429-CFAD-4CC2-A4CD-B3956CC1E5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6D214F-267F-4DA8-995C-9D07C8C351F1}" type="datetimeFigureOut">
              <a:rPr lang="en-US" smtClean="0"/>
              <a:t>12/15/2021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46429-CFAD-4CC2-A4CD-B3956CC1E5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546D214F-267F-4DA8-995C-9D07C8C351F1}"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46429-CFAD-4CC2-A4CD-B3956CC1E527}" type="slidenum">
              <a:rPr lang="en-US" smtClean="0"/>
              <a:t>‹#›</a:t>
            </a:fld>
            <a:endParaRPr lang="en-US"/>
          </a:p>
        </p:txBody>
      </p:sp>
      <p:sp>
        <p:nvSpPr>
          <p:cNvPr id="8" name="Title 7"/>
          <p:cNvSpPr>
            <a:spLocks noGrp="1"/>
          </p:cNvSpPr>
          <p:nvPr>
            <p:ph type="title"/>
          </p:nvPr>
        </p:nvSpPr>
        <p:spPr/>
        <p:txBody>
          <a:bodyPr/>
          <a:lstStyle/>
          <a:p>
            <a:r>
              <a:rPr lang="ar-SA" smtClean="0"/>
              <a:t>انقر لتحرير نمط العنوان الرئيسي</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الأيقونة لإضافة صورة</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546D214F-267F-4DA8-995C-9D07C8C351F1}"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21D46429-CFAD-4CC2-A4CD-B3956CC1E527}"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ar-SA" smtClean="0"/>
              <a:t>انقر لتحرير نمط العنوان الرئيسي</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46D214F-267F-4DA8-995C-9D07C8C351F1}" type="datetimeFigureOut">
              <a:rPr lang="en-US" smtClean="0"/>
              <a:t>12/15/2021</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21D46429-CFAD-4CC2-A4CD-B3956CC1E527}"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utalqahtani"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17000" r="-17000"/>
          </a:stretch>
        </a:blipFill>
        <a:effectLst/>
      </p:bgPr>
    </p:bg>
    <p:spTree>
      <p:nvGrpSpPr>
        <p:cNvPr id="1" name=""/>
        <p:cNvGrpSpPr/>
        <p:nvPr/>
      </p:nvGrpSpPr>
      <p:grpSpPr>
        <a:xfrm>
          <a:off x="0" y="0"/>
          <a:ext cx="0" cy="0"/>
          <a:chOff x="0" y="0"/>
          <a:chExt cx="0" cy="0"/>
        </a:xfrm>
      </p:grpSpPr>
      <p:sp>
        <p:nvSpPr>
          <p:cNvPr id="4" name="مستطيل 3"/>
          <p:cNvSpPr/>
          <p:nvPr/>
        </p:nvSpPr>
        <p:spPr>
          <a:xfrm>
            <a:off x="-533400" y="914400"/>
            <a:ext cx="5410200" cy="461665"/>
          </a:xfrm>
          <a:prstGeom prst="rect">
            <a:avLst/>
          </a:prstGeom>
          <a:noFill/>
        </p:spPr>
        <p:txBody>
          <a:bodyPr wrap="square" lIns="91440" tIns="45720" rIns="91440" bIns="45720">
            <a:spAutoFit/>
          </a:bodyPr>
          <a:lstStyle/>
          <a:p>
            <a:pPr algn="ctr"/>
            <a:r>
              <a:rPr lang="en-US"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Between 2006 and 2019</a:t>
            </a:r>
          </a:p>
        </p:txBody>
      </p:sp>
      <p:sp>
        <p:nvSpPr>
          <p:cNvPr id="5" name="مستطيل 4"/>
          <p:cNvSpPr/>
          <p:nvPr/>
        </p:nvSpPr>
        <p:spPr>
          <a:xfrm>
            <a:off x="117591" y="76200"/>
            <a:ext cx="4378123"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Car price..</a:t>
            </a:r>
            <a:endParaRPr lang="ar-SA"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310996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17000" r="-17000"/>
          </a:stretch>
        </a:blipFill>
        <a:effectLst/>
      </p:bgPr>
    </p:bg>
    <p:spTree>
      <p:nvGrpSpPr>
        <p:cNvPr id="1" name=""/>
        <p:cNvGrpSpPr/>
        <p:nvPr/>
      </p:nvGrpSpPr>
      <p:grpSpPr>
        <a:xfrm>
          <a:off x="0" y="0"/>
          <a:ext cx="0" cy="0"/>
          <a:chOff x="0" y="0"/>
          <a:chExt cx="0" cy="0"/>
        </a:xfrm>
      </p:grpSpPr>
      <p:sp>
        <p:nvSpPr>
          <p:cNvPr id="3" name="مستطيل ذو زاوية واحدة مخدوشة 2"/>
          <p:cNvSpPr/>
          <p:nvPr/>
        </p:nvSpPr>
        <p:spPr>
          <a:xfrm>
            <a:off x="1868746" y="1371600"/>
            <a:ext cx="5257800" cy="2286000"/>
          </a:xfrm>
          <a:prstGeom prst="snip1Rect">
            <a:avLst/>
          </a:prstGeom>
          <a:blipFill dpi="0" rotWithShape="1">
            <a:blip r:embed="rId3">
              <a:alphaModFix amt="77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مستطيل 1"/>
          <p:cNvSpPr/>
          <p:nvPr/>
        </p:nvSpPr>
        <p:spPr>
          <a:xfrm>
            <a:off x="3309346" y="1868269"/>
            <a:ext cx="3097323" cy="584775"/>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200" b="1" dirty="0">
                <a:ln/>
                <a:solidFill>
                  <a:schemeClr val="tx2">
                    <a:lumMod val="50000"/>
                  </a:schemeClr>
                </a:solidFill>
                <a:effectLst>
                  <a:outerShdw blurRad="50800" dist="50800" dir="5400000" sx="106000" sy="106000" algn="ctr" rotWithShape="0">
                    <a:srgbClr val="000000"/>
                  </a:outerShdw>
                </a:effectLst>
              </a:rPr>
              <a:t>A</a:t>
            </a:r>
            <a:r>
              <a:rPr lang="en-US" sz="3200" b="1" dirty="0" smtClean="0">
                <a:ln/>
                <a:solidFill>
                  <a:schemeClr val="tx2">
                    <a:lumMod val="50000"/>
                  </a:schemeClr>
                </a:solidFill>
                <a:effectLst>
                  <a:outerShdw blurRad="50800" dist="50800" dir="5400000" sx="106000" sy="106000" algn="ctr" rotWithShape="0">
                    <a:srgbClr val="000000"/>
                  </a:outerShdw>
                </a:effectLst>
              </a:rPr>
              <a:t>ny Question?</a:t>
            </a:r>
            <a:endParaRPr lang="ar-SA" sz="3200" b="1" cap="none" spc="0" dirty="0">
              <a:ln/>
              <a:solidFill>
                <a:schemeClr val="tx2">
                  <a:lumMod val="50000"/>
                </a:schemeClr>
              </a:solidFill>
              <a:effectLst>
                <a:outerShdw blurRad="50800" dist="50800" dir="5400000" sx="106000" sy="106000" algn="ctr" rotWithShape="0">
                  <a:srgbClr val="000000"/>
                </a:outerShdw>
              </a:effectLst>
            </a:endParaRPr>
          </a:p>
        </p:txBody>
      </p:sp>
    </p:spTree>
    <p:extLst>
      <p:ext uri="{BB962C8B-B14F-4D97-AF65-F5344CB8AC3E}">
        <p14:creationId xmlns:p14="http://schemas.microsoft.com/office/powerpoint/2010/main" val="3481636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17000" r="-17000"/>
          </a:stretch>
        </a:blipFill>
        <a:effectLst/>
      </p:bgPr>
    </p:bg>
    <p:spTree>
      <p:nvGrpSpPr>
        <p:cNvPr id="1" name=""/>
        <p:cNvGrpSpPr/>
        <p:nvPr/>
      </p:nvGrpSpPr>
      <p:grpSpPr>
        <a:xfrm>
          <a:off x="0" y="0"/>
          <a:ext cx="0" cy="0"/>
          <a:chOff x="0" y="0"/>
          <a:chExt cx="0" cy="0"/>
        </a:xfrm>
      </p:grpSpPr>
      <p:sp>
        <p:nvSpPr>
          <p:cNvPr id="2" name="قوس كبير أيسر 1"/>
          <p:cNvSpPr/>
          <p:nvPr/>
        </p:nvSpPr>
        <p:spPr>
          <a:xfrm>
            <a:off x="1417319" y="2362200"/>
            <a:ext cx="1005840" cy="1219200"/>
          </a:xfrm>
          <a:prstGeom prst="leftBrace">
            <a:avLst/>
          </a:prstGeom>
          <a:ln w="57150" cmpd="sng"/>
          <a:effectLst>
            <a:outerShdw blurRad="50800" dist="50800" dir="5400000" algn="ctr" rotWithShape="0">
              <a:srgbClr val="000000">
                <a:alpha val="91000"/>
              </a:srgbClr>
            </a:outerShdw>
          </a:effectLst>
          <a:scene3d>
            <a:camera prst="orthographicFront"/>
            <a:lightRig rig="threePt" dir="t"/>
          </a:scene3d>
          <a:sp3d>
            <a:bevelT prst="slope"/>
            <a:bevelB prst="convex"/>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قوس كبير أيسر 5"/>
          <p:cNvSpPr/>
          <p:nvPr/>
        </p:nvSpPr>
        <p:spPr>
          <a:xfrm rot="10800000">
            <a:off x="6446519" y="2362200"/>
            <a:ext cx="1005840" cy="1219200"/>
          </a:xfrm>
          <a:prstGeom prst="leftBrace">
            <a:avLst/>
          </a:prstGeom>
          <a:ln w="57150" cmpd="sng"/>
          <a:effectLst>
            <a:outerShdw blurRad="50800" dist="50800" dir="5400000" algn="ctr" rotWithShape="0">
              <a:srgbClr val="000000">
                <a:alpha val="91000"/>
              </a:srgbClr>
            </a:outerShdw>
          </a:effectLst>
          <a:scene3d>
            <a:camera prst="orthographicFront"/>
            <a:lightRig rig="threePt" dir="t"/>
          </a:scene3d>
          <a:sp3d>
            <a:bevelT prst="slope"/>
            <a:bevelB prst="convex"/>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مستطيل 2"/>
          <p:cNvSpPr/>
          <p:nvPr/>
        </p:nvSpPr>
        <p:spPr>
          <a:xfrm>
            <a:off x="2548270" y="2362200"/>
            <a:ext cx="3852530" cy="923330"/>
          </a:xfrm>
          <a:prstGeom prst="rect">
            <a:avLst/>
          </a:prstGeom>
          <a:noFill/>
          <a:effectLst>
            <a:outerShdw blurRad="50800" dist="50800" dir="5400000" algn="ctr" rotWithShape="0">
              <a:srgbClr val="000000">
                <a:alpha val="96000"/>
              </a:srgbClr>
            </a:outerShdw>
            <a:reflection blurRad="6350" stA="52000" endA="300" endPos="35000" dir="5400000" sy="-100000" algn="bl" rotWithShape="0"/>
          </a:effectLst>
        </p:spPr>
        <p:txBody>
          <a:bodyPr wrap="none" lIns="91440" tIns="45720" rIns="91440" bIns="45720">
            <a:spAutoFit/>
          </a:bodyPr>
          <a:lstStyle/>
          <a:p>
            <a:pPr algn="ctr"/>
            <a:r>
              <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Thank You.</a:t>
            </a:r>
            <a:endParaRPr lang="ar-SA"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7" name="مربع نص 6"/>
          <p:cNvSpPr txBox="1"/>
          <p:nvPr/>
        </p:nvSpPr>
        <p:spPr>
          <a:xfrm>
            <a:off x="152400" y="5715000"/>
            <a:ext cx="3810000" cy="923330"/>
          </a:xfrm>
          <a:prstGeom prst="rect">
            <a:avLst/>
          </a:prstGeom>
          <a:noFill/>
          <a:effectLst>
            <a:glow rad="685800">
              <a:schemeClr val="bg2">
                <a:alpha val="40000"/>
              </a:schemeClr>
            </a:glow>
            <a:outerShdw dist="50800" dir="5400000" sx="19000" sy="19000" algn="ctr" rotWithShape="0">
              <a:srgbClr val="000000">
                <a:alpha val="86000"/>
              </a:srgbClr>
            </a:outerShdw>
            <a:reflection endPos="0" dir="5400000" sy="-100000" algn="bl" rotWithShape="0"/>
          </a:effectLst>
        </p:spPr>
        <p:txBody>
          <a:bodyPr wrap="square" rtlCol="0">
            <a:spAutoFit/>
          </a:bodyPr>
          <a:lstStyle/>
          <a:p>
            <a:r>
              <a:rPr lang="en-US" dirty="0" err="1" smtClean="0">
                <a:solidFill>
                  <a:schemeClr val="bg1"/>
                </a:solidFill>
                <a:latin typeface="Forte" pitchFamily="66" charset="0"/>
              </a:rPr>
              <a:t>Mutlaq</a:t>
            </a:r>
            <a:r>
              <a:rPr lang="en-US" dirty="0" smtClean="0">
                <a:solidFill>
                  <a:schemeClr val="bg1"/>
                </a:solidFill>
                <a:latin typeface="Forte" pitchFamily="66" charset="0"/>
              </a:rPr>
              <a:t> </a:t>
            </a:r>
            <a:r>
              <a:rPr lang="en-US" dirty="0" err="1" smtClean="0">
                <a:solidFill>
                  <a:schemeClr val="bg1"/>
                </a:solidFill>
                <a:latin typeface="Forte" pitchFamily="66" charset="0"/>
              </a:rPr>
              <a:t>Alqahtani</a:t>
            </a:r>
            <a:endParaRPr lang="en-US" dirty="0" smtClean="0">
              <a:solidFill>
                <a:schemeClr val="bg1"/>
              </a:solidFill>
              <a:latin typeface="Forte" pitchFamily="66" charset="0"/>
            </a:endParaRPr>
          </a:p>
          <a:p>
            <a:r>
              <a:rPr lang="en-US" dirty="0">
                <a:solidFill>
                  <a:schemeClr val="bg1"/>
                </a:solidFill>
                <a:latin typeface="Forte" pitchFamily="66" charset="0"/>
                <a:hlinkClick r:id="rId3"/>
              </a:rPr>
              <a:t>https://</a:t>
            </a:r>
            <a:r>
              <a:rPr lang="en-US" dirty="0" smtClean="0">
                <a:solidFill>
                  <a:schemeClr val="bg1"/>
                </a:solidFill>
                <a:latin typeface="Forte" pitchFamily="66" charset="0"/>
                <a:hlinkClick r:id="rId3"/>
              </a:rPr>
              <a:t>github.com/mutalqahtani</a:t>
            </a:r>
            <a:endParaRPr lang="en-US" dirty="0" smtClean="0">
              <a:solidFill>
                <a:schemeClr val="bg1"/>
              </a:solidFill>
              <a:latin typeface="Forte" pitchFamily="66" charset="0"/>
            </a:endParaRPr>
          </a:p>
          <a:p>
            <a:r>
              <a:rPr lang="en-US" dirty="0" smtClean="0">
                <a:solidFill>
                  <a:schemeClr val="bg1"/>
                </a:solidFill>
                <a:latin typeface="Forte" pitchFamily="66" charset="0"/>
              </a:rPr>
              <a:t>L2@hotmail.dk</a:t>
            </a:r>
            <a:endParaRPr lang="en-US" dirty="0">
              <a:solidFill>
                <a:schemeClr val="bg1"/>
              </a:solidFill>
              <a:latin typeface="Forte" pitchFamily="66" charset="0"/>
            </a:endParaRPr>
          </a:p>
        </p:txBody>
      </p:sp>
    </p:spTree>
    <p:extLst>
      <p:ext uri="{BB962C8B-B14F-4D97-AF65-F5344CB8AC3E}">
        <p14:creationId xmlns:p14="http://schemas.microsoft.com/office/powerpoint/2010/main" val="2605343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17000" r="-17000"/>
          </a:stretch>
        </a:blipFill>
        <a:effectLst/>
      </p:bgPr>
    </p:bg>
    <p:spTree>
      <p:nvGrpSpPr>
        <p:cNvPr id="1" name=""/>
        <p:cNvGrpSpPr/>
        <p:nvPr/>
      </p:nvGrpSpPr>
      <p:grpSpPr>
        <a:xfrm>
          <a:off x="0" y="0"/>
          <a:ext cx="0" cy="0"/>
          <a:chOff x="0" y="0"/>
          <a:chExt cx="0" cy="0"/>
        </a:xfrm>
      </p:grpSpPr>
      <p:sp>
        <p:nvSpPr>
          <p:cNvPr id="3" name="مستطيل ذو زوايا قطرية مستديرة 2"/>
          <p:cNvSpPr/>
          <p:nvPr/>
        </p:nvSpPr>
        <p:spPr>
          <a:xfrm>
            <a:off x="990600" y="2743200"/>
            <a:ext cx="7391400" cy="2286000"/>
          </a:xfrm>
          <a:prstGeom prst="round2DiagRect">
            <a:avLst/>
          </a:prstGeom>
          <a:solidFill>
            <a:schemeClr val="accent1">
              <a:alpha val="64000"/>
            </a:schemeClr>
          </a:solidFill>
          <a:effectLst>
            <a:outerShdw dir="4800000" sx="106000" sy="106000" algn="ctr" rotWithShape="0">
              <a:srgbClr val="000000">
                <a:alpha val="6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مربع نص 5"/>
          <p:cNvSpPr txBox="1"/>
          <p:nvPr/>
        </p:nvSpPr>
        <p:spPr>
          <a:xfrm>
            <a:off x="1219200" y="2895600"/>
            <a:ext cx="7162800" cy="1938992"/>
          </a:xfrm>
          <a:prstGeom prst="rect">
            <a:avLst/>
          </a:prstGeom>
          <a:noFill/>
        </p:spPr>
        <p:txBody>
          <a:bodyPr wrap="square" rtlCol="0">
            <a:spAutoFit/>
          </a:bodyPr>
          <a:lstStyle/>
          <a:p>
            <a:r>
              <a:rPr lang="en-US" sz="2400" dirty="0" smtClean="0">
                <a:solidFill>
                  <a:schemeClr val="bg1"/>
                </a:solidFill>
                <a:effectLst>
                  <a:outerShdw blurRad="50800" dist="50800" dir="5400000" algn="ctr" rotWithShape="0">
                    <a:srgbClr val="000000">
                      <a:alpha val="87000"/>
                    </a:srgbClr>
                  </a:outerShdw>
                </a:effectLst>
              </a:rPr>
              <a:t>Welcome. </a:t>
            </a:r>
          </a:p>
          <a:p>
            <a:r>
              <a:rPr lang="en-US" sz="2400" dirty="0" smtClean="0">
                <a:solidFill>
                  <a:schemeClr val="bg1"/>
                </a:solidFill>
                <a:effectLst>
                  <a:outerShdw blurRad="50800" dist="50800" dir="5400000" algn="ctr" rotWithShape="0">
                    <a:srgbClr val="000000">
                      <a:alpha val="87000"/>
                    </a:srgbClr>
                  </a:outerShdw>
                </a:effectLst>
              </a:rPr>
              <a:t>This presentation is to present the project of used Car prices in Riyadh during the period from 2006 to 2019 and to note the significant change in prices during this period.</a:t>
            </a:r>
            <a:endParaRPr lang="en-US" sz="2400" dirty="0">
              <a:solidFill>
                <a:schemeClr val="bg1"/>
              </a:solidFill>
              <a:effectLst>
                <a:outerShdw blurRad="50800" dist="50800" dir="5400000" algn="ctr" rotWithShape="0">
                  <a:srgbClr val="000000">
                    <a:alpha val="87000"/>
                  </a:srgbClr>
                </a:outerShdw>
              </a:effectLst>
            </a:endParaRPr>
          </a:p>
        </p:txBody>
      </p:sp>
    </p:spTree>
    <p:extLst>
      <p:ext uri="{BB962C8B-B14F-4D97-AF65-F5344CB8AC3E}">
        <p14:creationId xmlns:p14="http://schemas.microsoft.com/office/powerpoint/2010/main" val="248118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17000" r="-17000"/>
          </a:stretch>
        </a:blipFill>
        <a:effectLst/>
      </p:bgPr>
    </p:bg>
    <p:spTree>
      <p:nvGrpSpPr>
        <p:cNvPr id="1" name=""/>
        <p:cNvGrpSpPr/>
        <p:nvPr/>
      </p:nvGrpSpPr>
      <p:grpSpPr>
        <a:xfrm>
          <a:off x="0" y="0"/>
          <a:ext cx="0" cy="0"/>
          <a:chOff x="0" y="0"/>
          <a:chExt cx="0" cy="0"/>
        </a:xfrm>
      </p:grpSpPr>
      <p:sp>
        <p:nvSpPr>
          <p:cNvPr id="2" name="مستطيل مستدير الزوايا 1"/>
          <p:cNvSpPr/>
          <p:nvPr/>
        </p:nvSpPr>
        <p:spPr>
          <a:xfrm>
            <a:off x="4343400" y="1371600"/>
            <a:ext cx="457200" cy="4800600"/>
          </a:xfrm>
          <a:prstGeom prst="roundRect">
            <a:avLst/>
          </a:prstGeom>
          <a:blipFill dpi="0" rotWithShape="1">
            <a:blip r:embed="rId3">
              <a:alphaModFix amt="63000"/>
            </a:blip>
            <a:srcRect/>
            <a:stretch>
              <a:fillRect/>
            </a:stretch>
          </a:blipFill>
          <a:effectLst>
            <a:innerShdw blurRad="406400">
              <a:prstClr val="black"/>
            </a:innerShdw>
            <a:reflection endPos="0" dist="50800" dir="5400000" sy="-100000" algn="bl" rotWithShape="0"/>
          </a:effectLst>
          <a:scene3d>
            <a:camera prst="orthographicFront"/>
            <a:lightRig rig="threePt" dir="t"/>
          </a:scene3d>
          <a:sp3d>
            <a:bevelT prst="relaxedInset"/>
            <a:bevelB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رابط بشكل مرفق 5"/>
          <p:cNvCxnSpPr/>
          <p:nvPr/>
        </p:nvCxnSpPr>
        <p:spPr>
          <a:xfrm>
            <a:off x="4800600" y="1600200"/>
            <a:ext cx="914400" cy="381000"/>
          </a:xfrm>
          <a:prstGeom prst="bentConnector3">
            <a:avLst/>
          </a:prstGeom>
          <a:ln w="38100" cmpd="sng">
            <a:solidFill>
              <a:schemeClr val="bg2">
                <a:lumMod val="20000"/>
                <a:lumOff val="80000"/>
                <a:alpha val="72000"/>
              </a:schemeClr>
            </a:solidFill>
            <a:tailEnd type="arrow"/>
          </a:ln>
          <a:effectLst>
            <a:outerShdw blurRad="50800" dist="50800" dir="5400000" algn="ctr" rotWithShape="0">
              <a:srgbClr val="000000">
                <a:alpha val="85000"/>
              </a:srgbClr>
            </a:outerShdw>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sp>
        <p:nvSpPr>
          <p:cNvPr id="7" name="مستطيل ذو زاوية واحدة مخدوشة ودائرية 6"/>
          <p:cNvSpPr/>
          <p:nvPr/>
        </p:nvSpPr>
        <p:spPr>
          <a:xfrm>
            <a:off x="5791200" y="1790700"/>
            <a:ext cx="1905000" cy="1181100"/>
          </a:xfrm>
          <a:prstGeom prst="snipRoundRect">
            <a:avLst/>
          </a:prstGeom>
          <a:blipFill dpi="0" rotWithShape="1">
            <a:blip r:embed="rId4">
              <a:alphaModFix amt="76000"/>
            </a:blip>
            <a:srcRect/>
            <a:stretch>
              <a:fillRect/>
            </a:stretch>
          </a:blipFill>
          <a:ln>
            <a:solidFill>
              <a:schemeClr val="accent1"/>
            </a:solidFill>
          </a:ln>
          <a:effectLst>
            <a:outerShdw blurRad="50800" dist="50800" dir="5400000" algn="ctr" rotWithShape="0">
              <a:srgbClr val="000000">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8" name="رابط بشكل مرفق 7"/>
          <p:cNvCxnSpPr/>
          <p:nvPr/>
        </p:nvCxnSpPr>
        <p:spPr>
          <a:xfrm>
            <a:off x="4800600" y="2990850"/>
            <a:ext cx="914400" cy="381000"/>
          </a:xfrm>
          <a:prstGeom prst="bentConnector3">
            <a:avLst/>
          </a:prstGeom>
          <a:ln w="38100" cmpd="sng">
            <a:solidFill>
              <a:schemeClr val="bg2">
                <a:lumMod val="20000"/>
                <a:lumOff val="80000"/>
                <a:alpha val="72000"/>
              </a:schemeClr>
            </a:solidFill>
            <a:tailEnd type="arrow"/>
          </a:ln>
          <a:effectLst>
            <a:outerShdw blurRad="50800" dist="50800" dir="5400000" algn="ctr" rotWithShape="0">
              <a:srgbClr val="000000">
                <a:alpha val="85000"/>
              </a:srgbClr>
            </a:outerShdw>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sp>
        <p:nvSpPr>
          <p:cNvPr id="9" name="مستطيل ذو زاوية واحدة مخدوشة ودائرية 8"/>
          <p:cNvSpPr/>
          <p:nvPr/>
        </p:nvSpPr>
        <p:spPr>
          <a:xfrm>
            <a:off x="5791200" y="3181350"/>
            <a:ext cx="1905000" cy="1181100"/>
          </a:xfrm>
          <a:prstGeom prst="snipRoundRect">
            <a:avLst/>
          </a:prstGeom>
          <a:blipFill dpi="0" rotWithShape="1">
            <a:blip r:embed="rId5">
              <a:alphaModFix amt="76000"/>
            </a:blip>
            <a:srcRect/>
            <a:stretch>
              <a:fillRect/>
            </a:stretch>
          </a:blipFill>
          <a:ln>
            <a:solidFill>
              <a:schemeClr val="accent1"/>
            </a:solidFill>
          </a:ln>
          <a:effectLst>
            <a:outerShdw blurRad="50800" dist="50800" dir="5400000" algn="ctr" rotWithShape="0">
              <a:srgbClr val="000000">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0" name="رابط بشكل مرفق 9"/>
          <p:cNvCxnSpPr/>
          <p:nvPr/>
        </p:nvCxnSpPr>
        <p:spPr>
          <a:xfrm>
            <a:off x="4800600" y="4419600"/>
            <a:ext cx="914400" cy="381000"/>
          </a:xfrm>
          <a:prstGeom prst="bentConnector3">
            <a:avLst/>
          </a:prstGeom>
          <a:ln w="38100" cmpd="sng">
            <a:solidFill>
              <a:schemeClr val="bg2">
                <a:lumMod val="20000"/>
                <a:lumOff val="80000"/>
                <a:alpha val="72000"/>
              </a:schemeClr>
            </a:solidFill>
            <a:tailEnd type="arrow"/>
          </a:ln>
          <a:effectLst>
            <a:outerShdw blurRad="50800" dist="50800" dir="5400000" algn="ctr" rotWithShape="0">
              <a:srgbClr val="000000">
                <a:alpha val="85000"/>
              </a:srgbClr>
            </a:outerShdw>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sp>
        <p:nvSpPr>
          <p:cNvPr id="11" name="مستطيل ذو زاوية واحدة مخدوشة ودائرية 10"/>
          <p:cNvSpPr/>
          <p:nvPr/>
        </p:nvSpPr>
        <p:spPr>
          <a:xfrm>
            <a:off x="5791200" y="4610100"/>
            <a:ext cx="1905000" cy="1181100"/>
          </a:xfrm>
          <a:prstGeom prst="snipRoundRect">
            <a:avLst/>
          </a:prstGeom>
          <a:blipFill dpi="0" rotWithShape="1">
            <a:blip r:embed="rId6">
              <a:alphaModFix amt="76000"/>
            </a:blip>
            <a:srcRect/>
            <a:stretch>
              <a:fillRect/>
            </a:stretch>
          </a:blipFill>
          <a:ln>
            <a:solidFill>
              <a:schemeClr val="accent1"/>
            </a:solidFill>
          </a:ln>
          <a:effectLst>
            <a:outerShdw blurRad="50800" dist="50800" dir="5400000" algn="ctr" rotWithShape="0">
              <a:srgbClr val="000000">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مستطيل ذو زاوية واحدة مخدوشة ودائرية 12"/>
          <p:cNvSpPr/>
          <p:nvPr/>
        </p:nvSpPr>
        <p:spPr>
          <a:xfrm>
            <a:off x="1524000" y="1447800"/>
            <a:ext cx="1905000" cy="1181100"/>
          </a:xfrm>
          <a:prstGeom prst="snipRoundRect">
            <a:avLst/>
          </a:prstGeom>
          <a:blipFill dpi="0" rotWithShape="1">
            <a:blip r:embed="rId7">
              <a:alphaModFix amt="76000"/>
            </a:blip>
            <a:srcRect/>
            <a:stretch>
              <a:fillRect/>
            </a:stretch>
          </a:blipFill>
          <a:ln>
            <a:solidFill>
              <a:schemeClr val="accent1"/>
            </a:solidFill>
          </a:ln>
          <a:effectLst>
            <a:outerShdw blurRad="50800" dist="50800" dir="5400000" algn="ctr" rotWithShape="0">
              <a:srgbClr val="000000">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6" name="رابط بشكل مرفق 15"/>
          <p:cNvCxnSpPr/>
          <p:nvPr/>
        </p:nvCxnSpPr>
        <p:spPr>
          <a:xfrm rot="10800000">
            <a:off x="3505200" y="1600200"/>
            <a:ext cx="838200" cy="400050"/>
          </a:xfrm>
          <a:prstGeom prst="bentConnector3">
            <a:avLst/>
          </a:prstGeom>
          <a:ln w="38100">
            <a:solidFill>
              <a:schemeClr val="bg1">
                <a:lumMod val="95000"/>
                <a:alpha val="73000"/>
              </a:schemeClr>
            </a:solidFill>
            <a:tailEnd type="arrow"/>
          </a:ln>
          <a:effectLst>
            <a:outerShdw blurRad="50800" dist="50800" dir="5400000" algn="ctr" rotWithShape="0">
              <a:srgbClr val="000000">
                <a:alpha val="86000"/>
              </a:srgbClr>
            </a:outerShdw>
          </a:effectLst>
        </p:spPr>
        <p:style>
          <a:lnRef idx="1">
            <a:schemeClr val="accent1"/>
          </a:lnRef>
          <a:fillRef idx="0">
            <a:schemeClr val="accent1"/>
          </a:fillRef>
          <a:effectRef idx="0">
            <a:schemeClr val="accent1"/>
          </a:effectRef>
          <a:fontRef idx="minor">
            <a:schemeClr val="tx1"/>
          </a:fontRef>
        </p:style>
      </p:cxnSp>
      <p:sp>
        <p:nvSpPr>
          <p:cNvPr id="21" name="مستطيل ذو زاوية واحدة مخدوشة ودائرية 20"/>
          <p:cNvSpPr/>
          <p:nvPr/>
        </p:nvSpPr>
        <p:spPr>
          <a:xfrm>
            <a:off x="1522562" y="2990850"/>
            <a:ext cx="1905000" cy="1181100"/>
          </a:xfrm>
          <a:prstGeom prst="snipRoundRect">
            <a:avLst/>
          </a:prstGeom>
          <a:blipFill dpi="0" rotWithShape="1">
            <a:blip r:embed="rId8">
              <a:alphaModFix amt="76000"/>
            </a:blip>
            <a:srcRect/>
            <a:stretch>
              <a:fillRect/>
            </a:stretch>
          </a:blipFill>
          <a:ln>
            <a:solidFill>
              <a:schemeClr val="accent1"/>
            </a:solidFill>
          </a:ln>
          <a:effectLst>
            <a:outerShdw blurRad="50800" dist="50800" dir="5400000" algn="ctr" rotWithShape="0">
              <a:srgbClr val="000000">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22" name="رابط بشكل مرفق 21"/>
          <p:cNvCxnSpPr/>
          <p:nvPr/>
        </p:nvCxnSpPr>
        <p:spPr>
          <a:xfrm rot="10800000">
            <a:off x="3503762" y="3143250"/>
            <a:ext cx="838200" cy="400050"/>
          </a:xfrm>
          <a:prstGeom prst="bentConnector3">
            <a:avLst/>
          </a:prstGeom>
          <a:ln w="38100">
            <a:solidFill>
              <a:schemeClr val="bg1">
                <a:lumMod val="95000"/>
                <a:alpha val="73000"/>
              </a:schemeClr>
            </a:solidFill>
            <a:tailEnd type="arrow"/>
          </a:ln>
          <a:effectLst>
            <a:outerShdw blurRad="50800" dist="50800" dir="5400000" algn="ctr" rotWithShape="0">
              <a:srgbClr val="000000">
                <a:alpha val="86000"/>
              </a:srgbClr>
            </a:outerShdw>
          </a:effectLst>
        </p:spPr>
        <p:style>
          <a:lnRef idx="1">
            <a:schemeClr val="accent1"/>
          </a:lnRef>
          <a:fillRef idx="0">
            <a:schemeClr val="accent1"/>
          </a:fillRef>
          <a:effectRef idx="0">
            <a:schemeClr val="accent1"/>
          </a:effectRef>
          <a:fontRef idx="minor">
            <a:schemeClr val="tx1"/>
          </a:fontRef>
        </p:style>
      </p:cxnSp>
      <p:sp>
        <p:nvSpPr>
          <p:cNvPr id="23" name="مستطيل ذو زاوية واحدة مخدوشة ودائرية 22"/>
          <p:cNvSpPr/>
          <p:nvPr/>
        </p:nvSpPr>
        <p:spPr>
          <a:xfrm>
            <a:off x="1522562" y="4419600"/>
            <a:ext cx="1905000" cy="1181100"/>
          </a:xfrm>
          <a:prstGeom prst="snipRoundRect">
            <a:avLst/>
          </a:prstGeom>
          <a:blipFill dpi="0" rotWithShape="1">
            <a:blip r:embed="rId3">
              <a:alphaModFix amt="76000"/>
            </a:blip>
            <a:srcRect/>
            <a:stretch>
              <a:fillRect/>
            </a:stretch>
          </a:blipFill>
          <a:ln>
            <a:solidFill>
              <a:schemeClr val="accent1"/>
            </a:solidFill>
          </a:ln>
          <a:effectLst>
            <a:outerShdw blurRad="50800" dist="50800" dir="5400000" algn="ctr" rotWithShape="0">
              <a:srgbClr val="000000">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FFFF"/>
                </a:solidFill>
              </a:rPr>
              <a:t>Data:</a:t>
            </a:r>
          </a:p>
          <a:p>
            <a:pPr algn="ctr"/>
            <a:r>
              <a:rPr lang="en-US" sz="1200" dirty="0" smtClean="0">
                <a:solidFill>
                  <a:srgbClr val="FFFFFF"/>
                </a:solidFill>
              </a:rPr>
              <a:t>https</a:t>
            </a:r>
            <a:r>
              <a:rPr lang="en-US" sz="1200" dirty="0">
                <a:solidFill>
                  <a:srgbClr val="FFFFFF"/>
                </a:solidFill>
              </a:rPr>
              <a:t>://www.kaggle.com/kerneler/starter-saudi-arabia-car-prices-84317d90-9/data</a:t>
            </a:r>
          </a:p>
        </p:txBody>
      </p:sp>
      <p:cxnSp>
        <p:nvCxnSpPr>
          <p:cNvPr id="24" name="رابط بشكل مرفق 23"/>
          <p:cNvCxnSpPr/>
          <p:nvPr/>
        </p:nvCxnSpPr>
        <p:spPr>
          <a:xfrm rot="10800000">
            <a:off x="3503762" y="4572000"/>
            <a:ext cx="838200" cy="400050"/>
          </a:xfrm>
          <a:prstGeom prst="bentConnector3">
            <a:avLst/>
          </a:prstGeom>
          <a:ln w="38100">
            <a:solidFill>
              <a:schemeClr val="bg1">
                <a:lumMod val="95000"/>
                <a:alpha val="73000"/>
              </a:schemeClr>
            </a:solidFill>
            <a:tailEnd type="arrow"/>
          </a:ln>
          <a:effectLst>
            <a:outerShdw blurRad="50800" dist="50800" dir="5400000" algn="ctr" rotWithShape="0">
              <a:srgbClr val="000000">
                <a:alpha val="86000"/>
              </a:srgbClr>
            </a:outerShdw>
          </a:effectLst>
        </p:spPr>
        <p:style>
          <a:lnRef idx="1">
            <a:schemeClr val="accent1"/>
          </a:lnRef>
          <a:fillRef idx="0">
            <a:schemeClr val="accent1"/>
          </a:fillRef>
          <a:effectRef idx="0">
            <a:schemeClr val="accent1"/>
          </a:effectRef>
          <a:fontRef idx="minor">
            <a:schemeClr val="tx1"/>
          </a:fontRef>
        </p:style>
      </p:cxnSp>
      <p:sp>
        <p:nvSpPr>
          <p:cNvPr id="27" name="مستطيل 26"/>
          <p:cNvSpPr/>
          <p:nvPr/>
        </p:nvSpPr>
        <p:spPr>
          <a:xfrm>
            <a:off x="3447397" y="228600"/>
            <a:ext cx="2249206" cy="923330"/>
          </a:xfrm>
          <a:prstGeom prst="rect">
            <a:avLst/>
          </a:prstGeom>
          <a:noFill/>
          <a:effectLst>
            <a:outerShdw blurRad="50800" dist="50800" dir="5400000" algn="ctr" rotWithShape="0">
              <a:srgbClr val="000000">
                <a:alpha val="87000"/>
              </a:srgbClr>
            </a:outerShdw>
          </a:effectLst>
        </p:spPr>
        <p:txBody>
          <a:bodyPr wrap="none" lIns="91440" tIns="45720" rIns="91440" bIns="45720">
            <a:spAutoFit/>
            <a:scene3d>
              <a:camera prst="orthographicFront"/>
              <a:lightRig rig="soft" dir="tl">
                <a:rot lat="0" lon="0" rev="0"/>
              </a:lightRig>
            </a:scene3d>
            <a:sp3d extrusionH="57150" contourW="25400" prstMaterial="matte">
              <a:bevelT w="25400" h="55880" prst="relaxedInset"/>
              <a:contourClr>
                <a:schemeClr val="accent2">
                  <a:tint val="20000"/>
                </a:schemeClr>
              </a:contourClr>
            </a:sp3d>
          </a:bodyPr>
          <a:lstStyle/>
          <a:p>
            <a:pPr algn="ctr"/>
            <a:r>
              <a:rPr lang="en-US" sz="5400" b="1" cap="none" spc="50" dirty="0" smtClean="0">
                <a:ln w="11430"/>
                <a:solidFill>
                  <a:schemeClr val="accent6">
                    <a:lumMod val="40000"/>
                    <a:lumOff val="60000"/>
                  </a:schemeClr>
                </a:solidFill>
                <a:effectLst>
                  <a:outerShdw blurRad="76200" dist="50800" dir="5400000" algn="tl" rotWithShape="0">
                    <a:srgbClr val="000000">
                      <a:alpha val="65000"/>
                    </a:srgbClr>
                  </a:outerShdw>
                </a:effectLst>
              </a:rPr>
              <a:t>Tools:</a:t>
            </a:r>
            <a:endParaRPr lang="ar-SA" sz="5400" b="1" cap="none" spc="50" dirty="0">
              <a:ln w="11430"/>
              <a:solidFill>
                <a:schemeClr val="accent6">
                  <a:lumMod val="40000"/>
                  <a:lumOff val="60000"/>
                </a:schemeClr>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34353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17000" r="-17000"/>
          </a:stretch>
        </a:blipFill>
        <a:effectLst/>
      </p:bgPr>
    </p:bg>
    <p:spTree>
      <p:nvGrpSpPr>
        <p:cNvPr id="1" name=""/>
        <p:cNvGrpSpPr/>
        <p:nvPr/>
      </p:nvGrpSpPr>
      <p:grpSpPr>
        <a:xfrm>
          <a:off x="0" y="0"/>
          <a:ext cx="0" cy="0"/>
          <a:chOff x="0" y="0"/>
          <a:chExt cx="0" cy="0"/>
        </a:xfrm>
      </p:grpSpPr>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1524000"/>
            <a:ext cx="4648200" cy="3859285"/>
          </a:xfrm>
          <a:prstGeom prst="roundRect">
            <a:avLst>
              <a:gd name="adj" fmla="val 8594"/>
            </a:avLst>
          </a:prstGeom>
          <a:solidFill>
            <a:srgbClr val="FFFFFF">
              <a:shade val="85000"/>
            </a:srgbClr>
          </a:solidFill>
          <a:ln w="57150">
            <a:solidFill>
              <a:schemeClr val="tx1">
                <a:lumMod val="85000"/>
                <a:lumOff val="15000"/>
              </a:schemeClr>
            </a:solidFill>
          </a:ln>
          <a:effectLst>
            <a:reflection blurRad="12700" stA="38000" endPos="28000" dist="5000" dir="5400000" sy="-100000" algn="bl" rotWithShape="0"/>
          </a:effectLst>
        </p:spPr>
      </p:pic>
      <p:sp>
        <p:nvSpPr>
          <p:cNvPr id="3" name="مستطيل 2"/>
          <p:cNvSpPr/>
          <p:nvPr/>
        </p:nvSpPr>
        <p:spPr>
          <a:xfrm>
            <a:off x="523073" y="304800"/>
            <a:ext cx="5941627" cy="1384995"/>
          </a:xfrm>
          <a:prstGeom prst="rect">
            <a:avLst/>
          </a:prstGeom>
          <a:noFill/>
        </p:spPr>
        <p:txBody>
          <a:bodyPr wrap="none" lIns="91440" tIns="45720" rIns="91440" bIns="45720">
            <a:spAutoFit/>
          </a:bodyPr>
          <a:lstStyle/>
          <a:p>
            <a:pPr algn="ctr"/>
            <a:r>
              <a:rPr lang="en-US" sz="2800" b="1" cap="all" dirty="0" smtClean="0">
                <a:ln w="9000" cmpd="sng">
                  <a:solidFill>
                    <a:schemeClr val="accent4">
                      <a:shade val="50000"/>
                      <a:satMod val="120000"/>
                    </a:schemeClr>
                  </a:solidFill>
                  <a:prstDash val="solid"/>
                </a:ln>
                <a:solidFill>
                  <a:schemeClr val="bg2"/>
                </a:solidFill>
                <a:effectLst>
                  <a:reflection blurRad="12700" stA="28000" endPos="45000" dist="1000" dir="5400000" sy="-100000" algn="bl" rotWithShape="0"/>
                </a:effectLst>
              </a:rPr>
              <a:t>The Top used car’s in Riyadh</a:t>
            </a:r>
          </a:p>
          <a:p>
            <a:pPr algn="ctr"/>
            <a:r>
              <a:rPr lang="en-US" sz="2800" b="1" cap="all" spc="0" dirty="0" smtClean="0">
                <a:ln w="9000" cmpd="sng">
                  <a:solidFill>
                    <a:schemeClr val="accent4">
                      <a:shade val="50000"/>
                      <a:satMod val="120000"/>
                    </a:schemeClr>
                  </a:solidFill>
                  <a:prstDash val="solid"/>
                </a:ln>
                <a:solidFill>
                  <a:schemeClr val="bg2"/>
                </a:solidFill>
                <a:effectLst>
                  <a:reflection blurRad="12700" stA="28000" endPos="45000" dist="1000" dir="5400000" sy="-100000" algn="bl" rotWithShape="0"/>
                </a:effectLst>
              </a:rPr>
              <a:t>By</a:t>
            </a:r>
            <a:r>
              <a:rPr lang="en-US" sz="2800" b="1" cap="all" dirty="0" smtClean="0">
                <a:ln w="9000" cmpd="sng">
                  <a:solidFill>
                    <a:schemeClr val="accent4">
                      <a:shade val="50000"/>
                      <a:satMod val="120000"/>
                    </a:schemeClr>
                  </a:solidFill>
                  <a:prstDash val="solid"/>
                </a:ln>
                <a:solidFill>
                  <a:schemeClr val="bg2"/>
                </a:solidFill>
                <a:effectLst>
                  <a:reflection blurRad="12700" stA="28000" endPos="45000" dist="1000" dir="5400000" sy="-100000" algn="bl" rotWithShape="0"/>
                </a:effectLst>
              </a:rPr>
              <a:t>{</a:t>
            </a:r>
            <a:r>
              <a:rPr lang="en-US" sz="2800" b="1" cap="all" dirty="0" err="1" smtClean="0">
                <a:ln w="9000" cmpd="sng">
                  <a:solidFill>
                    <a:schemeClr val="accent4">
                      <a:shade val="50000"/>
                      <a:satMod val="120000"/>
                    </a:schemeClr>
                  </a:solidFill>
                  <a:prstDash val="solid"/>
                </a:ln>
                <a:solidFill>
                  <a:schemeClr val="bg2"/>
                </a:solidFill>
                <a:effectLst>
                  <a:reflection blurRad="12700" stA="28000" endPos="45000" dist="1000" dir="5400000" sy="-100000" algn="bl" rotWithShape="0"/>
                </a:effectLst>
              </a:rPr>
              <a:t>Car_Maker</a:t>
            </a:r>
            <a:r>
              <a:rPr lang="en-US" sz="2800" b="1" cap="all" dirty="0" smtClean="0">
                <a:ln w="9000" cmpd="sng">
                  <a:solidFill>
                    <a:schemeClr val="accent4">
                      <a:shade val="50000"/>
                      <a:satMod val="120000"/>
                    </a:schemeClr>
                  </a:solidFill>
                  <a:prstDash val="solid"/>
                </a:ln>
                <a:solidFill>
                  <a:schemeClr val="bg2"/>
                </a:solidFill>
                <a:effectLst>
                  <a:reflection blurRad="12700" stA="28000" endPos="45000" dist="1000" dir="5400000" sy="-100000" algn="bl" rotWithShape="0"/>
                </a:effectLst>
              </a:rPr>
              <a:t> &amp; model}:</a:t>
            </a:r>
            <a:endParaRPr lang="ar-SA" sz="2800" b="1" cap="all" dirty="0">
              <a:ln w="9000" cmpd="sng">
                <a:solidFill>
                  <a:schemeClr val="accent4">
                    <a:shade val="50000"/>
                    <a:satMod val="120000"/>
                  </a:schemeClr>
                </a:solidFill>
                <a:prstDash val="solid"/>
              </a:ln>
              <a:solidFill>
                <a:schemeClr val="bg2"/>
              </a:solidFill>
              <a:effectLst>
                <a:reflection blurRad="12700" stA="28000" endPos="45000" dist="1000" dir="5400000" sy="-100000" algn="bl" rotWithShape="0"/>
              </a:effectLst>
            </a:endParaRPr>
          </a:p>
          <a:p>
            <a:pPr algn="ctr"/>
            <a:endParaRPr lang="ar-SA" sz="2800" b="1" cap="all" spc="0" dirty="0">
              <a:ln w="9000" cmpd="sng">
                <a:solidFill>
                  <a:schemeClr val="accent4">
                    <a:shade val="50000"/>
                    <a:satMod val="120000"/>
                  </a:schemeClr>
                </a:solidFill>
                <a:prstDash val="solid"/>
              </a:ln>
              <a:solidFill>
                <a:schemeClr val="bg2"/>
              </a:soli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709533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17000" r="-17000"/>
          </a:stretch>
        </a:blipFill>
        <a:effectLst/>
      </p:bgPr>
    </p:bg>
    <p:spTree>
      <p:nvGrpSpPr>
        <p:cNvPr id="1" name=""/>
        <p:cNvGrpSpPr/>
        <p:nvPr/>
      </p:nvGrpSpPr>
      <p:grpSpPr>
        <a:xfrm>
          <a:off x="0" y="0"/>
          <a:ext cx="0" cy="0"/>
          <a:chOff x="0" y="0"/>
          <a:chExt cx="0" cy="0"/>
        </a:xfrm>
      </p:grpSpPr>
      <p:sp>
        <p:nvSpPr>
          <p:cNvPr id="4" name="مستطيل 3"/>
          <p:cNvSpPr/>
          <p:nvPr/>
        </p:nvSpPr>
        <p:spPr>
          <a:xfrm>
            <a:off x="1139140" y="1219200"/>
            <a:ext cx="6248400" cy="461665"/>
          </a:xfrm>
          <a:prstGeom prst="rect">
            <a:avLst/>
          </a:prstGeom>
          <a:noFill/>
        </p:spPr>
        <p:txBody>
          <a:bodyPr wrap="square" lIns="91440" tIns="45720" rIns="91440" bIns="45720">
            <a:spAutoFit/>
          </a:bodyPr>
          <a:lstStyle/>
          <a:p>
            <a:pPr algn="ctr"/>
            <a:r>
              <a:rPr lang="en-US" sz="2400" b="1" cap="all" dirty="0">
                <a:ln w="9000" cmpd="sng">
                  <a:solidFill>
                    <a:schemeClr val="accent4">
                      <a:shade val="50000"/>
                      <a:satMod val="120000"/>
                    </a:schemeClr>
                  </a:solidFill>
                  <a:prstDash val="solid"/>
                </a:ln>
                <a:solidFill>
                  <a:schemeClr val="bg2"/>
                </a:solidFill>
                <a:effectLst>
                  <a:reflection blurRad="12700" stA="28000" endPos="45000" dist="1000" dir="5400000" sy="-100000" algn="bl" rotWithShape="0"/>
                </a:effectLst>
              </a:rPr>
              <a:t>The price of used car’s in </a:t>
            </a:r>
            <a:r>
              <a:rPr lang="en-US" sz="2400" b="1" cap="all" dirty="0" smtClean="0">
                <a:ln w="9000" cmpd="sng">
                  <a:solidFill>
                    <a:schemeClr val="accent4">
                      <a:shade val="50000"/>
                      <a:satMod val="120000"/>
                    </a:schemeClr>
                  </a:solidFill>
                  <a:prstDash val="solid"/>
                </a:ln>
                <a:solidFill>
                  <a:schemeClr val="bg2"/>
                </a:solidFill>
                <a:effectLst>
                  <a:reflection blurRad="12700" stA="28000" endPos="45000" dist="1000" dir="5400000" sy="-100000" algn="bl" rotWithShape="0"/>
                </a:effectLst>
              </a:rPr>
              <a:t>Riyadh:</a:t>
            </a:r>
            <a:endParaRPr lang="ar-SA" sz="2400" b="1" cap="all" dirty="0">
              <a:ln w="9000" cmpd="sng">
                <a:solidFill>
                  <a:schemeClr val="accent4">
                    <a:shade val="50000"/>
                    <a:satMod val="120000"/>
                  </a:schemeClr>
                </a:solidFill>
                <a:prstDash val="solid"/>
              </a:ln>
              <a:solidFill>
                <a:schemeClr val="bg2"/>
              </a:solidFill>
              <a:effectLst>
                <a:reflection blurRad="12700" stA="28000" endPos="45000" dist="1000" dir="5400000" sy="-100000" algn="bl" rotWithShape="0"/>
              </a:effectLst>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770" y="1752600"/>
            <a:ext cx="6649888" cy="3170228"/>
          </a:xfrm>
          <a:prstGeom prst="snip2DiagRect">
            <a:avLst/>
          </a:prstGeom>
          <a:solidFill>
            <a:srgbClr val="FFFFFF">
              <a:shade val="85000"/>
            </a:srgbClr>
          </a:solidFill>
          <a:ln w="88900" cap="sq">
            <a:solidFill>
              <a:srgbClr val="FFFFFF"/>
            </a:solidFill>
            <a:miter lim="800000"/>
          </a:ln>
          <a:effectLst>
            <a:outerShdw blurRad="50800" dist="38100" dir="2700000" sx="88000" sy="88000" algn="tl" rotWithShape="0">
              <a:prstClr val="black">
                <a:alpha val="40000"/>
              </a:prstClr>
            </a:outerShdw>
            <a:reflection stA="8000" endPos="65000" dist="50800" dir="5400000" sy="-100000" algn="bl" rotWithShape="0"/>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57207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17000" r="-17000"/>
          </a:stretch>
        </a:blipFill>
        <a:effectLst/>
      </p:bgPr>
    </p:bg>
    <p:spTree>
      <p:nvGrpSpPr>
        <p:cNvPr id="1" name=""/>
        <p:cNvGrpSpPr/>
        <p:nvPr/>
      </p:nvGrpSpPr>
      <p:grpSpPr>
        <a:xfrm>
          <a:off x="0" y="0"/>
          <a:ext cx="0" cy="0"/>
          <a:chOff x="0" y="0"/>
          <a:chExt cx="0" cy="0"/>
        </a:xfrm>
      </p:grpSpPr>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80459"/>
            <a:ext cx="7315200" cy="408674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مستطيل 5"/>
          <p:cNvSpPr/>
          <p:nvPr/>
        </p:nvSpPr>
        <p:spPr>
          <a:xfrm>
            <a:off x="511587" y="5562600"/>
            <a:ext cx="6822702" cy="523220"/>
          </a:xfrm>
          <a:prstGeom prst="rect">
            <a:avLst/>
          </a:prstGeom>
          <a:noFill/>
        </p:spPr>
        <p:txBody>
          <a:bodyPr wrap="none" lIns="91440" tIns="45720" rIns="91440" bIns="45720">
            <a:spAutoFit/>
          </a:bodyPr>
          <a:lstStyle/>
          <a:p>
            <a:pPr algn="ctr"/>
            <a:r>
              <a:rPr lang="en-US" sz="280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rPr>
              <a:t>The highest price for used cars in </a:t>
            </a:r>
            <a:r>
              <a:rPr lang="en-US" sz="28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rPr>
              <a:t>Riyadh.</a:t>
            </a:r>
            <a:endParaRPr lang="ar-SA" sz="2800"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ndParaRPr>
          </a:p>
        </p:txBody>
      </p:sp>
    </p:spTree>
    <p:extLst>
      <p:ext uri="{BB962C8B-B14F-4D97-AF65-F5344CB8AC3E}">
        <p14:creationId xmlns:p14="http://schemas.microsoft.com/office/powerpoint/2010/main" val="3320282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17000" r="-17000"/>
          </a:stretch>
        </a:blipFill>
        <a:effectLst/>
      </p:bgPr>
    </p:bg>
    <p:spTree>
      <p:nvGrpSpPr>
        <p:cNvPr id="1" name=""/>
        <p:cNvGrpSpPr/>
        <p:nvPr/>
      </p:nvGrpSpPr>
      <p:grpSpPr>
        <a:xfrm>
          <a:off x="0" y="0"/>
          <a:ext cx="0" cy="0"/>
          <a:chOff x="0" y="0"/>
          <a:chExt cx="0" cy="0"/>
        </a:xfrm>
      </p:grpSpPr>
      <p:sp>
        <p:nvSpPr>
          <p:cNvPr id="3" name="مستطيل 2"/>
          <p:cNvSpPr/>
          <p:nvPr/>
        </p:nvSpPr>
        <p:spPr>
          <a:xfrm>
            <a:off x="228600" y="1447800"/>
            <a:ext cx="6692858" cy="461665"/>
          </a:xfrm>
          <a:prstGeom prst="rect">
            <a:avLst/>
          </a:prstGeom>
          <a:noFill/>
        </p:spPr>
        <p:txBody>
          <a:bodyPr wrap="none" lIns="91440" tIns="45720" rIns="91440" bIns="45720">
            <a:spAutoFit/>
          </a:bodyPr>
          <a:lstStyle/>
          <a:p>
            <a:pPr algn="ctr"/>
            <a:r>
              <a:rPr lang="en-US" sz="2400" b="1" dirty="0">
                <a:ln w="17780" cmpd="sng">
                  <a:solidFill>
                    <a:schemeClr val="accent1">
                      <a:tint val="3000"/>
                    </a:schemeClr>
                  </a:solidFill>
                  <a:prstDash val="solid"/>
                  <a:miter lim="800000"/>
                </a:ln>
                <a:gradFill>
                  <a:gsLst>
                    <a:gs pos="10000">
                      <a:schemeClr val="tx2"/>
                    </a:gs>
                    <a:gs pos="90000">
                      <a:schemeClr val="accent1">
                        <a:shade val="50000"/>
                        <a:satMod val="100000"/>
                      </a:schemeClr>
                    </a:gs>
                  </a:gsLst>
                  <a:lin ang="5400000"/>
                </a:gradFill>
                <a:effectLst>
                  <a:outerShdw blurRad="55000" dist="50800" dir="5400000" algn="tl">
                    <a:srgbClr val="000000">
                      <a:alpha val="33000"/>
                    </a:srgbClr>
                  </a:outerShdw>
                </a:effectLst>
              </a:rPr>
              <a:t>What is the best selling company in </a:t>
            </a:r>
            <a:r>
              <a:rPr lang="en-US" sz="2400" b="1" dirty="0" smtClean="0">
                <a:ln w="17780" cmpd="sng">
                  <a:solidFill>
                    <a:schemeClr val="accent1">
                      <a:tint val="3000"/>
                    </a:schemeClr>
                  </a:solidFill>
                  <a:prstDash val="solid"/>
                  <a:miter lim="800000"/>
                </a:ln>
                <a:gradFill>
                  <a:gsLst>
                    <a:gs pos="10000">
                      <a:schemeClr val="tx2"/>
                    </a:gs>
                    <a:gs pos="90000">
                      <a:schemeClr val="accent1">
                        <a:shade val="50000"/>
                        <a:satMod val="100000"/>
                      </a:schemeClr>
                    </a:gs>
                  </a:gsLst>
                  <a:lin ang="5400000"/>
                </a:gradFill>
                <a:effectLst>
                  <a:outerShdw blurRad="55000" dist="50800" dir="5400000" algn="tl">
                    <a:srgbClr val="000000">
                      <a:alpha val="33000"/>
                    </a:srgbClr>
                  </a:outerShdw>
                </a:effectLst>
              </a:rPr>
              <a:t>Riyadh</a:t>
            </a:r>
            <a:endParaRPr lang="ar-SA" sz="2400" b="1" cap="none" spc="0" dirty="0">
              <a:ln w="17780" cmpd="sng">
                <a:solidFill>
                  <a:schemeClr val="accent1">
                    <a:tint val="3000"/>
                  </a:schemeClr>
                </a:solidFill>
                <a:prstDash val="solid"/>
                <a:miter lim="800000"/>
              </a:ln>
              <a:gradFill>
                <a:gsLst>
                  <a:gs pos="10000">
                    <a:schemeClr val="tx2"/>
                  </a:gs>
                  <a:gs pos="90000">
                    <a:schemeClr val="accent1">
                      <a:shade val="50000"/>
                      <a:satMod val="100000"/>
                    </a:schemeClr>
                  </a:gs>
                </a:gsLst>
                <a:lin ang="5400000"/>
              </a:gradFill>
              <a:effectLst>
                <a:outerShdw blurRad="55000" dist="50800" dir="5400000" algn="tl">
                  <a:srgbClr val="000000">
                    <a:alpha val="33000"/>
                  </a:srgbClr>
                </a:outerShdw>
              </a:effectLst>
            </a:endParaRPr>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8986" y="-53418"/>
            <a:ext cx="1749614" cy="2187018"/>
          </a:xfrm>
          <a:prstGeom prst="rect">
            <a:avLst/>
          </a:prstGeom>
        </p:spPr>
      </p:pic>
      <p:sp>
        <p:nvSpPr>
          <p:cNvPr id="8" name="شكل بيضاوي 7"/>
          <p:cNvSpPr/>
          <p:nvPr/>
        </p:nvSpPr>
        <p:spPr>
          <a:xfrm>
            <a:off x="2290762" y="2438400"/>
            <a:ext cx="1828800" cy="1143000"/>
          </a:xfrm>
          <a:prstGeom prst="ellipse">
            <a:avLst/>
          </a:prstGeom>
          <a:blipFill dpi="0" rotWithShape="1">
            <a:blip r:embed="rId4">
              <a:alphaModFix amt="79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صورة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599" y="3428999"/>
            <a:ext cx="2143125" cy="2143125"/>
          </a:xfrm>
          <a:prstGeom prst="rect">
            <a:avLst/>
          </a:prstGeom>
        </p:spPr>
      </p:pic>
      <p:sp>
        <p:nvSpPr>
          <p:cNvPr id="2" name="مستطيل 1"/>
          <p:cNvSpPr/>
          <p:nvPr/>
        </p:nvSpPr>
        <p:spPr>
          <a:xfrm>
            <a:off x="457200" y="4146618"/>
            <a:ext cx="2272482" cy="707886"/>
          </a:xfrm>
          <a:prstGeom prst="rect">
            <a:avLst/>
          </a:prstGeom>
          <a:noFill/>
        </p:spPr>
        <p:txBody>
          <a:bodyPr wrap="none" lIns="91440" tIns="45720" rIns="91440" bIns="45720">
            <a:spAutoFit/>
          </a:bodyPr>
          <a:lstStyle/>
          <a:p>
            <a:pPr algn="ctr"/>
            <a:r>
              <a:rPr lang="en-US" sz="4000" b="1"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TOYOTA</a:t>
            </a:r>
            <a:endParaRPr lang="ar-SA" sz="40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val="658666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17000" r="-17000"/>
          </a:stretch>
        </a:blipFill>
        <a:effectLst/>
      </p:bgPr>
    </p:bg>
    <p:spTree>
      <p:nvGrpSpPr>
        <p:cNvPr id="1" name=""/>
        <p:cNvGrpSpPr/>
        <p:nvPr/>
      </p:nvGrpSpPr>
      <p:grpSpPr>
        <a:xfrm>
          <a:off x="0" y="0"/>
          <a:ext cx="0" cy="0"/>
          <a:chOff x="0" y="0"/>
          <a:chExt cx="0" cy="0"/>
        </a:xfrm>
      </p:grpSpPr>
      <p:sp>
        <p:nvSpPr>
          <p:cNvPr id="2" name="مستطيل 1"/>
          <p:cNvSpPr/>
          <p:nvPr/>
        </p:nvSpPr>
        <p:spPr>
          <a:xfrm>
            <a:off x="20128" y="2438400"/>
            <a:ext cx="7340471" cy="646331"/>
          </a:xfrm>
          <a:prstGeom prst="rect">
            <a:avLst/>
          </a:prstGeom>
          <a:noFill/>
          <a:effectLst>
            <a:outerShdw blurRad="50800" dist="50800" dir="5400000" algn="ctr" rotWithShape="0">
              <a:srgbClr val="000000">
                <a:alpha val="82000"/>
              </a:srgbClr>
            </a:outerShdw>
          </a:effectLst>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3600" b="1" dirty="0">
                <a:ln>
                  <a:prstDash val="solid"/>
                </a:ln>
                <a:solidFill>
                  <a:schemeClr val="bg2"/>
                </a:solidFill>
                <a:effectLst>
                  <a:outerShdw blurRad="88000" dist="50800" dir="5040000" algn="tl">
                    <a:schemeClr val="accent4">
                      <a:tint val="80000"/>
                      <a:satMod val="250000"/>
                      <a:alpha val="45000"/>
                    </a:schemeClr>
                  </a:outerShdw>
                </a:effectLst>
              </a:rPr>
              <a:t>What is the most expensive </a:t>
            </a:r>
            <a:r>
              <a:rPr lang="en-US" sz="3600" b="1" dirty="0" smtClean="0">
                <a:ln>
                  <a:prstDash val="solid"/>
                </a:ln>
                <a:solidFill>
                  <a:schemeClr val="bg2"/>
                </a:solidFill>
                <a:effectLst>
                  <a:outerShdw blurRad="88000" dist="50800" dir="5040000" algn="tl">
                    <a:schemeClr val="accent4">
                      <a:tint val="80000"/>
                      <a:satMod val="250000"/>
                      <a:alpha val="45000"/>
                    </a:schemeClr>
                  </a:outerShdw>
                </a:effectLst>
              </a:rPr>
              <a:t>car?</a:t>
            </a:r>
            <a:endParaRPr lang="ar-SA" sz="3600" b="1" cap="none" spc="0" dirty="0">
              <a:ln>
                <a:prstDash val="solid"/>
              </a:ln>
              <a:solidFill>
                <a:schemeClr val="bg2"/>
              </a:solidFill>
              <a:effectLst>
                <a:outerShdw blurRad="88000" dist="50800" dir="5040000" algn="tl">
                  <a:schemeClr val="accent4">
                    <a:tint val="80000"/>
                    <a:satMod val="250000"/>
                    <a:alpha val="45000"/>
                  </a:schemeClr>
                </a:outerShdw>
              </a:effectLst>
            </a:endParaRPr>
          </a:p>
        </p:txBody>
      </p:sp>
      <p:sp>
        <p:nvSpPr>
          <p:cNvPr id="7" name="سداسي 6"/>
          <p:cNvSpPr/>
          <p:nvPr/>
        </p:nvSpPr>
        <p:spPr>
          <a:xfrm>
            <a:off x="3581400" y="3581400"/>
            <a:ext cx="1981200" cy="1295400"/>
          </a:xfrm>
          <a:prstGeom prst="hexagon">
            <a:avLst/>
          </a:prstGeom>
          <a:blipFill dpi="0" rotWithShape="1">
            <a:blip r:embed="rId3">
              <a:alphaModFix amt="83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صورة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76200"/>
            <a:ext cx="3448050" cy="2238375"/>
          </a:xfrm>
          <a:prstGeom prst="rect">
            <a:avLst/>
          </a:prstGeom>
        </p:spPr>
      </p:pic>
      <p:sp>
        <p:nvSpPr>
          <p:cNvPr id="3" name="مستطيل 2"/>
          <p:cNvSpPr/>
          <p:nvPr/>
        </p:nvSpPr>
        <p:spPr>
          <a:xfrm>
            <a:off x="1809532" y="4038600"/>
            <a:ext cx="1467068" cy="707886"/>
          </a:xfrm>
          <a:prstGeom prst="rect">
            <a:avLst/>
          </a:prstGeom>
          <a:noFill/>
        </p:spPr>
        <p:txBody>
          <a:bodyPr wrap="none" lIns="91440" tIns="45720" rIns="91440" bIns="45720">
            <a:spAutoFit/>
          </a:bodyPr>
          <a:lstStyle/>
          <a:p>
            <a:pPr algn="ctr"/>
            <a:r>
              <a:rPr lang="en-US" sz="40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BMW</a:t>
            </a:r>
            <a:endParaRPr lang="ar-SA" sz="40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127503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17000" r="-17000"/>
          </a:stretch>
        </a:blipFill>
        <a:effectLst/>
      </p:bgPr>
    </p:bg>
    <p:spTree>
      <p:nvGrpSpPr>
        <p:cNvPr id="1" name=""/>
        <p:cNvGrpSpPr/>
        <p:nvPr/>
      </p:nvGrpSpPr>
      <p:grpSpPr>
        <a:xfrm>
          <a:off x="0" y="0"/>
          <a:ext cx="0" cy="0"/>
          <a:chOff x="0" y="0"/>
          <a:chExt cx="0" cy="0"/>
        </a:xfrm>
      </p:grpSpPr>
      <p:graphicFrame>
        <p:nvGraphicFramePr>
          <p:cNvPr id="3" name="جدول 2"/>
          <p:cNvGraphicFramePr>
            <a:graphicFrameLocks noGrp="1"/>
          </p:cNvGraphicFramePr>
          <p:nvPr>
            <p:extLst>
              <p:ext uri="{D42A27DB-BD31-4B8C-83A1-F6EECF244321}">
                <p14:modId xmlns:p14="http://schemas.microsoft.com/office/powerpoint/2010/main" val="932008924"/>
              </p:ext>
            </p:extLst>
          </p:nvPr>
        </p:nvGraphicFramePr>
        <p:xfrm>
          <a:off x="1600200" y="2286000"/>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tc>
                <a:tc>
                  <a:txBody>
                    <a:bodyPr/>
                    <a:lstStyle/>
                    <a:p>
                      <a:r>
                        <a:rPr lang="en-US" dirty="0" smtClean="0"/>
                        <a:t>score</a:t>
                      </a:r>
                      <a:endParaRPr lang="en-US" dirty="0"/>
                    </a:p>
                  </a:txBody>
                  <a:tcPr/>
                </a:tc>
              </a:tr>
              <a:tr h="370840">
                <a:tc>
                  <a:txBody>
                    <a:bodyPr/>
                    <a:lstStyle/>
                    <a:p>
                      <a:r>
                        <a:rPr lang="en-US" dirty="0" err="1" smtClean="0"/>
                        <a:t>LinearRegression</a:t>
                      </a:r>
                      <a:endParaRPr lang="en-US" dirty="0"/>
                    </a:p>
                  </a:txBody>
                  <a:tcPr/>
                </a:tc>
                <a:tc>
                  <a:txBody>
                    <a:bodyPr/>
                    <a:lstStyle/>
                    <a:p>
                      <a:r>
                        <a:rPr lang="en-US" dirty="0" smtClean="0"/>
                        <a:t>1.0</a:t>
                      </a:r>
                      <a:endParaRPr lang="en-US" dirty="0"/>
                    </a:p>
                  </a:txBody>
                  <a:tcPr/>
                </a:tc>
              </a:tr>
              <a:tr h="370840">
                <a:tc>
                  <a:txBody>
                    <a:bodyPr/>
                    <a:lstStyle/>
                    <a:p>
                      <a:r>
                        <a:rPr lang="en-US" dirty="0" err="1" smtClean="0"/>
                        <a:t>DecisionTree</a:t>
                      </a:r>
                      <a:endParaRPr lang="en-US" dirty="0"/>
                    </a:p>
                  </a:txBody>
                  <a:tcPr/>
                </a:tc>
                <a:tc>
                  <a:txBody>
                    <a:bodyPr/>
                    <a:lstStyle/>
                    <a:p>
                      <a:r>
                        <a:rPr lang="en-US" dirty="0" smtClean="0"/>
                        <a:t>1.0</a:t>
                      </a:r>
                      <a:endParaRPr lang="en-US" dirty="0"/>
                    </a:p>
                  </a:txBody>
                  <a:tcPr/>
                </a:tc>
              </a:tr>
            </a:tbl>
          </a:graphicData>
        </a:graphic>
      </p:graphicFrame>
      <p:sp>
        <p:nvSpPr>
          <p:cNvPr id="4" name="مستطيل 3"/>
          <p:cNvSpPr/>
          <p:nvPr/>
        </p:nvSpPr>
        <p:spPr>
          <a:xfrm>
            <a:off x="1676400" y="228600"/>
            <a:ext cx="5952270" cy="584775"/>
          </a:xfrm>
          <a:prstGeom prst="rect">
            <a:avLst/>
          </a:prstGeom>
          <a:noFill/>
        </p:spPr>
        <p:txBody>
          <a:bodyPr wrap="none" lIns="91440" tIns="45720" rIns="91440" bIns="45720">
            <a:spAutoFit/>
          </a:bodyPr>
          <a:lstStyle/>
          <a:p>
            <a:pPr algn="ctr"/>
            <a:r>
              <a:rPr lang="en-US" sz="3200" b="1" cap="all" dirty="0">
                <a:ln w="9000" cmpd="sng">
                  <a:solidFill>
                    <a:schemeClr val="accent4">
                      <a:shade val="50000"/>
                      <a:satMod val="120000"/>
                    </a:schemeClr>
                  </a:solidFill>
                  <a:prstDash val="solid"/>
                </a:ln>
                <a:solidFill>
                  <a:schemeClr val="accent3">
                    <a:lumMod val="20000"/>
                    <a:lumOff val="80000"/>
                  </a:schemeClr>
                </a:solidFill>
                <a:effectLst>
                  <a:reflection blurRad="12700" stA="28000" endPos="45000" dist="1000" dir="5400000" sy="-100000" algn="bl" rotWithShape="0"/>
                </a:effectLst>
              </a:rPr>
              <a:t>Performance of models</a:t>
            </a:r>
          </a:p>
        </p:txBody>
      </p:sp>
    </p:spTree>
    <p:extLst>
      <p:ext uri="{BB962C8B-B14F-4D97-AF65-F5344CB8AC3E}">
        <p14:creationId xmlns:p14="http://schemas.microsoft.com/office/powerpoint/2010/main" val="2778969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أساسية">
  <a:themeElements>
    <a:clrScheme name="أساسية">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أساسية">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أساسية">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137</TotalTime>
  <Words>112</Words>
  <Application>Microsoft Office PowerPoint</Application>
  <PresentationFormat>عرض على الشاشة (3:4)‏</PresentationFormat>
  <Paragraphs>26</Paragraphs>
  <Slides>11</Slides>
  <Notes>0</Notes>
  <HiddenSlides>0</HiddenSlides>
  <MMClips>0</MMClips>
  <ScaleCrop>false</ScaleCrop>
  <HeadingPairs>
    <vt:vector size="4" baseType="variant">
      <vt:variant>
        <vt:lpstr>نسق</vt:lpstr>
      </vt:variant>
      <vt:variant>
        <vt:i4>1</vt:i4>
      </vt:variant>
      <vt:variant>
        <vt:lpstr>عناوين الشرائح</vt:lpstr>
      </vt:variant>
      <vt:variant>
        <vt:i4>11</vt:i4>
      </vt:variant>
    </vt:vector>
  </HeadingPairs>
  <TitlesOfParts>
    <vt:vector size="12" baseType="lpstr">
      <vt:lpstr>أساسية</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pc</dc:creator>
  <cp:lastModifiedBy>pc</cp:lastModifiedBy>
  <cp:revision>13</cp:revision>
  <dcterms:created xsi:type="dcterms:W3CDTF">2021-12-14T11:56:24Z</dcterms:created>
  <dcterms:modified xsi:type="dcterms:W3CDTF">2021-12-15T13:19:16Z</dcterms:modified>
</cp:coreProperties>
</file>