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4"/>
  </p:handoutMasterIdLst>
  <p:sldIdLst>
    <p:sldId id="256" r:id="rId3"/>
    <p:sldId id="286" r:id="rId5"/>
    <p:sldId id="258" r:id="rId6"/>
    <p:sldId id="259" r:id="rId7"/>
    <p:sldId id="260" r:id="rId8"/>
    <p:sldId id="283" r:id="rId9"/>
    <p:sldId id="261" r:id="rId10"/>
    <p:sldId id="262" r:id="rId11"/>
    <p:sldId id="263" r:id="rId12"/>
    <p:sldId id="264" r:id="rId13"/>
    <p:sldId id="284" r:id="rId14"/>
    <p:sldId id="265" r:id="rId15"/>
    <p:sldId id="28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82" r:id="rId29"/>
    <p:sldId id="278" r:id="rId30"/>
    <p:sldId id="279" r:id="rId31"/>
    <p:sldId id="280" r:id="rId32"/>
    <p:sldId id="281" r:id="rId33"/>
  </p:sldIdLst>
  <p:sldSz cx="9144000" cy="6858000" type="letter"/>
  <p:notesSz cx="6858000" cy="9144000"/>
  <p:defaultTextStyle>
    <a:defPPr>
      <a:defRPr lang="en-CA"/>
    </a:defPPr>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677228"/>
    <a:srgbClr val="6E792B"/>
    <a:srgbClr val="76822E"/>
    <a:srgbClr val="4F571F"/>
    <a:srgbClr val="6F6A07"/>
    <a:srgbClr val="827C08"/>
    <a:srgbClr val="80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9028"/>
    <p:restoredTop sz="94660"/>
  </p:normalViewPr>
  <p:slideViewPr>
    <p:cSldViewPr snapToObjects="1" showGuides="1">
      <p:cViewPr varScale="1">
        <p:scale>
          <a:sx n="82" d="100"/>
          <a:sy n="82" d="100"/>
        </p:scale>
        <p:origin x="1320" y="58"/>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199" cy="7619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handoutMaster" Target="handoutMasters/handoutMaster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0418"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
            <a:pPr lvl="0" eaLnBrk="1" fontAlgn="base" hangingPunct="1">
              <a:buNone/>
            </a:pPr>
            <a:endParaRPr sz="1200" strike="noStrike" noProof="1" dirty="0">
              <a:latin typeface="Tahoma" pitchFamily="34" charset="0"/>
            </a:endParaRPr>
          </a:p>
        </p:txBody>
      </p:sp>
      <p:sp>
        <p:nvSpPr>
          <p:cNvPr id="60419" name="Rectangle 3"/>
          <p:cNvSpPr>
            <a:spLocks noGrp="1" noChangeArrowheads="1"/>
          </p:cNvSpPr>
          <p:nvPr>
            <p:ph type="dt" sz="quarter"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
            <a:pPr lvl="0" algn="r" eaLnBrk="1" fontAlgn="base" hangingPunct="1">
              <a:buNone/>
            </a:pPr>
            <a:endParaRPr sz="1200" strike="noStrike" noProof="1" dirty="0">
              <a:latin typeface="Tahoma" pitchFamily="34" charset="0"/>
            </a:endParaRPr>
          </a:p>
        </p:txBody>
      </p:sp>
      <p:sp>
        <p:nvSpPr>
          <p:cNvPr id="60420" name="Rectangle 4"/>
          <p:cNvSpPr>
            <a:spLocks noGrp="1" noChangeArrowheads="1"/>
          </p:cNvSpPr>
          <p:nvPr>
            <p:ph type="ftr" sz="quarter" idx="2"/>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
            <a:pPr lvl="0" eaLnBrk="1" fontAlgn="base" hangingPunct="1">
              <a:buNone/>
            </a:pPr>
            <a:endParaRPr sz="1200" strike="noStrike" noProof="1" dirty="0">
              <a:latin typeface="Tahoma" pitchFamily="34" charset="0"/>
            </a:endParaRPr>
          </a:p>
        </p:txBody>
      </p:sp>
      <p:sp>
        <p:nvSpPr>
          <p:cNvPr id="60421" name="Rectangle 5"/>
          <p:cNvSpPr>
            <a:spLocks noGrp="1" noChangeArrowheads="1"/>
          </p:cNvSpPr>
          <p:nvPr>
            <p:ph type="sldNum" sz="quarter" idx="3"/>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buNone/>
            </a:pPr>
            <a:fld id="{9A0DB2DC-4C9A-4742-B13C-FB6460FD3503}" type="slidenum">
              <a:rPr lang="en-CA" altLang="en-US" sz="1200" strike="noStrike" noProof="1" dirty="0">
                <a:latin typeface="Tahoma" pitchFamily="34" charset="0"/>
                <a:ea typeface="+mn-ea"/>
                <a:cs typeface="+mn-cs"/>
              </a:rPr>
            </a:fld>
            <a:endParaRPr lang="en-CA" altLang="en-US" sz="1200" strike="noStrike" noProof="1" dirty="0">
              <a:latin typeface="Tahoma" pitchFamily="34" charset="0"/>
            </a:endParaRPr>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61442"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
            <a:pPr lvl="0" eaLnBrk="1" fontAlgn="base" hangingPunct="1">
              <a:buNone/>
            </a:pPr>
            <a:endParaRPr sz="1200" strike="noStrike" noProof="1" dirty="0">
              <a:latin typeface="Tahoma" pitchFamily="34" charset="0"/>
            </a:endParaRPr>
          </a:p>
        </p:txBody>
      </p:sp>
      <p:sp>
        <p:nvSpPr>
          <p:cNvPr id="61443" name="Rectangle 3"/>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
            <a:pPr lvl="0" algn="r" eaLnBrk="1" fontAlgn="base" hangingPunct="1">
              <a:buNone/>
            </a:pPr>
            <a:endParaRPr sz="1200" strike="noStrike" noProof="1" dirty="0">
              <a:latin typeface="Tahoma" pitchFamily="34" charset="0"/>
            </a:endParaRPr>
          </a:p>
        </p:txBody>
      </p:sp>
      <p:sp>
        <p:nvSpPr>
          <p:cNvPr id="4100" name="Rectangle 4"/>
          <p:cNvSpPr>
            <a:spLocks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61445" name="Rectangle 5"/>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CA" sz="1800" b="0" i="0" u="none" strike="noStrike" kern="1200" cap="none" spc="0" normalizeH="0" baseline="0" noProof="0">
                <a:ln>
                  <a:noFill/>
                </a:ln>
                <a:solidFill>
                  <a:schemeClr val="tx1"/>
                </a:solidFill>
                <a:effectLst/>
                <a:uLnTx/>
                <a:uFillTx/>
                <a:latin typeface="Arial" panose="02080604020202020204" pitchFamily="34" charset="0"/>
                <a:ea typeface="+mn-ea"/>
                <a:cs typeface="+mn-cs"/>
              </a:rPr>
              <a:t>Click to edit Master text styles</a:t>
            </a:r>
            <a:endParaRPr kumimoji="0" lang="en-CA" sz="18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CA" sz="1600" b="0" i="0" u="none" strike="noStrike" kern="1200" cap="none" spc="0" normalizeH="0" baseline="0" noProof="0">
                <a:ln>
                  <a:noFill/>
                </a:ln>
                <a:solidFill>
                  <a:schemeClr val="tx1"/>
                </a:solidFill>
                <a:effectLst/>
                <a:uLnTx/>
                <a:uFillTx/>
                <a:latin typeface="Arial" panose="02080604020202020204" pitchFamily="34" charset="0"/>
                <a:ea typeface="+mn-ea"/>
                <a:cs typeface="+mn-cs"/>
              </a:rPr>
              <a:t>Second level</a:t>
            </a:r>
            <a:endParaRPr kumimoji="0" lang="en-CA" sz="16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Third level</a:t>
            </a:r>
            <a:endPar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Fourth level</a:t>
            </a:r>
            <a:endPar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rPr>
              <a:t>Fifth level</a:t>
            </a:r>
            <a:endParaRPr kumimoji="0" lang="en-CA" sz="1200" b="0" i="0" u="none" strike="noStrike" kern="1200" cap="none" spc="0" normalizeH="0" baseline="0" noProof="0">
              <a:ln>
                <a:noFill/>
              </a:ln>
              <a:solidFill>
                <a:schemeClr val="tx1"/>
              </a:solidFill>
              <a:effectLst/>
              <a:uLnTx/>
              <a:uFillTx/>
              <a:latin typeface="Arial" panose="02080604020202020204" pitchFamily="34" charset="0"/>
              <a:ea typeface="+mn-ea"/>
              <a:cs typeface="+mn-cs"/>
            </a:endParaRPr>
          </a:p>
        </p:txBody>
      </p:sp>
      <p:sp>
        <p:nvSpPr>
          <p:cNvPr id="61446" name="Rectangle 6"/>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
            <a:pPr lvl="0" eaLnBrk="1" fontAlgn="base" hangingPunct="1">
              <a:buNone/>
            </a:pPr>
            <a:endParaRPr sz="1200" strike="noStrike" noProof="1" dirty="0">
              <a:latin typeface="Tahoma" pitchFamily="34" charset="0"/>
            </a:endParaRPr>
          </a:p>
        </p:txBody>
      </p:sp>
      <p:sp>
        <p:nvSpPr>
          <p:cNvPr id="61447" name="Rectangle 7"/>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
            <a:pPr lvl="0" algn="r" eaLnBrk="1" fontAlgn="base" hangingPunct="1">
              <a:buNone/>
            </a:pPr>
            <a:fld id="{9A0DB2DC-4C9A-4742-B13C-FB6460FD3503}" type="slidenum">
              <a:rPr lang="en-CA" altLang="en-US" sz="1200" strike="noStrike" noProof="1" dirty="0">
                <a:latin typeface="Tahoma" pitchFamily="34" charset="0"/>
                <a:ea typeface="+mn-ea"/>
                <a:cs typeface="+mn-cs"/>
              </a:rPr>
            </a:fld>
            <a:endParaRPr lang="en-CA" altLang="en-US" sz="1200" strike="noStrike" noProof="1" dirty="0">
              <a:latin typeface="Tahoma"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ern="1200">
        <a:solidFill>
          <a:schemeClr val="tx1"/>
        </a:solidFill>
        <a:latin typeface="Arial" panose="02080604020202020204" pitchFamily="34" charset="0"/>
        <a:ea typeface="+mn-ea"/>
        <a:cs typeface="+mn-cs"/>
      </a:defRPr>
    </a:lvl1pPr>
    <a:lvl2pPr marL="457200" algn="l" rtl="0" eaLnBrk="0" fontAlgn="base" hangingPunct="0">
      <a:spcBef>
        <a:spcPct val="30000"/>
      </a:spcBef>
      <a:spcAft>
        <a:spcPct val="0"/>
      </a:spcAft>
      <a:defRPr sz="1600" kern="1200">
        <a:solidFill>
          <a:schemeClr val="tx1"/>
        </a:solidFill>
        <a:latin typeface="Arial" panose="0208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8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6146" name="Rectangle 2"/>
          <p:cNvSpPr>
            <a:spLocks noTextEdit="1"/>
          </p:cNvSpPr>
          <p:nvPr>
            <p:ph type="sldImg"/>
          </p:nvPr>
        </p:nvSpPr>
        <p:spPr>
          <a:ln/>
        </p:spPr>
      </p:sp>
      <p:sp>
        <p:nvSpPr>
          <p:cNvPr id="614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6148"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28674" name="Rectangle 1026"/>
          <p:cNvSpPr>
            <a:spLocks noTextEdit="1"/>
          </p:cNvSpPr>
          <p:nvPr>
            <p:ph type="sldImg"/>
          </p:nvPr>
        </p:nvSpPr>
        <p:spPr>
          <a:ln/>
        </p:spPr>
      </p:sp>
      <p:sp>
        <p:nvSpPr>
          <p:cNvPr id="28675"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28676"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0722" name="Rectangle 2"/>
          <p:cNvSpPr>
            <a:spLocks noTextEdit="1"/>
          </p:cNvSpPr>
          <p:nvPr>
            <p:ph type="sldImg"/>
          </p:nvPr>
        </p:nvSpPr>
        <p:spPr>
          <a:ln/>
        </p:spPr>
      </p:sp>
      <p:sp>
        <p:nvSpPr>
          <p:cNvPr id="3072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30724"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276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2770" name="Rectangle 2"/>
          <p:cNvSpPr>
            <a:spLocks noTextEdit="1"/>
          </p:cNvSpPr>
          <p:nvPr>
            <p:ph type="sldImg"/>
          </p:nvPr>
        </p:nvSpPr>
        <p:spPr>
          <a:ln/>
        </p:spPr>
      </p:sp>
      <p:sp>
        <p:nvSpPr>
          <p:cNvPr id="32771"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32772"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4818" name="Rectangle 1026"/>
          <p:cNvSpPr>
            <a:spLocks noTextEdit="1"/>
          </p:cNvSpPr>
          <p:nvPr>
            <p:ph type="sldImg"/>
          </p:nvPr>
        </p:nvSpPr>
        <p:spPr>
          <a:ln/>
        </p:spPr>
      </p:sp>
      <p:sp>
        <p:nvSpPr>
          <p:cNvPr id="34819"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34820"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6866" name="Rectangle 2"/>
          <p:cNvSpPr>
            <a:spLocks noTextEdit="1"/>
          </p:cNvSpPr>
          <p:nvPr>
            <p:ph type="sldImg"/>
          </p:nvPr>
        </p:nvSpPr>
        <p:spPr>
          <a:ln/>
        </p:spPr>
      </p:sp>
      <p:sp>
        <p:nvSpPr>
          <p:cNvPr id="3686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36868"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38914" name="Rectangle 1026"/>
          <p:cNvSpPr>
            <a:spLocks noTextEdit="1"/>
          </p:cNvSpPr>
          <p:nvPr>
            <p:ph type="sldImg"/>
          </p:nvPr>
        </p:nvSpPr>
        <p:spPr>
          <a:ln/>
        </p:spPr>
      </p:sp>
      <p:sp>
        <p:nvSpPr>
          <p:cNvPr id="38915"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38916"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0962" name="Rectangle 2"/>
          <p:cNvSpPr>
            <a:spLocks noTextEdit="1"/>
          </p:cNvSpPr>
          <p:nvPr>
            <p:ph type="sldImg"/>
          </p:nvPr>
        </p:nvSpPr>
        <p:spPr>
          <a:ln/>
        </p:spPr>
      </p:sp>
      <p:sp>
        <p:nvSpPr>
          <p:cNvPr id="4096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40964"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3010" name="Rectangle 1026"/>
          <p:cNvSpPr>
            <a:spLocks noTextEdit="1"/>
          </p:cNvSpPr>
          <p:nvPr>
            <p:ph type="sldImg"/>
          </p:nvPr>
        </p:nvSpPr>
        <p:spPr>
          <a:ln/>
        </p:spPr>
      </p:sp>
      <p:sp>
        <p:nvSpPr>
          <p:cNvPr id="43011"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43012"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5058" name="Rectangle 2"/>
          <p:cNvSpPr>
            <a:spLocks noTextEdit="1"/>
          </p:cNvSpPr>
          <p:nvPr>
            <p:ph type="sldImg"/>
          </p:nvPr>
        </p:nvSpPr>
        <p:spPr>
          <a:ln/>
        </p:spPr>
      </p:sp>
      <p:sp>
        <p:nvSpPr>
          <p:cNvPr id="45059"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45060"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7106" name="Rectangle 1026"/>
          <p:cNvSpPr>
            <a:spLocks noTextEdit="1"/>
          </p:cNvSpPr>
          <p:nvPr>
            <p:ph type="sldImg"/>
          </p:nvPr>
        </p:nvSpPr>
        <p:spPr>
          <a:ln/>
        </p:spPr>
      </p:sp>
      <p:sp>
        <p:nvSpPr>
          <p:cNvPr id="47107"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47108"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9218" name="Rectangle 2"/>
          <p:cNvSpPr>
            <a:spLocks noTextEdit="1"/>
          </p:cNvSpPr>
          <p:nvPr>
            <p:ph type="sldImg"/>
          </p:nvPr>
        </p:nvSpPr>
        <p:spPr>
          <a:ln/>
        </p:spPr>
      </p:sp>
      <p:sp>
        <p:nvSpPr>
          <p:cNvPr id="9219"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9220"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49154" name="Rectangle 2"/>
          <p:cNvSpPr>
            <a:spLocks noTextEdit="1"/>
          </p:cNvSpPr>
          <p:nvPr>
            <p:ph type="sldImg"/>
          </p:nvPr>
        </p:nvSpPr>
        <p:spPr>
          <a:ln/>
        </p:spPr>
      </p:sp>
      <p:sp>
        <p:nvSpPr>
          <p:cNvPr id="49155"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49156"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1202" name="Rectangle 1026"/>
          <p:cNvSpPr>
            <a:spLocks noTextEdit="1"/>
          </p:cNvSpPr>
          <p:nvPr>
            <p:ph type="sldImg"/>
          </p:nvPr>
        </p:nvSpPr>
        <p:spPr>
          <a:ln/>
        </p:spPr>
      </p:sp>
      <p:sp>
        <p:nvSpPr>
          <p:cNvPr id="51203"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51204"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3250" name="Rectangle 2"/>
          <p:cNvSpPr>
            <a:spLocks noTextEdit="1"/>
          </p:cNvSpPr>
          <p:nvPr>
            <p:ph type="sldImg"/>
          </p:nvPr>
        </p:nvSpPr>
        <p:spPr>
          <a:ln/>
        </p:spPr>
      </p:sp>
      <p:sp>
        <p:nvSpPr>
          <p:cNvPr id="53251"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53252"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7"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5298" name="Rectangle 1026"/>
          <p:cNvSpPr>
            <a:spLocks noTextEdit="1"/>
          </p:cNvSpPr>
          <p:nvPr>
            <p:ph type="sldImg"/>
          </p:nvPr>
        </p:nvSpPr>
        <p:spPr>
          <a:ln/>
        </p:spPr>
      </p:sp>
      <p:sp>
        <p:nvSpPr>
          <p:cNvPr id="55299"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55300"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7346" name="Rectangle 2"/>
          <p:cNvSpPr>
            <a:spLocks noTextEdit="1"/>
          </p:cNvSpPr>
          <p:nvPr>
            <p:ph type="sldImg"/>
          </p:nvPr>
        </p:nvSpPr>
        <p:spPr>
          <a:ln/>
        </p:spPr>
      </p:sp>
      <p:sp>
        <p:nvSpPr>
          <p:cNvPr id="5734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57348"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59394" name="Rectangle 1026"/>
          <p:cNvSpPr>
            <a:spLocks noTextEdit="1"/>
          </p:cNvSpPr>
          <p:nvPr>
            <p:ph type="sldImg"/>
          </p:nvPr>
        </p:nvSpPr>
        <p:spPr>
          <a:ln/>
        </p:spPr>
      </p:sp>
      <p:sp>
        <p:nvSpPr>
          <p:cNvPr id="59395"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59396"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61442" name="Rectangle 2"/>
          <p:cNvSpPr>
            <a:spLocks noTextEdit="1"/>
          </p:cNvSpPr>
          <p:nvPr>
            <p:ph type="sldImg"/>
          </p:nvPr>
        </p:nvSpPr>
        <p:spPr>
          <a:ln/>
        </p:spPr>
      </p:sp>
      <p:sp>
        <p:nvSpPr>
          <p:cNvPr id="6144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61444"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1266" name="Rectangle 2"/>
          <p:cNvSpPr>
            <a:spLocks noTextEdit="1"/>
          </p:cNvSpPr>
          <p:nvPr>
            <p:ph type="sldImg"/>
          </p:nvPr>
        </p:nvSpPr>
        <p:spPr>
          <a:ln/>
        </p:spPr>
      </p:sp>
      <p:sp>
        <p:nvSpPr>
          <p:cNvPr id="1126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11268"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3314" name="Rectangle 2"/>
          <p:cNvSpPr>
            <a:spLocks noTextEdit="1"/>
          </p:cNvSpPr>
          <p:nvPr>
            <p:ph type="sldImg"/>
          </p:nvPr>
        </p:nvSpPr>
        <p:spPr>
          <a:ln/>
        </p:spPr>
      </p:sp>
      <p:sp>
        <p:nvSpPr>
          <p:cNvPr id="13315"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13316"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6386" name="Rectangle 2"/>
          <p:cNvSpPr>
            <a:spLocks noTextEdit="1"/>
          </p:cNvSpPr>
          <p:nvPr>
            <p:ph type="sldImg"/>
          </p:nvPr>
        </p:nvSpPr>
        <p:spPr>
          <a:ln/>
        </p:spPr>
      </p:sp>
      <p:sp>
        <p:nvSpPr>
          <p:cNvPr id="16387"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16388"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18434" name="Rectangle 1026"/>
          <p:cNvSpPr>
            <a:spLocks noTextEdit="1"/>
          </p:cNvSpPr>
          <p:nvPr>
            <p:ph type="sldImg"/>
          </p:nvPr>
        </p:nvSpPr>
        <p:spPr>
          <a:ln/>
        </p:spPr>
      </p:sp>
      <p:sp>
        <p:nvSpPr>
          <p:cNvPr id="18435"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18436"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20482" name="Rectangle 2"/>
          <p:cNvSpPr>
            <a:spLocks noTextEdit="1"/>
          </p:cNvSpPr>
          <p:nvPr>
            <p:ph type="sldImg"/>
          </p:nvPr>
        </p:nvSpPr>
        <p:spPr>
          <a:ln/>
        </p:spPr>
      </p:sp>
      <p:sp>
        <p:nvSpPr>
          <p:cNvPr id="2048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20484"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2529"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22530" name="Rectangle 1026"/>
          <p:cNvSpPr>
            <a:spLocks noTextEdit="1"/>
          </p:cNvSpPr>
          <p:nvPr>
            <p:ph type="sldImg"/>
          </p:nvPr>
        </p:nvSpPr>
        <p:spPr>
          <a:ln/>
        </p:spPr>
      </p:sp>
      <p:sp>
        <p:nvSpPr>
          <p:cNvPr id="22531" name="Rectangle 1027"/>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22532"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Rectangle 7"/>
          <p:cNvSpPr txBox="1">
            <a:spLocks noGrp="1"/>
          </p:cNvSpPr>
          <p:nvPr>
            <p:ph type="sldNum" sz="quarter"/>
          </p:nvPr>
        </p:nvSpPr>
        <p:spPr>
          <a:xfrm>
            <a:off x="3886200" y="8686800"/>
            <a:ext cx="2971800" cy="457200"/>
          </a:xfrm>
          <a:prstGeom prst="rect">
            <a:avLst/>
          </a:prstGeom>
          <a:noFill/>
          <a:ln w="9525">
            <a:noFill/>
          </a:ln>
        </p:spPr>
        <p:txBody>
          <a:bodyPr vert="horz" wrap="square" lIns="91440" tIns="45720" rIns="91440" bIns="45720" anchor="b" anchorCtr="0"/>
          <a:p>
            <a:pPr lvl="0" algn="r" eaLnBrk="1" hangingPunct="1"/>
            <a:fld id="{9A0DB2DC-4C9A-4742-B13C-FB6460FD3503}" type="slidenum">
              <a:rPr lang="en-CA" altLang="en-US" sz="1200" dirty="0">
                <a:latin typeface="Tahoma" pitchFamily="34" charset="0"/>
              </a:rPr>
            </a:fld>
            <a:endParaRPr lang="en-CA" altLang="en-US" sz="1200" dirty="0">
              <a:latin typeface="Tahoma" pitchFamily="34" charset="0"/>
            </a:endParaRPr>
          </a:p>
        </p:txBody>
      </p:sp>
      <p:sp>
        <p:nvSpPr>
          <p:cNvPr id="25602" name="Rectangle 2"/>
          <p:cNvSpPr>
            <a:spLocks noTextEdit="1"/>
          </p:cNvSpPr>
          <p:nvPr>
            <p:ph type="sldImg"/>
          </p:nvPr>
        </p:nvSpPr>
        <p:spPr>
          <a:ln/>
        </p:spPr>
      </p:sp>
      <p:sp>
        <p:nvSpPr>
          <p:cNvPr id="25603" name="Rectangle 3"/>
          <p:cNvSpPr>
            <a:spLocks noGrp="1"/>
          </p:cNvSpPr>
          <p:nvPr>
            <p:ph type="body"/>
          </p:nvPr>
        </p:nvSpPr>
        <p:spPr>
          <a:ln/>
        </p:spPr>
        <p:txBody>
          <a:bodyPr wrap="square" lIns="91440" tIns="45720" rIns="91440" bIns="45720" anchor="t" anchorCtr="0"/>
          <a:p>
            <a:pPr lvl="0" eaLnBrk="1" hangingPunct="1"/>
            <a:endParaRPr lang="en-US" altLang="en-US" dirty="0"/>
          </a:p>
        </p:txBody>
      </p:sp>
      <p:sp>
        <p:nvSpPr>
          <p:cNvPr id="25604" name="Footer Placeholder 1"/>
          <p:cNvSpPr txBox="1">
            <a:spLocks noGrp="1"/>
          </p:cNvSpPr>
          <p:nvPr>
            <p:ph type="ftr" sz="quarter"/>
          </p:nvPr>
        </p:nvSpPr>
        <p:spPr>
          <a:xfrm>
            <a:off x="0" y="8686800"/>
            <a:ext cx="2971800" cy="457200"/>
          </a:xfrm>
          <a:prstGeom prst="rect">
            <a:avLst/>
          </a:prstGeom>
          <a:noFill/>
          <a:ln w="9525">
            <a:noFill/>
          </a:ln>
        </p:spPr>
        <p:txBody>
          <a:bodyPr vert="horz" wrap="square" lIns="91440" tIns="45720" rIns="91440" bIns="45720" anchor="b" anchorCtr="0"/>
          <a:p>
            <a:pPr lvl="0" eaLnBrk="1" hangingPunct="1"/>
            <a:endParaRPr lang="en-US" altLang="en-US" sz="1200" dirty="0">
              <a:latin typeface="Tahoma"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056" name="Rectangle 47"/>
          <p:cNvSpPr/>
          <p:nvPr/>
        </p:nvSpPr>
        <p:spPr>
          <a:xfrm rot="-5400000">
            <a:off x="3500438" y="-985837"/>
            <a:ext cx="2143125" cy="9144000"/>
          </a:xfrm>
          <a:prstGeom prst="rect">
            <a:avLst/>
          </a:prstGeom>
          <a:solidFill>
            <a:srgbClr val="677228">
              <a:alpha val="43921"/>
            </a:srgbClr>
          </a:solidFill>
          <a:ln w="9525">
            <a:noFill/>
          </a:ln>
        </p:spPr>
        <p:txBody>
          <a:bodyPr wrap="none" anchor="ctr" anchorCtr="0"/>
          <a:p>
            <a:pPr lvl="0" eaLnBrk="1" hangingPunct="1"/>
            <a:endParaRPr lang="en-US" altLang="x-none" dirty="0">
              <a:latin typeface="Arial" panose="02080604020202020204" pitchFamily="34" charset="0"/>
            </a:endParaRPr>
          </a:p>
        </p:txBody>
      </p:sp>
      <p:sp>
        <p:nvSpPr>
          <p:cNvPr id="2057" name="Rectangle 48"/>
          <p:cNvSpPr/>
          <p:nvPr/>
        </p:nvSpPr>
        <p:spPr>
          <a:xfrm>
            <a:off x="7315200" y="2438400"/>
            <a:ext cx="1828800" cy="2290763"/>
          </a:xfrm>
          <a:prstGeom prst="rect">
            <a:avLst/>
          </a:prstGeom>
          <a:solidFill>
            <a:schemeClr val="bg1"/>
          </a:solidFill>
          <a:ln w="9525">
            <a:noFill/>
          </a:ln>
        </p:spPr>
        <p:txBody>
          <a:bodyPr wrap="none" anchor="ctr" anchorCtr="0"/>
          <a:p>
            <a:pPr lvl="0" eaLnBrk="1" hangingPunct="1"/>
            <a:endParaRPr lang="en-US" altLang="x-none" dirty="0">
              <a:latin typeface="Arial" panose="02080604020202020204" pitchFamily="34" charset="0"/>
            </a:endParaRPr>
          </a:p>
        </p:txBody>
      </p:sp>
      <p:pic>
        <p:nvPicPr>
          <p:cNvPr id="2058" name="Picture 46" descr="elmasri_thumb"/>
          <p:cNvPicPr>
            <a:picLocks noChangeAspect="1"/>
          </p:cNvPicPr>
          <p:nvPr userDrawn="1"/>
        </p:nvPicPr>
        <p:blipFill>
          <a:blip r:embed="rId2"/>
          <a:stretch>
            <a:fillRect/>
          </a:stretch>
        </p:blipFill>
        <p:spPr>
          <a:xfrm>
            <a:off x="7419975" y="2514600"/>
            <a:ext cx="1724025" cy="2143125"/>
          </a:xfrm>
          <a:prstGeom prst="rect">
            <a:avLst/>
          </a:prstGeom>
          <a:noFill/>
          <a:ln w="9525">
            <a:noFill/>
          </a:ln>
        </p:spPr>
      </p:pic>
      <p:sp>
        <p:nvSpPr>
          <p:cNvPr id="2" name="Title 1"/>
          <p:cNvSpPr>
            <a:spLocks noGrp="1"/>
          </p:cNvSpPr>
          <p:nvPr>
            <p:ph type="ctrTitle"/>
          </p:nvPr>
        </p:nvSpPr>
        <p:spPr>
          <a:xfrm>
            <a:off x="1143000" y="1122363"/>
            <a:ext cx="6858000" cy="2387600"/>
          </a:xfrm>
        </p:spPr>
        <p:txBody>
          <a:bodyPr anchor="b"/>
          <a:lstStyle>
            <a:lvl1pPr algn="ctr">
              <a:defRPr sz="4500"/>
            </a:lvl1pPr>
          </a:lstStyle>
          <a:p>
            <a:pPr fontAlgn="base"/>
            <a:r>
              <a:rPr lang="en-US" strike="noStrike" noProof="1"/>
              <a:t>Click to edit Master title style</a:t>
            </a:r>
            <a:endParaRPr lang="en-US" strike="noStrike" noProof="1"/>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en-US" strike="noStrike" noProof="1"/>
              <a:t>Click to edit Master subtitle style</a:t>
            </a:r>
            <a:endParaRPr lang="en-US" strike="noStrike" noProof="1"/>
          </a:p>
        </p:txBody>
      </p:sp>
      <p:sp>
        <p:nvSpPr>
          <p:cNvPr id="16"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p>
            <a:pPr fontAlgn="base">
              <a:buNone/>
            </a:pPr>
            <a:fld id="{BB962C8B-B14F-4D97-AF65-F5344CB8AC3E}" type="datetimeFigureOut">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a typeface="+mn-ea"/>
              <a:cs typeface="+mn-cs"/>
            </a:endParaRPr>
          </a:p>
        </p:txBody>
      </p:sp>
      <p:sp>
        <p:nvSpPr>
          <p:cNvPr id="17"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p>
            <a:pPr algn="ctr" fontAlgn="base">
              <a:buNone/>
            </a:pPr>
            <a:endParaRPr lang="en-US" altLang="x-none" strike="noStrike" noProof="1" dirty="0"/>
          </a:p>
        </p:txBody>
      </p:sp>
      <p:sp>
        <p:nvSpPr>
          <p:cNvPr id="18"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p>
            <a:pPr algn="r" fontAlgn="base">
              <a:buNone/>
            </a:pPr>
            <a:fld id="{9A0DB2DC-4C9A-4742-B13C-FB6460FD3503}" type="slidenum">
              <a:rPr lang="en-US" altLang="en-US" strike="noStrike" noProof="1" dirty="0">
                <a:latin typeface="Arial" panose="02080604020202020204" pitchFamily="34" charset="0"/>
                <a:ea typeface="+mn-ea"/>
                <a:cs typeface="+mn-cs"/>
              </a:rPr>
            </a:fld>
            <a:endParaRPr lang="en-US" altLang="en-US" strike="noStrike" noProof="1"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5" name="Footer Placeholder 4"/>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6" name="Slide Number Placeholder 5"/>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pPr fontAlgn="base"/>
            <a:r>
              <a:rPr lang="en-US" strike="noStrike" noProof="1"/>
              <a:t>Click to edit Master title style</a:t>
            </a:r>
            <a:endParaRPr lang="en-US" strike="noStrike" noProof="1"/>
          </a:p>
        </p:txBody>
      </p:sp>
      <p:sp>
        <p:nvSpPr>
          <p:cNvPr id="3" name="Vertical Text Placeholder 2"/>
          <p:cNvSpPr>
            <a:spLocks noGrp="1"/>
          </p:cNvSpPr>
          <p:nvPr>
            <p:ph type="body" orient="vert" idx="1"/>
          </p:nvPr>
        </p:nvSpPr>
        <p:spPr>
          <a:xfrm>
            <a:off x="628650" y="365125"/>
            <a:ext cx="5800725" cy="5811838"/>
          </a:xfrm>
        </p:spPr>
        <p:txBody>
          <a:bodyPr vert="eaVert"/>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5" name="Footer Placeholder 4"/>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6" name="Slide Number Placeholder 5"/>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5" name="Footer Placeholder 4"/>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6" name="Slide Number Placeholder 5"/>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4" name="Date Placeholder 3"/>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5" name="Footer Placeholder 4"/>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6" name="Slide Number Placeholder 5"/>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Content Placeholder 2"/>
          <p:cNvSpPr>
            <a:spLocks noGrp="1"/>
          </p:cNvSpPr>
          <p:nvPr>
            <p:ph sz="half" idx="1"/>
          </p:nvPr>
        </p:nvSpPr>
        <p:spPr>
          <a:xfrm>
            <a:off x="628650" y="1825625"/>
            <a:ext cx="3886200" cy="435133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Content Placeholder 3"/>
          <p:cNvSpPr>
            <a:spLocks noGrp="1"/>
          </p:cNvSpPr>
          <p:nvPr>
            <p:ph sz="half" idx="2"/>
          </p:nvPr>
        </p:nvSpPr>
        <p:spPr>
          <a:xfrm>
            <a:off x="4629150" y="1825625"/>
            <a:ext cx="3886200" cy="435133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6" name="Footer Placeholder 5"/>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7" name="Slide Number Placeholder 6"/>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pPr fontAlgn="base"/>
            <a:r>
              <a:rPr lang="en-US" strike="noStrike" noProof="1"/>
              <a:t>Click to edit Master title style</a:t>
            </a:r>
            <a:endParaRPr lang="en-US" strike="noStrike" noProof="1"/>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a:t>Click to edit Master text styles</a:t>
            </a:r>
            <a:endParaRPr lang="en-US" strike="noStrike" noProof="1"/>
          </a:p>
        </p:txBody>
      </p:sp>
      <p:sp>
        <p:nvSpPr>
          <p:cNvPr id="4" name="Content Placeholder 3"/>
          <p:cNvSpPr>
            <a:spLocks noGrp="1"/>
          </p:cNvSpPr>
          <p:nvPr>
            <p:ph sz="half" idx="2"/>
          </p:nvPr>
        </p:nvSpPr>
        <p:spPr>
          <a:xfrm>
            <a:off x="629842" y="2505075"/>
            <a:ext cx="3868340" cy="368458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fontAlgn="base"/>
            <a:r>
              <a:rPr lang="en-US" strike="noStrike" noProof="1"/>
              <a:t>Click to edit Master text styles</a:t>
            </a:r>
            <a:endParaRPr lang="en-US" strike="noStrike" noProof="1"/>
          </a:p>
        </p:txBody>
      </p:sp>
      <p:sp>
        <p:nvSpPr>
          <p:cNvPr id="6" name="Content Placeholder 5"/>
          <p:cNvSpPr>
            <a:spLocks noGrp="1"/>
          </p:cNvSpPr>
          <p:nvPr>
            <p:ph sz="quarter" idx="4"/>
          </p:nvPr>
        </p:nvSpPr>
        <p:spPr>
          <a:xfrm>
            <a:off x="4629150" y="2505075"/>
            <a:ext cx="3887391" cy="3684588"/>
          </a:xfrm>
        </p:spPr>
        <p:txBody>
          <a:body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7" name="Date Placeholder 6"/>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8" name="Footer Placeholder 7"/>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9" name="Slide Number Placeholder 8"/>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a:t>Click to edit Master title style</a:t>
            </a:r>
            <a:endParaRPr lang="en-US" strike="noStrike" noProof="1"/>
          </a:p>
        </p:txBody>
      </p:sp>
      <p:sp>
        <p:nvSpPr>
          <p:cNvPr id="3" name="Date Placeholder 2"/>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4" name="Footer Placeholder 3"/>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5" name="Slide Number Placeholder 4"/>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3" name="Footer Placeholder 2"/>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4" name="Slide Number Placeholder 3"/>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a:t>Click to edit Master title style</a:t>
            </a:r>
            <a:endParaRPr lang="en-US" strike="noStrike" noProof="1"/>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US" strike="noStrike" noProof="1"/>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6" name="Footer Placeholder 5"/>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7" name="Slide Number Placeholder 6"/>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pPr fontAlgn="base"/>
            <a:r>
              <a:rPr lang="en-US" strike="noStrike" noProof="1"/>
              <a:t>Click to edit Master title style</a:t>
            </a:r>
            <a:endParaRPr lang="en-US" strike="noStrike" noProof="1"/>
          </a:p>
        </p:txBody>
      </p:sp>
      <p:sp>
        <p:nvSpPr>
          <p:cNvPr id="3" name="Picture Placeholder 2"/>
          <p:cNvSpPr>
            <a:spLocks noGrp="1"/>
          </p:cNvSpPr>
          <p:nvPr>
            <p:ph type="pic" idx="1"/>
          </p:nvPr>
        </p:nvSpPr>
        <p:spPr>
          <a:xfrm>
            <a:off x="3887391" y="987426"/>
            <a:ext cx="4629150" cy="4873625"/>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685800" rtl="0" eaLnBrk="0" fontAlgn="base" latinLnBrk="0" hangingPunct="0">
              <a:lnSpc>
                <a:spcPct val="90000"/>
              </a:lnSpc>
              <a:spcBef>
                <a:spcPts val="750"/>
              </a:spcBef>
              <a:spcAft>
                <a:spcPct val="0"/>
              </a:spcAft>
              <a:buClrTx/>
              <a:buSzTx/>
              <a:buFont typeface="Arial" panose="02080604020202020204" pitchFamily="34" charset="0"/>
              <a:buNone/>
              <a:defRPr/>
            </a:pPr>
            <a:endParaRPr kumimoji="0" lang="en-US" sz="24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en-US" strike="noStrike" noProof="1"/>
              <a:t>Click to edit Master text styles</a:t>
            </a:r>
            <a:endParaRPr lang="en-US" strike="noStrike" noProof="1"/>
          </a:p>
        </p:txBody>
      </p:sp>
      <p:sp>
        <p:nvSpPr>
          <p:cNvPr id="5" name="Date Placeholder 4"/>
          <p:cNvSpPr>
            <a:spLocks noGrp="1"/>
          </p:cNvSpPr>
          <p:nvPr>
            <p:ph type="dt" sz="half" idx="10"/>
          </p:nvPr>
        </p:nvSpPr>
        <p:spPr/>
        <p:txBody>
          <a:bodyPr/>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6" name="Footer Placeholder 5"/>
          <p:cNvSpPr>
            <a:spLocks noGrp="1"/>
          </p:cNvSpPr>
          <p:nvPr>
            <p:ph type="ftr" sz="quarter" idx="11"/>
          </p:nvPr>
        </p:nvSpPr>
        <p:spPr/>
        <p:txBody>
          <a:bodyPr/>
          <a:p>
            <a:pPr lvl="0" fontAlgn="base">
              <a:buNone/>
            </a:pPr>
            <a:endParaRPr lang="en-US" altLang="x-none" strike="noStrike" noProof="1" dirty="0">
              <a:latin typeface="Arial" panose="02080604020202020204" pitchFamily="34" charset="0"/>
            </a:endParaRPr>
          </a:p>
        </p:txBody>
      </p:sp>
      <p:sp>
        <p:nvSpPr>
          <p:cNvPr id="7" name="Slide Number Placeholder 6"/>
          <p:cNvSpPr>
            <a:spLocks noGrp="1"/>
          </p:cNvSpPr>
          <p:nvPr>
            <p:ph type="sldNum" sz="quarter" idx="12"/>
          </p:nvPr>
        </p:nvSpPr>
        <p:spPr/>
        <p:txBody>
          <a:bodyPr/>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Title Placeholder 1"/>
          <p:cNvSpPr>
            <a:spLocks noGrp="1"/>
          </p:cNvSpPr>
          <p:nvPr>
            <p:ph type="title"/>
          </p:nvPr>
        </p:nvSpPr>
        <p:spPr>
          <a:xfrm>
            <a:off x="628650" y="365125"/>
            <a:ext cx="7886700" cy="1325563"/>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1027" name="Text Placeholder 2"/>
          <p:cNvSpPr>
            <a:spLocks noGrp="1"/>
          </p:cNvSpPr>
          <p:nvPr>
            <p:ph type="body"/>
          </p:nvPr>
        </p:nvSpPr>
        <p:spPr>
          <a:xfrm>
            <a:off x="628650" y="1825625"/>
            <a:ext cx="7886700" cy="4351338"/>
          </a:xfrm>
          <a:prstGeom prst="rect">
            <a:avLst/>
          </a:prstGeom>
          <a:noFill/>
          <a:ln w="9525">
            <a:noFill/>
          </a:ln>
        </p:spPr>
        <p:txBody>
          <a:bodyPr anchor="t" anchorCtr="0"/>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defRPr sz="900">
                <a:solidFill>
                  <a:srgbClr val="898989"/>
                </a:solidFill>
              </a:defRPr>
            </a:lvl1pPr>
          </a:lstStyle>
          <a:p>
            <a:pPr lvl="0" fontAlgn="base">
              <a:buNone/>
            </a:pPr>
            <a:fld id="{BB962C8B-B14F-4D97-AF65-F5344CB8AC3E}" type="datetime1">
              <a:rPr lang="en-US" altLang="x-none" strike="noStrike" noProof="1" dirty="0">
                <a:latin typeface="Arial" panose="02080604020202020204" pitchFamily="34" charset="0"/>
                <a:ea typeface="+mn-ea"/>
                <a:cs typeface="+mn-cs"/>
              </a:rPr>
            </a:fld>
            <a:endParaRPr lang="en-US" altLang="x-none" strike="noStrike" noProof="1" dirty="0">
              <a:latin typeface="Arial" panose="02080604020202020204" pitchFamily="34" charset="0"/>
            </a:endParaRPr>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rgbClr val="898989"/>
                </a:solidFill>
              </a:defRPr>
            </a:lvl1pPr>
          </a:lstStyle>
          <a:p>
            <a:pPr lvl="0" fontAlgn="base">
              <a:buNone/>
            </a:pPr>
            <a:endParaRPr lang="en-US" altLang="x-none" strike="noStrike" noProof="1" dirty="0">
              <a:latin typeface="Arial" panose="02080604020202020204" pitchFamily="34" charset="0"/>
            </a:endParaRPr>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wrap="square" lIns="91440" tIns="45720" rIns="91440" bIns="45720" numCol="1" anchor="ctr" anchorCtr="0" compatLnSpc="1"/>
          <a:lstStyle>
            <a:lvl1pPr algn="r">
              <a:defRPr sz="900">
                <a:solidFill>
                  <a:srgbClr val="898989"/>
                </a:solidFill>
              </a:defRPr>
            </a:lvl1pPr>
          </a:lstStyle>
          <a:p>
            <a:pPr lvl="0" fontAlgn="base">
              <a:buNone/>
            </a:pPr>
            <a:r>
              <a:rPr lang="en-US" altLang="en-US" strike="noStrike" noProof="1" dirty="0">
                <a:latin typeface="Arial" panose="02080604020202020204" pitchFamily="34" charset="0"/>
                <a:ea typeface="+mn-ea"/>
                <a:cs typeface="+mn-cs"/>
              </a:rPr>
              <a:t>Slide 1- </a:t>
            </a:r>
            <a:fld id="{9A0DB2DC-4C9A-4742-B13C-FB6460FD3503}" type="slidenum">
              <a:rPr lang="en-US" altLang="en-US" sz="900" strike="noStrike" noProof="1" dirty="0">
                <a:solidFill>
                  <a:srgbClr val="898989"/>
                </a:solidFill>
                <a:latin typeface="Arial" panose="02080604020202020204" pitchFamily="34" charset="0"/>
                <a:ea typeface="+mn-ea"/>
                <a:cs typeface="+mn-cs"/>
              </a:rPr>
            </a:fld>
            <a:endParaRPr lang="en-US" altLang="en-US" sz="900" strike="noStrike" noProof="1" dirty="0">
              <a:solidFill>
                <a:srgbClr val="898989"/>
              </a:solidFill>
              <a:latin typeface="Arial" panose="02080604020202020204" pitchFamily="34" charset="0"/>
            </a:endParaRPr>
          </a:p>
        </p:txBody>
      </p:sp>
      <p:grpSp>
        <p:nvGrpSpPr>
          <p:cNvPr id="1031" name="Group 45"/>
          <p:cNvGrpSpPr/>
          <p:nvPr userDrawn="1"/>
        </p:nvGrpSpPr>
        <p:grpSpPr>
          <a:xfrm>
            <a:off x="8936038" y="1449388"/>
            <a:ext cx="207962" cy="5408612"/>
            <a:chOff x="5606" y="889"/>
            <a:chExt cx="154" cy="3431"/>
          </a:xfrm>
        </p:grpSpPr>
        <p:sp>
          <p:nvSpPr>
            <p:cNvPr id="1032" name="Rectangle 38"/>
            <p:cNvSpPr/>
            <p:nvPr/>
          </p:nvSpPr>
          <p:spPr>
            <a:xfrm flipH="1">
              <a:off x="5685" y="889"/>
              <a:ext cx="75" cy="3431"/>
            </a:xfrm>
            <a:prstGeom prst="rect">
              <a:avLst/>
            </a:prstGeom>
            <a:solidFill>
              <a:srgbClr val="677228"/>
            </a:solidFill>
            <a:ln w="9525">
              <a:noFill/>
            </a:ln>
          </p:spPr>
          <p:txBody>
            <a:bodyPr wrap="none" anchor="ctr" anchorCtr="0"/>
            <a:p>
              <a:pPr lvl="0" algn="ctr" eaLnBrk="1" hangingPunct="1"/>
              <a:endParaRPr lang="en-US" altLang="x-none" sz="3200" dirty="0">
                <a:latin typeface="Tahoma" pitchFamily="34" charset="0"/>
              </a:endParaRPr>
            </a:p>
          </p:txBody>
        </p:sp>
        <p:grpSp>
          <p:nvGrpSpPr>
            <p:cNvPr id="1033" name="Group 44"/>
            <p:cNvGrpSpPr/>
            <p:nvPr userDrawn="1"/>
          </p:nvGrpSpPr>
          <p:grpSpPr>
            <a:xfrm>
              <a:off x="5606" y="889"/>
              <a:ext cx="106" cy="3431"/>
              <a:chOff x="5606" y="889"/>
              <a:chExt cx="106" cy="3431"/>
            </a:xfrm>
          </p:grpSpPr>
          <p:sp>
            <p:nvSpPr>
              <p:cNvPr id="1034" name="Rectangle 43"/>
              <p:cNvSpPr/>
              <p:nvPr userDrawn="1"/>
            </p:nvSpPr>
            <p:spPr>
              <a:xfrm rot="-10800000" flipH="1">
                <a:off x="5606" y="889"/>
                <a:ext cx="58" cy="3431"/>
              </a:xfrm>
              <a:prstGeom prst="rect">
                <a:avLst/>
              </a:prstGeom>
              <a:solidFill>
                <a:schemeClr val="tx2"/>
              </a:solidFill>
              <a:ln w="9525">
                <a:noFill/>
              </a:ln>
            </p:spPr>
            <p:txBody>
              <a:bodyPr rot="10800000" wrap="none" anchor="ctr" anchorCtr="0"/>
              <a:p>
                <a:pPr lvl="0" algn="ctr" eaLnBrk="1" hangingPunct="1"/>
                <a:endParaRPr lang="en-US" altLang="x-none" sz="3200" dirty="0">
                  <a:latin typeface="Tahoma" pitchFamily="34" charset="0"/>
                </a:endParaRPr>
              </a:p>
            </p:txBody>
          </p:sp>
          <p:sp>
            <p:nvSpPr>
              <p:cNvPr id="1035" name="Rectangle 32"/>
              <p:cNvSpPr/>
              <p:nvPr userDrawn="1"/>
            </p:nvSpPr>
            <p:spPr>
              <a:xfrm rot="-10800000" flipH="1">
                <a:off x="5654" y="889"/>
                <a:ext cx="58" cy="3431"/>
              </a:xfrm>
              <a:prstGeom prst="rect">
                <a:avLst/>
              </a:prstGeom>
              <a:solidFill>
                <a:srgbClr val="990033"/>
              </a:solidFill>
              <a:ln w="9525">
                <a:noFill/>
              </a:ln>
            </p:spPr>
            <p:txBody>
              <a:bodyPr rot="10800000" wrap="none" anchor="ctr" anchorCtr="0"/>
              <a:p>
                <a:pPr lvl="0" algn="ctr" eaLnBrk="1" hangingPunct="1"/>
                <a:endParaRPr lang="en-US" altLang="x-none" sz="3200" dirty="0">
                  <a:latin typeface="Tahoma" pitchFamily="34" charset="0"/>
                </a:endParaRPr>
              </a:p>
            </p:txBody>
          </p:sp>
        </p:grpSp>
      </p:grpSp>
      <p:sp>
        <p:nvSpPr>
          <p:cNvPr id="1036" name="Rectangle 37"/>
          <p:cNvSpPr/>
          <p:nvPr/>
        </p:nvSpPr>
        <p:spPr>
          <a:xfrm rot="-5400000">
            <a:off x="3844925" y="-3844925"/>
            <a:ext cx="1449388" cy="9140825"/>
          </a:xfrm>
          <a:prstGeom prst="rect">
            <a:avLst/>
          </a:prstGeom>
          <a:solidFill>
            <a:srgbClr val="677228">
              <a:alpha val="36078"/>
            </a:srgbClr>
          </a:solidFill>
          <a:ln w="9525">
            <a:noFill/>
          </a:ln>
        </p:spPr>
        <p:txBody>
          <a:bodyPr vert="eaVert" wrap="none" anchor="ctr" anchorCtr="0"/>
          <a:p>
            <a:pPr lvl="0" algn="ctr" eaLnBrk="1" hangingPunct="1"/>
            <a:endParaRPr lang="en-US" altLang="x-none" sz="3200" dirty="0">
              <a:latin typeface="Tahoma"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itchFamily="34" charset="0"/>
        </a:defRPr>
      </a:lvl5pPr>
      <a:lvl6pPr marL="457200" algn="l" defTabSz="685800" rtl="0" fontAlgn="base">
        <a:lnSpc>
          <a:spcPct val="90000"/>
        </a:lnSpc>
        <a:spcBef>
          <a:spcPct val="0"/>
        </a:spcBef>
        <a:spcAft>
          <a:spcPct val="0"/>
        </a:spcAft>
        <a:defRPr sz="3300">
          <a:solidFill>
            <a:schemeClr val="tx1"/>
          </a:solidFill>
          <a:latin typeface="Calibri Light" pitchFamily="34" charset="0"/>
        </a:defRPr>
      </a:lvl6pPr>
      <a:lvl7pPr marL="914400" algn="l" defTabSz="685800" rtl="0" fontAlgn="base">
        <a:lnSpc>
          <a:spcPct val="90000"/>
        </a:lnSpc>
        <a:spcBef>
          <a:spcPct val="0"/>
        </a:spcBef>
        <a:spcAft>
          <a:spcPct val="0"/>
        </a:spcAft>
        <a:defRPr sz="3300">
          <a:solidFill>
            <a:schemeClr val="tx1"/>
          </a:solidFill>
          <a:latin typeface="Calibri Light" pitchFamily="34" charset="0"/>
        </a:defRPr>
      </a:lvl7pPr>
      <a:lvl8pPr marL="1371600" algn="l" defTabSz="685800" rtl="0" fontAlgn="base">
        <a:lnSpc>
          <a:spcPct val="90000"/>
        </a:lnSpc>
        <a:spcBef>
          <a:spcPct val="0"/>
        </a:spcBef>
        <a:spcAft>
          <a:spcPct val="0"/>
        </a:spcAft>
        <a:defRPr sz="3300">
          <a:solidFill>
            <a:schemeClr val="tx1"/>
          </a:solidFill>
          <a:latin typeface="Calibri Light" pitchFamily="34" charset="0"/>
        </a:defRPr>
      </a:lvl8pPr>
      <a:lvl9pPr marL="1828800" algn="l" defTabSz="685800" rtl="0" fontAlgn="base">
        <a:lnSpc>
          <a:spcPct val="90000"/>
        </a:lnSpc>
        <a:spcBef>
          <a:spcPct val="0"/>
        </a:spcBef>
        <a:spcAft>
          <a:spcPct val="0"/>
        </a:spcAft>
        <a:defRPr sz="3300">
          <a:solidFill>
            <a:schemeClr val="tx1"/>
          </a:solidFill>
          <a:latin typeface="Calibri Light"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8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8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8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8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8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8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hyperlink" Target="https://content.dataversity.net/DVACIDvBASEWP_DownloadWP.html"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Rectangle 2"/>
          <p:cNvSpPr>
            <a:spLocks noGrp="1"/>
          </p:cNvSpPr>
          <p:nvPr>
            <p:ph type="title"/>
          </p:nvPr>
        </p:nvSpPr>
        <p:spPr>
          <a:ln/>
        </p:spPr>
        <p:txBody>
          <a:bodyPr vert="horz" wrap="square" lIns="91440" tIns="45720" rIns="91440" bIns="45720" anchor="ctr" anchorCtr="0"/>
          <a:p>
            <a:pPr algn="ctr" eaLnBrk="1" hangingPunct="1"/>
            <a:r>
              <a:rPr lang="en-US" altLang="en-US" dirty="0"/>
              <a:t>DATABASE MANAGEMENT SYSTEM (DBMS)</a:t>
            </a:r>
            <a:endParaRPr lang="en-US" altLang="en-US" dirty="0"/>
          </a:p>
        </p:txBody>
      </p:sp>
      <p:sp>
        <p:nvSpPr>
          <p:cNvPr id="5122" name="Slide Number Placeholder 2"/>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Rectangle 4"/>
          <p:cNvSpPr>
            <a:spLocks noGrp="1"/>
          </p:cNvSpPr>
          <p:nvPr>
            <p:ph type="title"/>
          </p:nvPr>
        </p:nvSpPr>
        <p:spPr>
          <a:ln/>
        </p:spPr>
        <p:txBody>
          <a:bodyPr vert="horz" wrap="square" lIns="91440" tIns="45720" rIns="91440" bIns="45720" anchor="ctr" anchorCtr="0"/>
          <a:p>
            <a:pPr eaLnBrk="1" hangingPunct="1"/>
            <a:r>
              <a:rPr lang="en-US" altLang="en-US" dirty="0"/>
              <a:t>Example of a Database</a:t>
            </a:r>
            <a:br>
              <a:rPr lang="en-US" altLang="en-US" dirty="0"/>
            </a:br>
            <a:r>
              <a:rPr lang="en-US" altLang="en-US" dirty="0"/>
              <a:t>(with a Conceptual Data Model)</a:t>
            </a:r>
            <a:endParaRPr lang="en-US" altLang="en-US" dirty="0"/>
          </a:p>
        </p:txBody>
      </p:sp>
      <p:sp>
        <p:nvSpPr>
          <p:cNvPr id="21506" name="Rectangle 5"/>
          <p:cNvSpPr>
            <a:spLocks noGrp="1"/>
          </p:cNvSpPr>
          <p:nvPr>
            <p:ph idx="1"/>
          </p:nvPr>
        </p:nvSpPr>
        <p:spPr>
          <a:ln/>
        </p:spPr>
        <p:txBody>
          <a:bodyPr vert="horz" wrap="square" lIns="91440" tIns="45720" rIns="91440" bIns="45720" anchor="t" anchorCtr="0"/>
          <a:p>
            <a:pPr eaLnBrk="1" hangingPunct="1"/>
            <a:r>
              <a:rPr lang="en-US" altLang="en-US" sz="2400" b="1" dirty="0"/>
              <a:t>Some mini-world </a:t>
            </a:r>
            <a:r>
              <a:rPr lang="en-US" altLang="en-US" sz="2400" b="1" i="1" dirty="0"/>
              <a:t>relationships</a:t>
            </a:r>
            <a:r>
              <a:rPr lang="en-US" altLang="en-US" sz="2400" b="1" dirty="0"/>
              <a:t>:</a:t>
            </a:r>
            <a:endParaRPr lang="en-US" altLang="en-US" sz="2400" b="1" dirty="0"/>
          </a:p>
          <a:p>
            <a:pPr lvl="1" eaLnBrk="1" hangingPunct="1"/>
            <a:r>
              <a:rPr lang="en-US" altLang="en-US" sz="2200" dirty="0"/>
              <a:t>SECTIONs </a:t>
            </a:r>
            <a:r>
              <a:rPr lang="en-US" altLang="en-US" sz="2200" i="1" dirty="0"/>
              <a:t>are of specific</a:t>
            </a:r>
            <a:r>
              <a:rPr lang="en-US" altLang="en-US" sz="2200" dirty="0"/>
              <a:t> COURSEs</a:t>
            </a:r>
            <a:endParaRPr lang="en-US" altLang="en-US" sz="2200" dirty="0"/>
          </a:p>
          <a:p>
            <a:pPr lvl="1" eaLnBrk="1" hangingPunct="1"/>
            <a:r>
              <a:rPr lang="en-US" altLang="en-US" sz="2200" dirty="0"/>
              <a:t>STUDENTs </a:t>
            </a:r>
            <a:r>
              <a:rPr lang="en-US" altLang="en-US" sz="2200" i="1" dirty="0"/>
              <a:t>take</a:t>
            </a:r>
            <a:r>
              <a:rPr lang="en-US" altLang="en-US" sz="2200" dirty="0"/>
              <a:t> SECTIONs</a:t>
            </a:r>
            <a:endParaRPr lang="en-US" altLang="en-US" sz="2200" dirty="0"/>
          </a:p>
          <a:p>
            <a:pPr lvl="1" eaLnBrk="1" hangingPunct="1"/>
            <a:r>
              <a:rPr lang="en-US" altLang="en-US" sz="2200" dirty="0"/>
              <a:t>COURSEs </a:t>
            </a:r>
            <a:r>
              <a:rPr lang="en-US" altLang="en-US" sz="2200" i="1" dirty="0"/>
              <a:t>have  prerequisite</a:t>
            </a:r>
            <a:r>
              <a:rPr lang="en-US" altLang="en-US" sz="2200" dirty="0"/>
              <a:t> COURSEs</a:t>
            </a:r>
            <a:endParaRPr lang="en-US" altLang="en-US" sz="2200" dirty="0"/>
          </a:p>
          <a:p>
            <a:pPr lvl="1" eaLnBrk="1" hangingPunct="1"/>
            <a:r>
              <a:rPr lang="en-US" altLang="en-US" sz="2200" dirty="0"/>
              <a:t>INSTRUCTORs </a:t>
            </a:r>
            <a:r>
              <a:rPr lang="en-US" altLang="en-US" sz="2200" i="1" dirty="0"/>
              <a:t>teach</a:t>
            </a:r>
            <a:r>
              <a:rPr lang="en-US" altLang="en-US" sz="2200" dirty="0"/>
              <a:t>  SECTIONs</a:t>
            </a:r>
            <a:endParaRPr lang="en-US" altLang="en-US" sz="2200" dirty="0"/>
          </a:p>
          <a:p>
            <a:pPr lvl="1" eaLnBrk="1" hangingPunct="1"/>
            <a:r>
              <a:rPr lang="en-US" altLang="en-US" sz="2200" dirty="0"/>
              <a:t>COURSEs </a:t>
            </a:r>
            <a:r>
              <a:rPr lang="en-US" altLang="en-US" sz="2200" i="1" dirty="0"/>
              <a:t>are offered by</a:t>
            </a:r>
            <a:r>
              <a:rPr lang="en-US" altLang="en-US" sz="2200" dirty="0"/>
              <a:t>  DEPARTMENTs</a:t>
            </a:r>
            <a:endParaRPr lang="en-US" altLang="en-US" sz="2200" dirty="0"/>
          </a:p>
          <a:p>
            <a:pPr lvl="1" eaLnBrk="1" hangingPunct="1"/>
            <a:r>
              <a:rPr lang="en-US" altLang="en-US" sz="2200" dirty="0"/>
              <a:t>STUDENTs </a:t>
            </a:r>
            <a:r>
              <a:rPr lang="en-US" altLang="en-US" sz="2200" i="1" dirty="0"/>
              <a:t>major in</a:t>
            </a:r>
            <a:r>
              <a:rPr lang="en-US" altLang="en-US" sz="2200" dirty="0"/>
              <a:t>  DEPARTMENTs</a:t>
            </a:r>
            <a:endParaRPr lang="en-US" altLang="en-US" sz="2200" dirty="0"/>
          </a:p>
          <a:p>
            <a:pPr eaLnBrk="1" hangingPunct="1"/>
            <a:endParaRPr lang="en-US" altLang="en-US" sz="2400" dirty="0"/>
          </a:p>
          <a:p>
            <a:pPr eaLnBrk="1" hangingPunct="1"/>
            <a:r>
              <a:rPr lang="en-US" altLang="en-US" sz="2400" dirty="0"/>
              <a:t>Note: The above entities and relationships are typically expressed in a conceptual data model, such as the ENTITY-RELATIONSHIP data model (see Chapters 3, 4)</a:t>
            </a:r>
            <a:endParaRPr lang="en-US" altLang="en-US" sz="2400" dirty="0"/>
          </a:p>
        </p:txBody>
      </p:sp>
      <p:sp>
        <p:nvSpPr>
          <p:cNvPr id="2150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p:cNvSpPr>
            <a:spLocks noGrp="1"/>
          </p:cNvSpPr>
          <p:nvPr>
            <p:ph type="title"/>
          </p:nvPr>
        </p:nvSpPr>
        <p:spPr>
          <a:ln/>
        </p:spPr>
        <p:txBody>
          <a:bodyPr vert="horz" wrap="square" lIns="91440" tIns="45720" rIns="91440" bIns="45720" anchor="ctr" anchorCtr="0"/>
          <a:p>
            <a:pPr eaLnBrk="1" hangingPunct="1"/>
            <a:r>
              <a:rPr lang="en-US" altLang="en-US" dirty="0"/>
              <a:t>Example of a simple database</a:t>
            </a:r>
            <a:endParaRPr lang="en-US" altLang="en-US" dirty="0"/>
          </a:p>
        </p:txBody>
      </p:sp>
      <p:sp>
        <p:nvSpPr>
          <p:cNvPr id="23554"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23555" name="Picture 4" descr="fig01_02"/>
          <p:cNvPicPr>
            <a:picLocks noChangeAspect="1"/>
          </p:cNvPicPr>
          <p:nvPr/>
        </p:nvPicPr>
        <p:blipFill>
          <a:blip r:embed="rId1"/>
          <a:stretch>
            <a:fillRect/>
          </a:stretch>
        </p:blipFill>
        <p:spPr>
          <a:xfrm>
            <a:off x="1889125" y="1524000"/>
            <a:ext cx="4370388" cy="5029200"/>
          </a:xfrm>
          <a:prstGeom prst="rect">
            <a:avLst/>
          </a:prstGeom>
          <a:noFill/>
          <a:ln w="9525">
            <a:noFill/>
          </a:ln>
        </p:spPr>
      </p:pic>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4"/>
          <p:cNvSpPr>
            <a:spLocks noGrp="1"/>
          </p:cNvSpPr>
          <p:nvPr>
            <p:ph type="title"/>
          </p:nvPr>
        </p:nvSpPr>
        <p:spPr>
          <a:xfrm>
            <a:off x="0" y="76200"/>
            <a:ext cx="9220200" cy="1325563"/>
          </a:xfrm>
          <a:ln/>
        </p:spPr>
        <p:txBody>
          <a:bodyPr vert="horz" wrap="square" lIns="91440" tIns="45720" rIns="91440" bIns="45720" anchor="ctr" anchorCtr="0"/>
          <a:p>
            <a:pPr algn="ctr" eaLnBrk="1" hangingPunct="1"/>
            <a:r>
              <a:rPr lang="en-US" altLang="en-US" sz="3600" dirty="0"/>
              <a:t>Main Characteristics of the Database Approach</a:t>
            </a:r>
            <a:endParaRPr lang="en-US" altLang="en-US" sz="3600" dirty="0"/>
          </a:p>
        </p:txBody>
      </p:sp>
      <p:sp>
        <p:nvSpPr>
          <p:cNvPr id="24578" name="Rectangle 5"/>
          <p:cNvSpPr>
            <a:spLocks noGrp="1"/>
          </p:cNvSpPr>
          <p:nvPr>
            <p:ph idx="1"/>
          </p:nvPr>
        </p:nvSpPr>
        <p:spPr>
          <a:ln/>
        </p:spPr>
        <p:txBody>
          <a:bodyPr vert="horz" wrap="square" lIns="91440" tIns="45720" rIns="91440" bIns="45720" anchor="t" anchorCtr="0"/>
          <a:p>
            <a:pPr eaLnBrk="1" hangingPunct="1"/>
            <a:r>
              <a:rPr lang="en-US" altLang="en-US" sz="2400" b="1" dirty="0"/>
              <a:t>Self-describing nature of a database system:</a:t>
            </a:r>
            <a:endParaRPr lang="en-US" altLang="en-US" sz="2400" b="1" dirty="0"/>
          </a:p>
          <a:p>
            <a:pPr lvl="1" eaLnBrk="1" hangingPunct="1"/>
            <a:r>
              <a:rPr lang="en-US" altLang="en-US" sz="2200" dirty="0"/>
              <a:t>A DBMS </a:t>
            </a:r>
            <a:r>
              <a:rPr lang="en-US" altLang="en-US" sz="2200" b="1" dirty="0"/>
              <a:t>catalog</a:t>
            </a:r>
            <a:r>
              <a:rPr lang="en-US" altLang="en-US" sz="2200" dirty="0"/>
              <a:t> stores the description of a particular database (e.g. data structures, types, and constraints)</a:t>
            </a:r>
            <a:endParaRPr lang="en-US" altLang="en-US" sz="2200" dirty="0"/>
          </a:p>
          <a:p>
            <a:pPr lvl="1" eaLnBrk="1" hangingPunct="1"/>
            <a:r>
              <a:rPr lang="en-US" altLang="en-US" sz="2200" dirty="0"/>
              <a:t>The description is called </a:t>
            </a:r>
            <a:r>
              <a:rPr lang="en-US" altLang="en-US" sz="2200" b="1" dirty="0"/>
              <a:t>meta-data</a:t>
            </a:r>
            <a:r>
              <a:rPr lang="en-US" altLang="en-US" sz="2200" dirty="0"/>
              <a:t>.</a:t>
            </a:r>
            <a:endParaRPr lang="en-US" altLang="en-US" sz="2200" dirty="0"/>
          </a:p>
          <a:p>
            <a:pPr lvl="1" eaLnBrk="1" hangingPunct="1"/>
            <a:r>
              <a:rPr lang="en-US" altLang="en-US" sz="2200" dirty="0"/>
              <a:t>This allows the DBMS software to work with different database applications.</a:t>
            </a:r>
            <a:endParaRPr lang="en-US" altLang="en-US" sz="2200" dirty="0"/>
          </a:p>
          <a:p>
            <a:pPr eaLnBrk="1" hangingPunct="1"/>
            <a:r>
              <a:rPr lang="en-US" altLang="en-US" sz="2400" b="1" dirty="0"/>
              <a:t>Insulation(separetion) between programs and data:</a:t>
            </a:r>
            <a:endParaRPr lang="en-US" altLang="en-US" sz="2400" b="1" dirty="0"/>
          </a:p>
          <a:p>
            <a:pPr lvl="1" eaLnBrk="1" hangingPunct="1"/>
            <a:r>
              <a:rPr lang="en-US" altLang="en-US" sz="2200" dirty="0"/>
              <a:t>Called </a:t>
            </a:r>
            <a:r>
              <a:rPr lang="en-US" altLang="en-US" sz="2200" b="1" dirty="0"/>
              <a:t>program-data independence</a:t>
            </a:r>
            <a:r>
              <a:rPr lang="en-US" altLang="en-US" sz="2200" dirty="0"/>
              <a:t>.</a:t>
            </a:r>
            <a:endParaRPr lang="en-US" altLang="en-US" sz="2200" dirty="0"/>
          </a:p>
          <a:p>
            <a:pPr lvl="1" eaLnBrk="1" hangingPunct="1"/>
            <a:r>
              <a:rPr lang="en-US" altLang="en-US" sz="2200" dirty="0"/>
              <a:t>Allows changing data structures and storage organization without having to change the DBMS access programs.</a:t>
            </a:r>
            <a:endParaRPr lang="en-US" altLang="en-US" sz="2200" dirty="0"/>
          </a:p>
        </p:txBody>
      </p:sp>
      <p:sp>
        <p:nvSpPr>
          <p:cNvPr id="2457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Rectangle 2"/>
          <p:cNvSpPr>
            <a:spLocks noGrp="1"/>
          </p:cNvSpPr>
          <p:nvPr>
            <p:ph type="title"/>
          </p:nvPr>
        </p:nvSpPr>
        <p:spPr>
          <a:ln/>
        </p:spPr>
        <p:txBody>
          <a:bodyPr vert="horz" wrap="square" lIns="91440" tIns="45720" rIns="91440" bIns="45720" anchor="ctr" anchorCtr="0"/>
          <a:p>
            <a:pPr eaLnBrk="1" hangingPunct="1"/>
            <a:r>
              <a:rPr lang="en-US" altLang="en-US" sz="3200" dirty="0"/>
              <a:t>Example of a simplified database catalog</a:t>
            </a:r>
            <a:endParaRPr lang="en-US" altLang="en-US" sz="3200" dirty="0"/>
          </a:p>
        </p:txBody>
      </p:sp>
      <p:sp>
        <p:nvSpPr>
          <p:cNvPr id="26626"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26627" name="Picture 4" descr="fig01_03"/>
          <p:cNvPicPr>
            <a:picLocks noChangeAspect="1"/>
          </p:cNvPicPr>
          <p:nvPr/>
        </p:nvPicPr>
        <p:blipFill>
          <a:blip r:embed="rId1"/>
          <a:stretch>
            <a:fillRect/>
          </a:stretch>
        </p:blipFill>
        <p:spPr>
          <a:xfrm>
            <a:off x="1143000" y="1600200"/>
            <a:ext cx="6172200" cy="4951413"/>
          </a:xfrm>
          <a:prstGeom prst="rect">
            <a:avLst/>
          </a:prstGeom>
          <a:noFill/>
          <a:ln w="9525">
            <a:noFill/>
          </a:ln>
        </p:spPr>
      </p:pic>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dirty="0"/>
              <a:t>Main Characteristics of the Database Approach (continued)</a:t>
            </a:r>
            <a:endParaRPr lang="en-US" altLang="en-US" dirty="0"/>
          </a:p>
        </p:txBody>
      </p:sp>
      <p:sp>
        <p:nvSpPr>
          <p:cNvPr id="27650" name="Rectangle 5"/>
          <p:cNvSpPr>
            <a:spLocks noGrp="1"/>
          </p:cNvSpPr>
          <p:nvPr>
            <p:ph idx="1"/>
          </p:nvPr>
        </p:nvSpPr>
        <p:spPr>
          <a:ln/>
        </p:spPr>
        <p:txBody>
          <a:bodyPr vert="horz" wrap="square" lIns="91440" tIns="45720" rIns="91440" bIns="45720" anchor="t" anchorCtr="0"/>
          <a:p>
            <a:pPr eaLnBrk="1" hangingPunct="1"/>
            <a:r>
              <a:rPr lang="en-US" altLang="en-US" b="1" dirty="0"/>
              <a:t>Data Abstraction: </a:t>
            </a:r>
            <a:endParaRPr lang="en-US" altLang="en-US" b="1" dirty="0"/>
          </a:p>
          <a:p>
            <a:pPr lvl="1" eaLnBrk="1" hangingPunct="1"/>
            <a:r>
              <a:rPr lang="en-US" altLang="en-US" dirty="0"/>
              <a:t>A </a:t>
            </a:r>
            <a:r>
              <a:rPr lang="en-US" altLang="en-US" b="1" dirty="0"/>
              <a:t>data model</a:t>
            </a:r>
            <a:r>
              <a:rPr lang="en-US" altLang="en-US" dirty="0"/>
              <a:t> is used to hide storage details and present the users with a conceptual view  of the database.</a:t>
            </a:r>
            <a:endParaRPr lang="en-US" altLang="en-US" dirty="0"/>
          </a:p>
          <a:p>
            <a:pPr lvl="1" eaLnBrk="1" hangingPunct="1"/>
            <a:r>
              <a:rPr lang="en-US" altLang="en-US" dirty="0"/>
              <a:t>Programs refer to the data model constructs rather than data storage details</a:t>
            </a:r>
            <a:endParaRPr lang="en-US" altLang="en-US" dirty="0"/>
          </a:p>
          <a:p>
            <a:pPr eaLnBrk="1" hangingPunct="1"/>
            <a:r>
              <a:rPr lang="en-US" altLang="en-US" b="1" dirty="0"/>
              <a:t>Support of multiple views of the data:</a:t>
            </a:r>
            <a:endParaRPr lang="en-US" altLang="en-US" b="1" dirty="0"/>
          </a:p>
          <a:p>
            <a:pPr lvl="1" eaLnBrk="1" hangingPunct="1"/>
            <a:r>
              <a:rPr lang="en-US" altLang="en-US" dirty="0"/>
              <a:t>Each user may see a different view of the database, which describes </a:t>
            </a:r>
            <a:r>
              <a:rPr lang="en-US" altLang="en-US" b="1" dirty="0"/>
              <a:t>only</a:t>
            </a:r>
            <a:r>
              <a:rPr lang="en-US" altLang="en-US" dirty="0"/>
              <a:t> the data of interest to that user.</a:t>
            </a:r>
            <a:endParaRPr lang="en-US" altLang="en-US" dirty="0"/>
          </a:p>
          <a:p>
            <a:pPr eaLnBrk="1" hangingPunct="1"/>
            <a:endParaRPr lang="en-US" altLang="en-US" dirty="0"/>
          </a:p>
          <a:p>
            <a:pPr eaLnBrk="1" hangingPunct="1"/>
            <a:endParaRPr lang="en-US" altLang="en-US" dirty="0"/>
          </a:p>
        </p:txBody>
      </p:sp>
      <p:sp>
        <p:nvSpPr>
          <p:cNvPr id="2765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7" name="Rectangle 4"/>
          <p:cNvSpPr>
            <a:spLocks noGrp="1"/>
          </p:cNvSpPr>
          <p:nvPr>
            <p:ph type="title"/>
          </p:nvPr>
        </p:nvSpPr>
        <p:spPr>
          <a:ln/>
        </p:spPr>
        <p:txBody>
          <a:bodyPr vert="horz" wrap="square" lIns="91440" tIns="45720" rIns="91440" bIns="45720" anchor="ctr" anchorCtr="0"/>
          <a:p>
            <a:pPr eaLnBrk="1" hangingPunct="1"/>
            <a:r>
              <a:rPr lang="en-US" altLang="en-US" dirty="0"/>
              <a:t>Main Characteristics of the Database Approach (continued)</a:t>
            </a:r>
            <a:endParaRPr lang="en-US" altLang="en-US" dirty="0"/>
          </a:p>
        </p:txBody>
      </p:sp>
      <p:sp>
        <p:nvSpPr>
          <p:cNvPr id="29698" name="Rectangle 5"/>
          <p:cNvSpPr>
            <a:spLocks noGrp="1"/>
          </p:cNvSpPr>
          <p:nvPr>
            <p:ph idx="1"/>
          </p:nvPr>
        </p:nvSpPr>
        <p:spPr>
          <a:ln/>
        </p:spPr>
        <p:txBody>
          <a:bodyPr vert="horz" wrap="square" lIns="91440" tIns="45720" rIns="91440" bIns="45720" anchor="t" anchorCtr="0"/>
          <a:p>
            <a:pPr eaLnBrk="1" hangingPunct="1"/>
            <a:r>
              <a:rPr lang="en-US" altLang="en-US" sz="2400" b="1" dirty="0"/>
              <a:t>Sharing of data and multi-user transaction processing:</a:t>
            </a:r>
            <a:endParaRPr lang="en-US" altLang="en-US" sz="2400" b="1" dirty="0"/>
          </a:p>
          <a:p>
            <a:pPr lvl="1" eaLnBrk="1" hangingPunct="1"/>
            <a:r>
              <a:rPr lang="en-US" altLang="en-US" sz="2200" dirty="0"/>
              <a:t>Allowing a set of </a:t>
            </a:r>
            <a:r>
              <a:rPr lang="en-US" altLang="en-US" sz="2200" b="1" dirty="0"/>
              <a:t>concurrent users</a:t>
            </a:r>
            <a:r>
              <a:rPr lang="en-US" altLang="en-US" sz="2200" dirty="0"/>
              <a:t> to retrieve from and to update the database.</a:t>
            </a:r>
            <a:endParaRPr lang="en-US" altLang="en-US" sz="2200" dirty="0"/>
          </a:p>
          <a:p>
            <a:pPr lvl="1" eaLnBrk="1" hangingPunct="1"/>
            <a:r>
              <a:rPr lang="en-US" altLang="en-US" sz="2200" i="1" dirty="0"/>
              <a:t>Concurrency control</a:t>
            </a:r>
            <a:r>
              <a:rPr lang="en-US" altLang="en-US" sz="2200" dirty="0"/>
              <a:t> within the DBMS guarantees that each </a:t>
            </a:r>
            <a:r>
              <a:rPr lang="en-US" altLang="en-US" sz="2200" b="1" dirty="0"/>
              <a:t>transaction</a:t>
            </a:r>
            <a:r>
              <a:rPr lang="en-US" altLang="en-US" sz="2200" dirty="0"/>
              <a:t> is correctly executed or aborted</a:t>
            </a:r>
            <a:endParaRPr lang="en-US" altLang="en-US" sz="2200" dirty="0"/>
          </a:p>
          <a:p>
            <a:pPr lvl="1" eaLnBrk="1" hangingPunct="1"/>
            <a:r>
              <a:rPr lang="en-US" altLang="en-US" sz="2200" i="1" dirty="0"/>
              <a:t>Recovery</a:t>
            </a:r>
            <a:r>
              <a:rPr lang="en-US" altLang="en-US" sz="2200" dirty="0"/>
              <a:t> subsystem ensures each completed transaction has its effect permanently recorded in the database</a:t>
            </a:r>
            <a:endParaRPr lang="en-US" altLang="en-US" sz="2200" dirty="0"/>
          </a:p>
          <a:p>
            <a:pPr lvl="1" eaLnBrk="1" hangingPunct="1"/>
            <a:r>
              <a:rPr lang="en-US" altLang="en-US" sz="2200" b="1" dirty="0"/>
              <a:t>OLTP</a:t>
            </a:r>
            <a:r>
              <a:rPr lang="en-US" altLang="en-US" sz="2200" dirty="0"/>
              <a:t> (Online Transaction Processing) is a major part of database applications. This allows hundreds of concurrent transactions to execute per second.</a:t>
            </a:r>
            <a:endParaRPr lang="en-US" altLang="en-US" sz="2200" dirty="0"/>
          </a:p>
        </p:txBody>
      </p:sp>
      <p:sp>
        <p:nvSpPr>
          <p:cNvPr id="2969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4"/>
          <p:cNvSpPr>
            <a:spLocks noGrp="1"/>
          </p:cNvSpPr>
          <p:nvPr>
            <p:ph type="title"/>
          </p:nvPr>
        </p:nvSpPr>
        <p:spPr>
          <a:xfrm>
            <a:off x="0" y="228600"/>
            <a:ext cx="9144000" cy="1006475"/>
          </a:xfrm>
          <a:ln/>
        </p:spPr>
        <p:txBody>
          <a:bodyPr vert="horz" wrap="square" lIns="91440" tIns="45720" rIns="91440" bIns="45720" anchor="ctr" anchorCtr="0"/>
          <a:p>
            <a:pPr algn="ctr" eaLnBrk="1" hangingPunct="1"/>
            <a:r>
              <a:rPr lang="en-US" altLang="en-US" dirty="0"/>
              <a:t>Database Users</a:t>
            </a:r>
            <a:endParaRPr lang="en-US" altLang="en-US" dirty="0">
              <a:solidFill>
                <a:srgbClr val="FF0000"/>
              </a:solidFill>
            </a:endParaRPr>
          </a:p>
        </p:txBody>
      </p:sp>
      <p:sp>
        <p:nvSpPr>
          <p:cNvPr id="31746" name="Rectangle 5"/>
          <p:cNvSpPr>
            <a:spLocks noGrp="1"/>
          </p:cNvSpPr>
          <p:nvPr>
            <p:ph idx="1"/>
          </p:nvPr>
        </p:nvSpPr>
        <p:spPr>
          <a:ln/>
        </p:spPr>
        <p:txBody>
          <a:bodyPr vert="horz" wrap="square" lIns="91440" tIns="45720" rIns="91440" bIns="45720" anchor="t" anchorCtr="0"/>
          <a:p>
            <a:pPr eaLnBrk="1" hangingPunct="1"/>
            <a:r>
              <a:rPr lang="en-US" altLang="en-US" dirty="0"/>
              <a:t>Users may be divided into</a:t>
            </a:r>
            <a:endParaRPr lang="en-US" altLang="en-US" dirty="0"/>
          </a:p>
          <a:p>
            <a:pPr lvl="1" eaLnBrk="1" hangingPunct="1"/>
            <a:r>
              <a:rPr lang="en-US" altLang="en-US" dirty="0"/>
              <a:t>Those who actually use and control the database content, and those who design, develop and maintain database applications (called “Actors on the Scene”), and</a:t>
            </a:r>
            <a:endParaRPr lang="en-US" altLang="en-US" dirty="0"/>
          </a:p>
          <a:p>
            <a:pPr lvl="1" eaLnBrk="1" hangingPunct="1"/>
            <a:r>
              <a:rPr lang="en-US" altLang="en-US" dirty="0"/>
              <a:t>Those who design and develop the DBMS software and related tools, and the computer systems operators (called “Workers Behind the Scene”).</a:t>
            </a:r>
            <a:endParaRPr lang="en-US" altLang="en-US" dirty="0"/>
          </a:p>
          <a:p>
            <a:pPr eaLnBrk="1" hangingPunct="1"/>
            <a:endParaRPr lang="en-US" altLang="en-US" dirty="0"/>
          </a:p>
        </p:txBody>
      </p:sp>
      <p:sp>
        <p:nvSpPr>
          <p:cNvPr id="3174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3" name="Rectangle 4"/>
          <p:cNvSpPr>
            <a:spLocks noGrp="1"/>
          </p:cNvSpPr>
          <p:nvPr>
            <p:ph type="title"/>
          </p:nvPr>
        </p:nvSpPr>
        <p:spPr>
          <a:xfrm>
            <a:off x="628650" y="76200"/>
            <a:ext cx="7886700" cy="1325563"/>
          </a:xfrm>
          <a:ln/>
        </p:spPr>
        <p:txBody>
          <a:bodyPr vert="horz" wrap="square" lIns="91440" tIns="45720" rIns="91440" bIns="45720" anchor="ctr" anchorCtr="0"/>
          <a:p>
            <a:pPr algn="ctr" eaLnBrk="1" hangingPunct="1"/>
            <a:r>
              <a:rPr lang="en-US" altLang="en-US" sz="3600" dirty="0"/>
              <a:t>Database Users</a:t>
            </a:r>
            <a:endParaRPr lang="en-US" altLang="en-US" sz="3600" dirty="0"/>
          </a:p>
        </p:txBody>
      </p:sp>
      <p:sp>
        <p:nvSpPr>
          <p:cNvPr id="33794" name="Rectangle 5"/>
          <p:cNvSpPr>
            <a:spLocks noGrp="1"/>
          </p:cNvSpPr>
          <p:nvPr>
            <p:ph idx="1"/>
          </p:nvPr>
        </p:nvSpPr>
        <p:spPr>
          <a:ln/>
        </p:spPr>
        <p:txBody>
          <a:bodyPr vert="horz" wrap="square" lIns="91440" tIns="45720" rIns="91440" bIns="45720" anchor="t" anchorCtr="0"/>
          <a:p>
            <a:pPr eaLnBrk="1" hangingPunct="1"/>
            <a:r>
              <a:rPr lang="en-US" altLang="en-US" dirty="0"/>
              <a:t>Actors on the scene</a:t>
            </a:r>
            <a:endParaRPr lang="en-US" altLang="en-US" dirty="0"/>
          </a:p>
          <a:p>
            <a:pPr lvl="1" eaLnBrk="1" hangingPunct="1"/>
            <a:r>
              <a:rPr lang="en-US" altLang="en-US" b="1" dirty="0"/>
              <a:t>Database administrators:</a:t>
            </a:r>
            <a:endParaRPr lang="en-US" altLang="en-US" b="1" dirty="0"/>
          </a:p>
          <a:p>
            <a:pPr lvl="2" eaLnBrk="1" hangingPunct="1"/>
            <a:r>
              <a:rPr lang="en-US" altLang="en-US" dirty="0"/>
              <a:t>Responsible for authorizing access to the database, for coordinating and monitoring its use, acquiring software and hardware resources, controlling its use and monitoring efficiency of operations.</a:t>
            </a:r>
            <a:endParaRPr lang="en-US" altLang="en-US" dirty="0"/>
          </a:p>
          <a:p>
            <a:pPr lvl="1" eaLnBrk="1" hangingPunct="1"/>
            <a:r>
              <a:rPr lang="en-US" altLang="en-US" b="1" dirty="0"/>
              <a:t>Database Designers:</a:t>
            </a:r>
            <a:endParaRPr lang="en-US" altLang="en-US" b="1" dirty="0"/>
          </a:p>
          <a:p>
            <a:pPr lvl="2" eaLnBrk="1" hangingPunct="1"/>
            <a:r>
              <a:rPr lang="en-US" altLang="en-US" dirty="0"/>
              <a:t>Responsible to define the content, the structure, the constraints, and functions or transactions against the database. They must communicate with the end-users and understand their needs.</a:t>
            </a:r>
            <a:endParaRPr lang="en-US" altLang="en-US" dirty="0"/>
          </a:p>
        </p:txBody>
      </p:sp>
      <p:sp>
        <p:nvSpPr>
          <p:cNvPr id="33795"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1" name="Rectangle 4"/>
          <p:cNvSpPr>
            <a:spLocks noGrp="1"/>
          </p:cNvSpPr>
          <p:nvPr>
            <p:ph type="title"/>
          </p:nvPr>
        </p:nvSpPr>
        <p:spPr>
          <a:xfrm>
            <a:off x="628650" y="76200"/>
            <a:ext cx="7886700" cy="1325563"/>
          </a:xfrm>
          <a:ln/>
        </p:spPr>
        <p:txBody>
          <a:bodyPr vert="horz" wrap="square" lIns="91440" tIns="45720" rIns="91440" bIns="45720" anchor="ctr" anchorCtr="0"/>
          <a:p>
            <a:pPr algn="ctr" eaLnBrk="1" hangingPunct="1"/>
            <a:r>
              <a:rPr lang="en-US" altLang="en-US" sz="4000" dirty="0"/>
              <a:t>Categories of End-users</a:t>
            </a:r>
            <a:endParaRPr lang="en-US" altLang="en-US" sz="4000" dirty="0"/>
          </a:p>
        </p:txBody>
      </p:sp>
      <p:sp>
        <p:nvSpPr>
          <p:cNvPr id="36868" name="Rectangle 5"/>
          <p:cNvSpPr>
            <a:spLocks noGrp="1" noChangeArrowheads="1"/>
          </p:cNvSpPr>
          <p:nvPr>
            <p:ph idx="1"/>
          </p:nvPr>
        </p:nvSpPr>
        <p:spPr/>
        <p:txBody>
          <a:bodyPr vert="horz" wrap="square" lIns="91440" tIns="45720" rIns="91440" bIns="45720" numCol="1" rtlCol="0" anchor="t" anchorCtr="0" compatLnSpc="1">
            <a:normAutofit/>
          </a:bodyPr>
          <a:lstStyle/>
          <a:p>
            <a:pPr marL="171450" marR="0" lvl="0" indent="-171450" algn="l" defTabSz="685800" rtl="0" eaLnBrk="1" fontAlgn="auto" latinLnBrk="0" hangingPunct="1">
              <a:lnSpc>
                <a:spcPct val="90000"/>
              </a:lnSpc>
              <a:spcBef>
                <a:spcPts val="750"/>
              </a:spcBef>
              <a:spcAft>
                <a:spcPts val="0"/>
              </a:spcAft>
              <a:buClrTx/>
              <a:buSzTx/>
              <a:buFont typeface="Arial" panose="02080604020202020204" pitchFamily="34" charset="0"/>
              <a:buChar char="•"/>
              <a:defRPr/>
            </a:pPr>
            <a:r>
              <a:rPr kumimoji="0" lang="en-US" altLang="en-US" sz="2100" b="0" i="0" u="none" strike="noStrike" kern="1200" cap="none" spc="0" normalizeH="0" baseline="0" noProof="0">
                <a:ln>
                  <a:noFill/>
                </a:ln>
                <a:solidFill>
                  <a:schemeClr val="tx1"/>
                </a:solidFill>
                <a:effectLst/>
                <a:uLnTx/>
                <a:uFillTx/>
                <a:latin typeface="+mn-lt"/>
                <a:ea typeface="+mn-ea"/>
                <a:cs typeface="+mn-cs"/>
              </a:rPr>
              <a:t>Actors on the scene (continued)</a:t>
            </a:r>
            <a:endParaRPr kumimoji="0" lang="en-US" altLang="en-US" sz="2100" b="0" i="0" u="none" strike="noStrike" kern="1200" cap="none" spc="0" normalizeH="0" baseline="0" noProof="0">
              <a:ln>
                <a:noFill/>
              </a:ln>
              <a:solidFill>
                <a:schemeClr val="tx1"/>
              </a:solidFill>
              <a:effectLst/>
              <a:uLnTx/>
              <a:uFillTx/>
              <a:latin typeface="+mn-lt"/>
              <a:ea typeface="+mn-ea"/>
              <a:cs typeface="+mn-cs"/>
            </a:endParaRPr>
          </a:p>
          <a:p>
            <a:pPr marL="514350" marR="0" lvl="1"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800" b="1" i="0" u="none" strike="noStrike" kern="1200" cap="none" spc="0" normalizeH="0" baseline="0" noProof="0">
                <a:ln>
                  <a:noFill/>
                </a:ln>
                <a:solidFill>
                  <a:schemeClr val="tx1"/>
                </a:solidFill>
                <a:effectLst/>
                <a:uLnTx/>
                <a:uFillTx/>
                <a:latin typeface="+mn-lt"/>
                <a:ea typeface="+mn-ea"/>
                <a:cs typeface="+mn-cs"/>
              </a:rPr>
              <a:t>End-users: </a:t>
            </a:r>
            <a:r>
              <a:rPr kumimoji="0" lang="en-US" altLang="en-US" sz="1800" b="0" i="0" u="none" strike="noStrike" kern="1200" cap="none" spc="0" normalizeH="0" baseline="0" noProof="0">
                <a:ln>
                  <a:noFill/>
                </a:ln>
                <a:solidFill>
                  <a:schemeClr val="tx1"/>
                </a:solidFill>
                <a:effectLst/>
                <a:uLnTx/>
                <a:uFillTx/>
                <a:latin typeface="+mn-lt"/>
                <a:ea typeface="+mn-ea"/>
                <a:cs typeface="+mn-cs"/>
              </a:rPr>
              <a:t>They use the data for queries, reports and some of them update the database content. End-users can be categorized into:</a:t>
            </a:r>
            <a:endParaRPr kumimoji="0" lang="en-US" altLang="en-US" sz="1800" b="0" i="0" u="none" strike="noStrike" kern="1200" cap="none" spc="0" normalizeH="0" baseline="0" noProof="0">
              <a:ln>
                <a:noFill/>
              </a:ln>
              <a:solidFill>
                <a:schemeClr val="tx1"/>
              </a:solidFill>
              <a:effectLst/>
              <a:uLnTx/>
              <a:uFillTx/>
              <a:latin typeface="+mn-lt"/>
              <a:ea typeface="+mn-ea"/>
              <a:cs typeface="+mn-cs"/>
            </a:endParaRPr>
          </a:p>
          <a:p>
            <a:pPr marL="857250" marR="0" lvl="2"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500" b="1" i="0" u="none" strike="noStrike" kern="1200" cap="none" spc="0" normalizeH="0" baseline="0" noProof="0">
                <a:ln>
                  <a:noFill/>
                </a:ln>
                <a:solidFill>
                  <a:schemeClr val="tx1"/>
                </a:solidFill>
                <a:effectLst/>
                <a:uLnTx/>
                <a:uFillTx/>
                <a:latin typeface="+mn-lt"/>
                <a:ea typeface="+mn-ea"/>
                <a:cs typeface="+mn-cs"/>
              </a:rPr>
              <a:t>Casual</a:t>
            </a:r>
            <a:r>
              <a:rPr kumimoji="0" lang="en-US" altLang="en-US" sz="1500" b="0" i="0" u="none" strike="noStrike" kern="1200" cap="none" spc="0" normalizeH="0" baseline="0" noProof="0">
                <a:ln>
                  <a:noFill/>
                </a:ln>
                <a:solidFill>
                  <a:schemeClr val="tx1"/>
                </a:solidFill>
                <a:effectLst/>
                <a:uLnTx/>
                <a:uFillTx/>
                <a:latin typeface="+mn-lt"/>
                <a:ea typeface="+mn-ea"/>
                <a:cs typeface="+mn-cs"/>
              </a:rPr>
              <a:t>: access database occasionally when needed</a:t>
            </a:r>
            <a:endParaRPr kumimoji="0" lang="en-US" altLang="en-US" sz="1500" b="0" i="0" u="none" strike="noStrike" kern="1200" cap="none" spc="0" normalizeH="0" baseline="0" noProof="0">
              <a:ln>
                <a:noFill/>
              </a:ln>
              <a:solidFill>
                <a:schemeClr val="tx1"/>
              </a:solidFill>
              <a:effectLst/>
              <a:uLnTx/>
              <a:uFillTx/>
              <a:latin typeface="+mn-lt"/>
              <a:ea typeface="+mn-ea"/>
              <a:cs typeface="+mn-cs"/>
            </a:endParaRPr>
          </a:p>
          <a:p>
            <a:pPr marL="857250" marR="0" lvl="2"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500" b="1" i="0" u="none" strike="noStrike" kern="1200" cap="none" spc="0" normalizeH="0" baseline="0" noProof="0">
                <a:ln>
                  <a:noFill/>
                </a:ln>
                <a:solidFill>
                  <a:schemeClr val="tx1"/>
                </a:solidFill>
                <a:effectLst/>
                <a:uLnTx/>
                <a:uFillTx/>
                <a:latin typeface="+mn-lt"/>
                <a:ea typeface="+mn-ea"/>
                <a:cs typeface="+mn-cs"/>
              </a:rPr>
              <a:t>Naïve</a:t>
            </a:r>
            <a:r>
              <a:rPr kumimoji="0" lang="en-US" altLang="en-US" sz="1500" b="0" i="0" u="none" strike="noStrike" kern="1200" cap="none" spc="0" normalizeH="0" baseline="0" noProof="0">
                <a:ln>
                  <a:noFill/>
                </a:ln>
                <a:solidFill>
                  <a:schemeClr val="tx1"/>
                </a:solidFill>
                <a:effectLst/>
                <a:uLnTx/>
                <a:uFillTx/>
                <a:latin typeface="+mn-lt"/>
                <a:ea typeface="+mn-ea"/>
                <a:cs typeface="+mn-cs"/>
              </a:rPr>
              <a:t> or Parametric: they make up a large section of the end-user population.</a:t>
            </a:r>
            <a:endParaRPr kumimoji="0" lang="en-US" altLang="en-US" sz="1500" b="0"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They use previously well-defined functions in the form of  “canned transactions” against the database.</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Examples are bank-tellers or reservation clerks who do this activity for an entire shift of operations.</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584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89" name="Rectangle 4"/>
          <p:cNvSpPr>
            <a:spLocks noGrp="1"/>
          </p:cNvSpPr>
          <p:nvPr>
            <p:ph type="title"/>
          </p:nvPr>
        </p:nvSpPr>
        <p:spPr>
          <a:xfrm>
            <a:off x="628650" y="76200"/>
            <a:ext cx="7886700" cy="1325563"/>
          </a:xfrm>
          <a:ln/>
        </p:spPr>
        <p:txBody>
          <a:bodyPr vert="horz" wrap="square" lIns="91440" tIns="45720" rIns="91440" bIns="45720" anchor="ctr" anchorCtr="0"/>
          <a:p>
            <a:pPr algn="ctr" eaLnBrk="1" hangingPunct="1"/>
            <a:r>
              <a:rPr lang="en-US" altLang="en-US" sz="3600" dirty="0"/>
              <a:t>Categories of End-users (continued)</a:t>
            </a:r>
            <a:endParaRPr lang="en-US" altLang="en-US" sz="3600" dirty="0"/>
          </a:p>
        </p:txBody>
      </p:sp>
      <p:sp>
        <p:nvSpPr>
          <p:cNvPr id="38916" name="Rectangle 5"/>
          <p:cNvSpPr>
            <a:spLocks noGrp="1" noChangeArrowheads="1"/>
          </p:cNvSpPr>
          <p:nvPr>
            <p:ph idx="1"/>
          </p:nvPr>
        </p:nvSpPr>
        <p:spPr/>
        <p:txBody>
          <a:bodyPr vert="horz" wrap="square" lIns="91440" tIns="45720" rIns="91440" bIns="45720" numCol="1" rtlCol="0" anchor="t" anchorCtr="0" compatLnSpc="1">
            <a:normAutofit/>
          </a:bodyPr>
          <a:lstStyle/>
          <a:p>
            <a:pPr marL="857250" marR="0" lvl="2"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500" b="1" i="0" u="none" strike="noStrike" kern="1200" cap="none" spc="0" normalizeH="0" baseline="0" noProof="0">
                <a:ln>
                  <a:noFill/>
                </a:ln>
                <a:solidFill>
                  <a:schemeClr val="tx1"/>
                </a:solidFill>
                <a:effectLst/>
                <a:uLnTx/>
                <a:uFillTx/>
                <a:latin typeface="+mn-lt"/>
                <a:ea typeface="+mn-ea"/>
                <a:cs typeface="+mn-cs"/>
              </a:rPr>
              <a:t>Sophisticated:</a:t>
            </a:r>
            <a:endParaRPr kumimoji="0" lang="en-US" altLang="en-US" sz="1500" b="1"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These include business analysts, scientists, engineers, others thoroughly familiar with the system capabilities.</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Many use tools in the form of software packages that work closely with the stored database.</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a:p>
            <a:pPr marL="857250" marR="0" lvl="2"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500" b="1" i="0" u="none" strike="noStrike" kern="1200" cap="none" spc="0" normalizeH="0" baseline="0" noProof="0">
                <a:ln>
                  <a:noFill/>
                </a:ln>
                <a:solidFill>
                  <a:schemeClr val="tx1"/>
                </a:solidFill>
                <a:effectLst/>
                <a:uLnTx/>
                <a:uFillTx/>
                <a:latin typeface="+mn-lt"/>
                <a:ea typeface="+mn-ea"/>
                <a:cs typeface="+mn-cs"/>
              </a:rPr>
              <a:t>Stand-alone:</a:t>
            </a:r>
            <a:endParaRPr kumimoji="0" lang="en-US" altLang="en-US" sz="1500" b="1"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Mostly maintain personal databases using ready-to-use packaged applications.</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An example is a tax program user that creates its own internal database.</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a:p>
            <a:pPr marL="1200150" marR="0" lvl="3" indent="-171450" algn="l" defTabSz="685800" rtl="0" eaLnBrk="1" fontAlgn="auto" latinLnBrk="0" hangingPunct="1">
              <a:lnSpc>
                <a:spcPct val="90000"/>
              </a:lnSpc>
              <a:spcBef>
                <a:spcPts val="375"/>
              </a:spcBef>
              <a:spcAft>
                <a:spcPts val="0"/>
              </a:spcAft>
              <a:buClrTx/>
              <a:buSzTx/>
              <a:buFont typeface="Arial" panose="02080604020202020204" pitchFamily="34" charset="0"/>
              <a:buChar char="•"/>
              <a:defRPr/>
            </a:pPr>
            <a:r>
              <a:rPr kumimoji="0" lang="en-US" altLang="en-US" sz="1350" b="0" i="0" u="none" strike="noStrike" kern="1200" cap="none" spc="0" normalizeH="0" baseline="0" noProof="0">
                <a:ln>
                  <a:noFill/>
                </a:ln>
                <a:solidFill>
                  <a:schemeClr val="tx1"/>
                </a:solidFill>
                <a:effectLst/>
                <a:uLnTx/>
                <a:uFillTx/>
                <a:latin typeface="+mn-lt"/>
                <a:ea typeface="+mn-ea"/>
                <a:cs typeface="+mn-cs"/>
              </a:rPr>
              <a:t>Another example is a user that maintains an address book</a:t>
            </a:r>
            <a:endParaRPr kumimoji="0" lang="en-US" altLang="en-US" sz="1350" b="0" i="0" u="none" strike="noStrike" kern="1200" cap="none" spc="0" normalizeH="0" baseline="0" noProof="0">
              <a:ln>
                <a:noFill/>
              </a:ln>
              <a:solidFill>
                <a:schemeClr val="tx1"/>
              </a:solidFill>
              <a:effectLst/>
              <a:uLnTx/>
              <a:uFillTx/>
              <a:latin typeface="+mn-lt"/>
              <a:ea typeface="+mn-ea"/>
              <a:cs typeface="+mn-cs"/>
            </a:endParaRPr>
          </a:p>
        </p:txBody>
      </p:sp>
      <p:sp>
        <p:nvSpPr>
          <p:cNvPr id="3789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Title 1"/>
          <p:cNvSpPr>
            <a:spLocks noGrp="1"/>
          </p:cNvSpPr>
          <p:nvPr>
            <p:ph type="title"/>
          </p:nvPr>
        </p:nvSpPr>
        <p:spPr>
          <a:ln/>
        </p:spPr>
        <p:txBody>
          <a:bodyPr vert="horz" wrap="square" lIns="91440" tIns="45720" rIns="91440" bIns="45720" anchor="ctr" anchorCtr="0"/>
          <a:p>
            <a:r>
              <a:rPr lang="en-US" altLang="en-US" dirty="0"/>
              <a:t>Chapter 1</a:t>
            </a:r>
            <a:endParaRPr lang="en-US" altLang="en-US" dirty="0"/>
          </a:p>
        </p:txBody>
      </p:sp>
      <p:sp>
        <p:nvSpPr>
          <p:cNvPr id="7170" name="Content Placeholder 2"/>
          <p:cNvSpPr>
            <a:spLocks noGrp="1"/>
          </p:cNvSpPr>
          <p:nvPr>
            <p:ph idx="1"/>
          </p:nvPr>
        </p:nvSpPr>
        <p:spPr>
          <a:xfrm>
            <a:off x="628650" y="1825625"/>
            <a:ext cx="7886700" cy="1450975"/>
          </a:xfrm>
          <a:ln/>
        </p:spPr>
        <p:txBody>
          <a:bodyPr vert="horz" wrap="square" lIns="91440" tIns="45720" rIns="91440" bIns="45720" anchor="t" anchorCtr="0"/>
          <a:p>
            <a:pPr eaLnBrk="1" hangingPunct="1"/>
            <a:r>
              <a:rPr lang="en-US" altLang="en-US" sz="3200" dirty="0"/>
              <a:t>Introduction: Databases and Database Users</a:t>
            </a:r>
            <a:endParaRPr lang="en-US" altLang="en-US" sz="3200" dirty="0"/>
          </a:p>
        </p:txBody>
      </p:sp>
      <p:sp>
        <p:nvSpPr>
          <p:cNvPr id="7171" name="Footer Placeholder 3"/>
          <p:cNvSpPr>
            <a:spLocks noGrp="1"/>
          </p:cNvSpPr>
          <p:nvPr>
            <p:ph type="ftr" sz="quarter" idx="11"/>
          </p:nvPr>
        </p:nvSpPr>
        <p:spPr>
          <a:noFill/>
          <a:ln>
            <a:noFill/>
          </a:ln>
        </p:spPr>
        <p:txBody>
          <a:bodyPr vert="horz"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ctr">
              <a:buSzTx/>
            </a:pPr>
            <a:endParaRPr lang="en-US" altLang="x-none" sz="900" dirty="0">
              <a:solidFill>
                <a:srgbClr val="898989"/>
              </a:solidFill>
            </a:endParaRPr>
          </a:p>
        </p:txBody>
      </p:sp>
      <p:sp>
        <p:nvSpPr>
          <p:cNvPr id="7172" name="Slide Number Placeholder 4"/>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900" dirty="0">
                <a:solidFill>
                  <a:srgbClr val="898989"/>
                </a:solidFill>
              </a:rPr>
              <a:t>Slide 1- </a:t>
            </a:r>
            <a:fld id="{9A0DB2DC-4C9A-4742-B13C-FB6460FD3503}" type="slidenum">
              <a:rPr lang="en-US" altLang="en-US" sz="900" dirty="0">
                <a:solidFill>
                  <a:srgbClr val="898989"/>
                </a:solidFill>
              </a:rPr>
            </a:fld>
            <a:endParaRPr lang="en-US" altLang="en-US" sz="900" dirty="0">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7" name="Rectangle 4"/>
          <p:cNvSpPr>
            <a:spLocks noGrp="1"/>
          </p:cNvSpPr>
          <p:nvPr>
            <p:ph type="title"/>
          </p:nvPr>
        </p:nvSpPr>
        <p:spPr>
          <a:xfrm>
            <a:off x="628650" y="76200"/>
            <a:ext cx="7886700" cy="1325563"/>
          </a:xfrm>
          <a:ln/>
        </p:spPr>
        <p:txBody>
          <a:bodyPr vert="horz" wrap="square" lIns="91440" tIns="45720" rIns="91440" bIns="45720" anchor="ctr" anchorCtr="0"/>
          <a:p>
            <a:pPr algn="ctr" eaLnBrk="1" hangingPunct="1"/>
            <a:r>
              <a:rPr lang="en-US" altLang="en-US" dirty="0"/>
              <a:t>Advantages of Using the Database Approach</a:t>
            </a:r>
            <a:endParaRPr lang="en-US" altLang="en-US" dirty="0"/>
          </a:p>
        </p:txBody>
      </p:sp>
      <p:sp>
        <p:nvSpPr>
          <p:cNvPr id="39938" name="Rectangle 5"/>
          <p:cNvSpPr>
            <a:spLocks noGrp="1"/>
          </p:cNvSpPr>
          <p:nvPr>
            <p:ph idx="1"/>
          </p:nvPr>
        </p:nvSpPr>
        <p:spPr>
          <a:ln/>
        </p:spPr>
        <p:txBody>
          <a:bodyPr vert="horz" wrap="square" lIns="91440" tIns="45720" rIns="91440" bIns="45720" anchor="t" anchorCtr="0"/>
          <a:p>
            <a:pPr eaLnBrk="1" hangingPunct="1"/>
            <a:r>
              <a:rPr lang="en-US" altLang="en-US" dirty="0"/>
              <a:t>Controlling redundancy in data storage and in development and maintenance efforts.</a:t>
            </a:r>
            <a:endParaRPr lang="en-US" altLang="en-US" dirty="0"/>
          </a:p>
          <a:p>
            <a:pPr lvl="1" eaLnBrk="1" hangingPunct="1"/>
            <a:r>
              <a:rPr lang="en-US" altLang="en-US" dirty="0"/>
              <a:t>Sharing of data among multiple users.</a:t>
            </a:r>
            <a:endParaRPr lang="en-US" altLang="en-US" dirty="0"/>
          </a:p>
          <a:p>
            <a:pPr eaLnBrk="1" hangingPunct="1"/>
            <a:r>
              <a:rPr lang="en-US" altLang="en-US" dirty="0"/>
              <a:t>Restricting unauthorized access to data.</a:t>
            </a:r>
            <a:endParaRPr lang="en-US" altLang="en-US" dirty="0"/>
          </a:p>
          <a:p>
            <a:pPr eaLnBrk="1" hangingPunct="1"/>
            <a:r>
              <a:rPr lang="en-US" altLang="en-US" dirty="0"/>
              <a:t>Providing persistent storage for program Objects</a:t>
            </a:r>
            <a:endParaRPr lang="en-US" altLang="en-US" dirty="0"/>
          </a:p>
          <a:p>
            <a:pPr lvl="1" eaLnBrk="1" hangingPunct="1"/>
            <a:r>
              <a:rPr lang="en-US" altLang="en-US" dirty="0"/>
              <a:t>In Object-oriented DBMSs – see Chapters 20-22</a:t>
            </a:r>
            <a:endParaRPr lang="en-US" altLang="en-US" dirty="0"/>
          </a:p>
          <a:p>
            <a:pPr eaLnBrk="1" hangingPunct="1"/>
            <a:r>
              <a:rPr lang="en-US" altLang="en-US" dirty="0"/>
              <a:t>Providing Storage Structures (e.g. indexes) for efficient Query Processing</a:t>
            </a:r>
            <a:endParaRPr lang="en-US" altLang="en-US" dirty="0"/>
          </a:p>
        </p:txBody>
      </p:sp>
      <p:sp>
        <p:nvSpPr>
          <p:cNvPr id="3993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5" name="Rectangle 4"/>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dirty="0"/>
              <a:t>Advantages of Using the Database Approach (continued)</a:t>
            </a:r>
            <a:endParaRPr lang="en-US" altLang="en-US" dirty="0"/>
          </a:p>
        </p:txBody>
      </p:sp>
      <p:sp>
        <p:nvSpPr>
          <p:cNvPr id="41986" name="Rectangle 5"/>
          <p:cNvSpPr>
            <a:spLocks noGrp="1"/>
          </p:cNvSpPr>
          <p:nvPr>
            <p:ph idx="1"/>
          </p:nvPr>
        </p:nvSpPr>
        <p:spPr>
          <a:ln/>
        </p:spPr>
        <p:txBody>
          <a:bodyPr vert="horz" wrap="square" lIns="91440" tIns="45720" rIns="91440" bIns="45720" anchor="t" anchorCtr="0"/>
          <a:p>
            <a:pPr eaLnBrk="1" hangingPunct="1"/>
            <a:r>
              <a:rPr lang="en-US" altLang="en-US" dirty="0"/>
              <a:t>Providing backup and recovery services.</a:t>
            </a:r>
            <a:endParaRPr lang="en-US" altLang="en-US" dirty="0"/>
          </a:p>
          <a:p>
            <a:pPr eaLnBrk="1" hangingPunct="1"/>
            <a:r>
              <a:rPr lang="en-US" altLang="en-US" dirty="0"/>
              <a:t>Providing multiple interfaces to different classes of users.</a:t>
            </a:r>
            <a:endParaRPr lang="en-US" altLang="en-US" dirty="0"/>
          </a:p>
          <a:p>
            <a:pPr eaLnBrk="1" hangingPunct="1"/>
            <a:r>
              <a:rPr lang="en-US" altLang="en-US" dirty="0"/>
              <a:t>Representing complex relationships among data.</a:t>
            </a:r>
            <a:endParaRPr lang="en-US" altLang="en-US" dirty="0"/>
          </a:p>
          <a:p>
            <a:pPr eaLnBrk="1" hangingPunct="1"/>
            <a:r>
              <a:rPr lang="en-US" altLang="en-US" dirty="0"/>
              <a:t>Enforcing integrity constraints on the database.</a:t>
            </a:r>
            <a:endParaRPr lang="en-US" altLang="en-US" dirty="0"/>
          </a:p>
          <a:p>
            <a:pPr eaLnBrk="1" hangingPunct="1"/>
            <a:r>
              <a:rPr lang="en-US" altLang="en-US" dirty="0"/>
              <a:t>Drawing inferences and actions from the stored data using deductive and active rules</a:t>
            </a:r>
            <a:endParaRPr lang="en-US" altLang="en-US" dirty="0"/>
          </a:p>
        </p:txBody>
      </p:sp>
      <p:sp>
        <p:nvSpPr>
          <p:cNvPr id="4198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3"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dirty="0"/>
              <a:t>Additional Implications of Using the Database Approach</a:t>
            </a:r>
            <a:endParaRPr lang="en-US" altLang="en-US" dirty="0"/>
          </a:p>
        </p:txBody>
      </p:sp>
      <p:sp>
        <p:nvSpPr>
          <p:cNvPr id="44034" name="Rectangle 5"/>
          <p:cNvSpPr>
            <a:spLocks noGrp="1"/>
          </p:cNvSpPr>
          <p:nvPr>
            <p:ph idx="1"/>
          </p:nvPr>
        </p:nvSpPr>
        <p:spPr>
          <a:ln/>
        </p:spPr>
        <p:txBody>
          <a:bodyPr vert="horz" wrap="square" lIns="91440" tIns="45720" rIns="91440" bIns="45720" anchor="t" anchorCtr="0"/>
          <a:p>
            <a:pPr eaLnBrk="1" hangingPunct="1"/>
            <a:r>
              <a:rPr lang="en-US" altLang="en-US" dirty="0"/>
              <a:t>Potential for enforcing standards:</a:t>
            </a:r>
            <a:endParaRPr lang="en-US" altLang="en-US" dirty="0"/>
          </a:p>
          <a:p>
            <a:pPr lvl="1" eaLnBrk="1" hangingPunct="1"/>
            <a:r>
              <a:rPr lang="en-US" altLang="en-US" dirty="0"/>
              <a:t>This is very crucial for the success of database applications in large organizations. </a:t>
            </a:r>
            <a:r>
              <a:rPr lang="en-US" altLang="en-US" b="1" dirty="0"/>
              <a:t>Standards</a:t>
            </a:r>
            <a:r>
              <a:rPr lang="en-US" altLang="en-US" dirty="0"/>
              <a:t> refer to data item names, display formats, screens, report structures, meta-data (description of data), Web page layouts, etc.</a:t>
            </a:r>
            <a:endParaRPr lang="en-US" altLang="en-US" dirty="0"/>
          </a:p>
          <a:p>
            <a:pPr eaLnBrk="1" hangingPunct="1"/>
            <a:r>
              <a:rPr lang="en-US" altLang="en-US" dirty="0"/>
              <a:t>Reduced application development time:</a:t>
            </a:r>
            <a:endParaRPr lang="en-US" altLang="en-US" dirty="0"/>
          </a:p>
          <a:p>
            <a:pPr lvl="1" eaLnBrk="1" hangingPunct="1"/>
            <a:r>
              <a:rPr lang="en-US" altLang="en-US" dirty="0"/>
              <a:t>Incremental time to add each new application is reduced.</a:t>
            </a:r>
            <a:endParaRPr lang="en-US" altLang="en-US" dirty="0"/>
          </a:p>
          <a:p>
            <a:pPr eaLnBrk="1" hangingPunct="1"/>
            <a:endParaRPr lang="en-US" altLang="en-US" dirty="0"/>
          </a:p>
        </p:txBody>
      </p:sp>
      <p:sp>
        <p:nvSpPr>
          <p:cNvPr id="44035"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4"/>
          <p:cNvSpPr>
            <a:spLocks noGrp="1"/>
          </p:cNvSpPr>
          <p:nvPr>
            <p:ph type="title"/>
          </p:nvPr>
        </p:nvSpPr>
        <p:spPr>
          <a:xfrm>
            <a:off x="-38100" y="30163"/>
            <a:ext cx="9182100" cy="1325562"/>
          </a:xfrm>
          <a:ln/>
        </p:spPr>
        <p:txBody>
          <a:bodyPr vert="horz" wrap="square" lIns="91440" tIns="45720" rIns="91440" bIns="45720" anchor="ctr" anchorCtr="0"/>
          <a:p>
            <a:pPr algn="ctr" eaLnBrk="1" hangingPunct="1"/>
            <a:r>
              <a:rPr lang="en-US" altLang="en-US" dirty="0"/>
              <a:t>Additional Implications of Using the Database Approach (continued)</a:t>
            </a:r>
            <a:endParaRPr lang="en-US" altLang="en-US" dirty="0"/>
          </a:p>
        </p:txBody>
      </p:sp>
      <p:sp>
        <p:nvSpPr>
          <p:cNvPr id="46082" name="Rectangle 5"/>
          <p:cNvSpPr>
            <a:spLocks noGrp="1"/>
          </p:cNvSpPr>
          <p:nvPr>
            <p:ph idx="1"/>
          </p:nvPr>
        </p:nvSpPr>
        <p:spPr>
          <a:ln/>
        </p:spPr>
        <p:txBody>
          <a:bodyPr vert="horz" wrap="square" lIns="91440" tIns="45720" rIns="91440" bIns="45720" anchor="t" anchorCtr="0"/>
          <a:p>
            <a:pPr eaLnBrk="1" hangingPunct="1"/>
            <a:r>
              <a:rPr lang="en-US" altLang="en-US" dirty="0"/>
              <a:t>Flexibility to change data structures:</a:t>
            </a:r>
            <a:endParaRPr lang="en-US" altLang="en-US" dirty="0"/>
          </a:p>
          <a:p>
            <a:pPr lvl="1" eaLnBrk="1" hangingPunct="1"/>
            <a:r>
              <a:rPr lang="en-US" altLang="en-US" dirty="0"/>
              <a:t>Database structure may evolve as new requirements are defined. </a:t>
            </a:r>
            <a:endParaRPr lang="en-US" altLang="en-US" dirty="0"/>
          </a:p>
          <a:p>
            <a:pPr eaLnBrk="1" hangingPunct="1"/>
            <a:r>
              <a:rPr lang="en-US" altLang="en-US" dirty="0"/>
              <a:t>Availability of current information:</a:t>
            </a:r>
            <a:endParaRPr lang="en-US" altLang="en-US" dirty="0"/>
          </a:p>
          <a:p>
            <a:pPr lvl="1" eaLnBrk="1" hangingPunct="1"/>
            <a:r>
              <a:rPr lang="en-US" altLang="en-US" dirty="0"/>
              <a:t>Extremely important for on-line transaction systems such as airline, hotel, car reservations.</a:t>
            </a:r>
            <a:endParaRPr lang="en-US" altLang="en-US" dirty="0"/>
          </a:p>
          <a:p>
            <a:pPr eaLnBrk="1" hangingPunct="1"/>
            <a:r>
              <a:rPr lang="en-US" altLang="en-US" dirty="0"/>
              <a:t>Economies of scale:</a:t>
            </a:r>
            <a:endParaRPr lang="en-US" altLang="en-US" dirty="0"/>
          </a:p>
          <a:p>
            <a:pPr lvl="1" eaLnBrk="1" hangingPunct="1"/>
            <a:r>
              <a:rPr lang="en-US" altLang="en-US" dirty="0"/>
              <a:t>Wasteful overlap of resources and personnel can be avoided by consolidating data and applications across departments.</a:t>
            </a:r>
            <a:endParaRPr lang="en-US" altLang="en-US" dirty="0"/>
          </a:p>
        </p:txBody>
      </p:sp>
      <p:sp>
        <p:nvSpPr>
          <p:cNvPr id="4608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Rectangle 4"/>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dirty="0"/>
              <a:t>Historical Development of Database Technology</a:t>
            </a:r>
            <a:endParaRPr lang="en-US" altLang="en-US" dirty="0"/>
          </a:p>
        </p:txBody>
      </p:sp>
      <p:sp>
        <p:nvSpPr>
          <p:cNvPr id="48130" name="Rectangle 5"/>
          <p:cNvSpPr>
            <a:spLocks noGrp="1"/>
          </p:cNvSpPr>
          <p:nvPr>
            <p:ph idx="1"/>
          </p:nvPr>
        </p:nvSpPr>
        <p:spPr>
          <a:ln/>
        </p:spPr>
        <p:txBody>
          <a:bodyPr vert="horz" wrap="square" lIns="91440" tIns="45720" rIns="91440" bIns="45720" anchor="t" anchorCtr="0"/>
          <a:p>
            <a:pPr eaLnBrk="1" hangingPunct="1"/>
            <a:r>
              <a:rPr lang="en-US" altLang="en-US" sz="2400" dirty="0"/>
              <a:t>Early Database Applications:</a:t>
            </a:r>
            <a:endParaRPr lang="en-US" altLang="en-US" sz="2400" dirty="0"/>
          </a:p>
          <a:p>
            <a:pPr lvl="1" eaLnBrk="1" hangingPunct="1"/>
            <a:r>
              <a:rPr lang="en-US" altLang="en-US" sz="2200" dirty="0"/>
              <a:t>The Hierarchical and Network Models were introduced in mid 1960s and dominated during the seventies.</a:t>
            </a:r>
            <a:endParaRPr lang="en-US" altLang="en-US" sz="2200" dirty="0"/>
          </a:p>
          <a:p>
            <a:pPr lvl="1" eaLnBrk="1" hangingPunct="1"/>
            <a:r>
              <a:rPr lang="en-US" altLang="en-US" sz="2200" dirty="0"/>
              <a:t>A bulk of the worldwide database processing still occurs using these models, particularly, the hierarchical model.</a:t>
            </a:r>
            <a:endParaRPr lang="en-US" altLang="en-US" sz="2200" dirty="0"/>
          </a:p>
          <a:p>
            <a:pPr eaLnBrk="1" hangingPunct="1"/>
            <a:r>
              <a:rPr lang="en-US" altLang="en-US" sz="2400" dirty="0"/>
              <a:t>Relational Model based Systems:</a:t>
            </a:r>
            <a:endParaRPr lang="en-US" altLang="en-US" sz="2400" dirty="0"/>
          </a:p>
          <a:p>
            <a:pPr lvl="1" eaLnBrk="1" hangingPunct="1"/>
            <a:r>
              <a:rPr lang="en-US" altLang="en-US" sz="2200" dirty="0"/>
              <a:t>Relational model was originally introduced in 1970, was heavily researched and experimented within IBM Research and several universities.</a:t>
            </a:r>
            <a:endParaRPr lang="en-US" altLang="en-US" sz="2200" dirty="0"/>
          </a:p>
          <a:p>
            <a:pPr lvl="1" eaLnBrk="1" hangingPunct="1"/>
            <a:r>
              <a:rPr lang="en-US" altLang="en-US" sz="2200" dirty="0"/>
              <a:t>Relational DBMS Products emerged in the early 1980s.</a:t>
            </a:r>
            <a:endParaRPr lang="en-US" altLang="en-US" sz="2200" dirty="0"/>
          </a:p>
        </p:txBody>
      </p:sp>
      <p:sp>
        <p:nvSpPr>
          <p:cNvPr id="4813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3600" dirty="0"/>
              <a:t>Historical Development of Database Technology (continued)</a:t>
            </a:r>
            <a:endParaRPr lang="en-US" altLang="en-US" sz="3600" dirty="0"/>
          </a:p>
        </p:txBody>
      </p:sp>
      <p:sp>
        <p:nvSpPr>
          <p:cNvPr id="50178" name="Rectangle 5"/>
          <p:cNvSpPr>
            <a:spLocks noGrp="1"/>
          </p:cNvSpPr>
          <p:nvPr>
            <p:ph idx="1"/>
          </p:nvPr>
        </p:nvSpPr>
        <p:spPr>
          <a:ln/>
        </p:spPr>
        <p:txBody>
          <a:bodyPr vert="horz" wrap="square" lIns="91440" tIns="45720" rIns="91440" bIns="45720" anchor="t" anchorCtr="0"/>
          <a:p>
            <a:pPr eaLnBrk="1" hangingPunct="1"/>
            <a:r>
              <a:rPr lang="en-US" altLang="en-US" sz="2400" dirty="0"/>
              <a:t>Object-oriented and emerging applications:</a:t>
            </a:r>
            <a:endParaRPr lang="en-US" altLang="en-US" sz="2400" dirty="0"/>
          </a:p>
          <a:p>
            <a:pPr lvl="1" eaLnBrk="1" hangingPunct="1"/>
            <a:r>
              <a:rPr lang="en-US" altLang="en-US" sz="2200" dirty="0"/>
              <a:t>Object-Oriented Database Management Systems (OODBMSs) were introduced in late 1980s and early 1990s to cater to the need of complex data processing in CAD and other applications.</a:t>
            </a:r>
            <a:endParaRPr lang="en-US" altLang="en-US" sz="2200" dirty="0"/>
          </a:p>
          <a:p>
            <a:pPr lvl="2" eaLnBrk="1" hangingPunct="1"/>
            <a:r>
              <a:rPr lang="en-US" altLang="en-US" sz="2000" dirty="0"/>
              <a:t>Their use has not taken off much.</a:t>
            </a:r>
            <a:endParaRPr lang="en-US" altLang="en-US" sz="2000" dirty="0"/>
          </a:p>
          <a:p>
            <a:pPr lvl="1" eaLnBrk="1" hangingPunct="1"/>
            <a:r>
              <a:rPr lang="en-US" altLang="en-US" sz="2200" dirty="0"/>
              <a:t>Many relational DBMSs have incorporated object database concepts, leading to a new category called </a:t>
            </a:r>
            <a:r>
              <a:rPr lang="en-US" altLang="en-US" sz="2200" i="1" dirty="0"/>
              <a:t>object-relationa</a:t>
            </a:r>
            <a:r>
              <a:rPr lang="en-US" altLang="en-US" sz="2200" dirty="0"/>
              <a:t>l DBMSs (ORDBMSs)</a:t>
            </a:r>
            <a:endParaRPr lang="en-US" altLang="en-US" sz="2200" dirty="0"/>
          </a:p>
          <a:p>
            <a:pPr lvl="1" eaLnBrk="1" hangingPunct="1"/>
            <a:r>
              <a:rPr lang="en-US" altLang="en-US" sz="2200" i="1" dirty="0"/>
              <a:t>Extended relational</a:t>
            </a:r>
            <a:r>
              <a:rPr lang="en-US" altLang="en-US" sz="2200" dirty="0"/>
              <a:t> systems add further capabilities (e.g. for multimedia data, XML, and other data types)</a:t>
            </a:r>
            <a:endParaRPr lang="en-US" altLang="en-US" sz="2200" dirty="0"/>
          </a:p>
        </p:txBody>
      </p:sp>
      <p:sp>
        <p:nvSpPr>
          <p:cNvPr id="5017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Rectangle 2"/>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3600" dirty="0"/>
              <a:t>Historical Development of Database Technology (continued)</a:t>
            </a:r>
            <a:endParaRPr lang="en-US" altLang="en-US" sz="3600" dirty="0"/>
          </a:p>
        </p:txBody>
      </p:sp>
      <p:sp>
        <p:nvSpPr>
          <p:cNvPr id="52226" name="Rectangle 3"/>
          <p:cNvSpPr>
            <a:spLocks noGrp="1"/>
          </p:cNvSpPr>
          <p:nvPr>
            <p:ph idx="1"/>
          </p:nvPr>
        </p:nvSpPr>
        <p:spPr>
          <a:xfrm>
            <a:off x="628650" y="1447800"/>
            <a:ext cx="7886700" cy="5273675"/>
          </a:xfrm>
          <a:ln/>
        </p:spPr>
        <p:txBody>
          <a:bodyPr vert="horz" wrap="square" lIns="91440" tIns="45720" rIns="91440" bIns="45720" anchor="t" anchorCtr="0"/>
          <a:p>
            <a:pPr eaLnBrk="1" hangingPunct="1"/>
            <a:r>
              <a:rPr lang="en-US" altLang="en-US" dirty="0"/>
              <a:t>Data on the Web and E-commerce Applications:</a:t>
            </a:r>
            <a:endParaRPr lang="en-US" altLang="en-US" dirty="0"/>
          </a:p>
          <a:p>
            <a:pPr lvl="1" eaLnBrk="1" hangingPunct="1"/>
            <a:r>
              <a:rPr lang="en-US" altLang="en-US" dirty="0"/>
              <a:t>Web contains data in HTML (Hypertext markup language) with links among pages.</a:t>
            </a:r>
            <a:endParaRPr lang="en-US" altLang="en-US" dirty="0"/>
          </a:p>
          <a:p>
            <a:pPr lvl="1" eaLnBrk="1" hangingPunct="1"/>
            <a:r>
              <a:rPr lang="en-US" altLang="en-US" dirty="0"/>
              <a:t>This has given rise to a new set of applications and E-commerce is using new standards like XML (eXtended  Markup Language). (see Ch. 27).</a:t>
            </a:r>
            <a:endParaRPr lang="en-US" altLang="en-US" dirty="0"/>
          </a:p>
          <a:p>
            <a:pPr lvl="1" eaLnBrk="1" hangingPunct="1"/>
            <a:r>
              <a:rPr lang="en-US" altLang="en-US" dirty="0"/>
              <a:t>Script programming languages such as PHP and JavaScript allow generation of dynamic Web pages that are partially generated from a database (see Ch. 26).</a:t>
            </a:r>
            <a:endParaRPr lang="en-US" altLang="en-US" dirty="0"/>
          </a:p>
          <a:p>
            <a:pPr lvl="2" eaLnBrk="1" hangingPunct="1"/>
            <a:r>
              <a:rPr lang="en-US" altLang="en-US" dirty="0"/>
              <a:t>Also allow database updates through Web pages</a:t>
            </a:r>
            <a:endParaRPr lang="en-US" altLang="en-US" dirty="0"/>
          </a:p>
          <a:p>
            <a:pPr eaLnBrk="1" hangingPunct="1"/>
            <a:r>
              <a:rPr lang="en-US" altLang="x-none" dirty="0"/>
              <a:t>NoSQL</a:t>
            </a:r>
            <a:endParaRPr lang="en-US" altLang="x-none" dirty="0"/>
          </a:p>
          <a:p>
            <a:pPr lvl="1" eaLnBrk="1" hangingPunct="1"/>
            <a:r>
              <a:rPr lang="en-US" altLang="x-none" dirty="0"/>
              <a:t> (“Not only” Structured Query Language) came about as a response to the Internet and the need for faster speed and the processing of unstructured data. </a:t>
            </a:r>
            <a:endParaRPr lang="en-US" altLang="x-none" dirty="0"/>
          </a:p>
          <a:p>
            <a:pPr lvl="1" eaLnBrk="1" hangingPunct="1"/>
            <a:r>
              <a:rPr lang="en-US" altLang="x-none" dirty="0"/>
              <a:t>These are the </a:t>
            </a:r>
            <a:r>
              <a:rPr lang="en-US" altLang="x-none" dirty="0">
                <a:hlinkClick r:id="rId1"/>
              </a:rPr>
              <a:t>advantages </a:t>
            </a:r>
            <a:r>
              <a:rPr lang="en-US" altLang="x-none" dirty="0">
                <a:hlinkClick r:id="rId1"/>
              </a:rPr>
              <a:t>NoSQL</a:t>
            </a:r>
            <a:r>
              <a:rPr lang="en-US" altLang="x-none" dirty="0"/>
              <a:t> has over SQL and RDBM Systems:</a:t>
            </a:r>
            <a:endParaRPr lang="en-US" altLang="x-none" dirty="0"/>
          </a:p>
          <a:p>
            <a:pPr lvl="2"/>
            <a:r>
              <a:rPr lang="en-US" altLang="x-none" sz="1000" dirty="0">
                <a:latin typeface="Times New Roman" pitchFamily="18" charset="0"/>
              </a:rPr>
              <a:t>Higher scalability</a:t>
            </a:r>
            <a:endParaRPr lang="en-US" altLang="x-none" sz="1000" dirty="0">
              <a:latin typeface="Times New Roman" pitchFamily="18" charset="0"/>
            </a:endParaRPr>
          </a:p>
          <a:p>
            <a:pPr lvl="2"/>
            <a:r>
              <a:rPr lang="en-US" altLang="x-none" sz="1000" dirty="0">
                <a:latin typeface="Times New Roman" pitchFamily="18" charset="0"/>
              </a:rPr>
              <a:t>A distributed computing system</a:t>
            </a:r>
            <a:endParaRPr lang="en-US" altLang="x-none" sz="1000" dirty="0">
              <a:latin typeface="Times New Roman" pitchFamily="18" charset="0"/>
            </a:endParaRPr>
          </a:p>
          <a:p>
            <a:pPr lvl="2"/>
            <a:r>
              <a:rPr lang="en-US" altLang="x-none" sz="1000" dirty="0">
                <a:latin typeface="Times New Roman" pitchFamily="18" charset="0"/>
              </a:rPr>
              <a:t>Lower costs</a:t>
            </a:r>
            <a:endParaRPr lang="en-US" altLang="x-none" sz="1000" dirty="0">
              <a:latin typeface="Times New Roman" pitchFamily="18" charset="0"/>
            </a:endParaRPr>
          </a:p>
          <a:p>
            <a:pPr lvl="2"/>
            <a:r>
              <a:rPr lang="en-US" altLang="x-none" sz="1000" dirty="0">
                <a:latin typeface="Times New Roman" pitchFamily="18" charset="0"/>
              </a:rPr>
              <a:t>A flexible schema</a:t>
            </a:r>
            <a:endParaRPr lang="en-US" altLang="x-none" sz="1000" dirty="0">
              <a:latin typeface="Times New Roman" pitchFamily="18" charset="0"/>
            </a:endParaRPr>
          </a:p>
          <a:p>
            <a:pPr lvl="2"/>
            <a:r>
              <a:rPr lang="en-US" altLang="x-none" sz="1000" dirty="0">
                <a:latin typeface="Times New Roman" pitchFamily="18" charset="0"/>
              </a:rPr>
              <a:t>Can process unstructured and semi-structured data</a:t>
            </a:r>
            <a:endParaRPr lang="en-US" altLang="x-none" sz="1000" dirty="0">
              <a:latin typeface="Times New Roman" pitchFamily="18" charset="0"/>
            </a:endParaRPr>
          </a:p>
          <a:p>
            <a:pPr lvl="2"/>
            <a:r>
              <a:rPr lang="en-US" altLang="x-none" sz="1000" dirty="0">
                <a:latin typeface="Times New Roman" pitchFamily="18" charset="0"/>
              </a:rPr>
              <a:t>Has no complex relationship</a:t>
            </a:r>
            <a:endParaRPr lang="en-US" altLang="x-none" sz="1000" dirty="0">
              <a:latin typeface="Times New Roman" pitchFamily="18" charset="0"/>
            </a:endParaRPr>
          </a:p>
          <a:p>
            <a:pPr lvl="1" eaLnBrk="1" hangingPunct="1">
              <a:buNone/>
            </a:pPr>
            <a:endParaRPr lang="en-US" altLang="en-US" dirty="0"/>
          </a:p>
        </p:txBody>
      </p:sp>
      <p:sp>
        <p:nvSpPr>
          <p:cNvPr id="52227"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Rectangle 4"/>
          <p:cNvSpPr>
            <a:spLocks noGrp="1"/>
          </p:cNvSpPr>
          <p:nvPr>
            <p:ph type="title"/>
          </p:nvPr>
        </p:nvSpPr>
        <p:spPr>
          <a:xfrm>
            <a:off x="0" y="0"/>
            <a:ext cx="9144000" cy="1325563"/>
          </a:xfrm>
          <a:ln/>
        </p:spPr>
        <p:txBody>
          <a:bodyPr vert="horz" wrap="square" lIns="91440" tIns="45720" rIns="91440" bIns="45720" anchor="ctr" anchorCtr="0"/>
          <a:p>
            <a:pPr algn="ctr" eaLnBrk="1" hangingPunct="1"/>
            <a:r>
              <a:rPr lang="en-US" altLang="en-US" sz="4400" dirty="0"/>
              <a:t>Extending Database Capabilities</a:t>
            </a:r>
            <a:endParaRPr lang="en-US" altLang="en-US" sz="4400" dirty="0"/>
          </a:p>
        </p:txBody>
      </p:sp>
      <p:sp>
        <p:nvSpPr>
          <p:cNvPr id="54274" name="Rectangle 5"/>
          <p:cNvSpPr>
            <a:spLocks noGrp="1"/>
          </p:cNvSpPr>
          <p:nvPr>
            <p:ph idx="1"/>
          </p:nvPr>
        </p:nvSpPr>
        <p:spPr>
          <a:ln/>
        </p:spPr>
        <p:txBody>
          <a:bodyPr vert="horz" wrap="square" lIns="91440" tIns="45720" rIns="91440" bIns="45720" anchor="t" anchorCtr="0"/>
          <a:p>
            <a:pPr eaLnBrk="1" hangingPunct="1"/>
            <a:r>
              <a:rPr lang="en-US" altLang="en-US" sz="2000" dirty="0"/>
              <a:t>New functionality is being added to DBMSs in the following areas:</a:t>
            </a:r>
            <a:endParaRPr lang="en-US" altLang="en-US" sz="2000" dirty="0"/>
          </a:p>
          <a:p>
            <a:pPr lvl="1" eaLnBrk="1" hangingPunct="1"/>
            <a:r>
              <a:rPr lang="en-US" altLang="en-US" sz="2000" dirty="0"/>
              <a:t>Scientific Applications</a:t>
            </a:r>
            <a:endParaRPr lang="en-US" altLang="en-US" sz="2000" dirty="0"/>
          </a:p>
          <a:p>
            <a:pPr lvl="1" eaLnBrk="1" hangingPunct="1"/>
            <a:r>
              <a:rPr lang="en-US" altLang="en-US" sz="2000" dirty="0"/>
              <a:t>XML (eXtensible Markup Language)</a:t>
            </a:r>
            <a:endParaRPr lang="en-US" altLang="en-US" sz="2000" dirty="0"/>
          </a:p>
          <a:p>
            <a:pPr lvl="1" eaLnBrk="1" hangingPunct="1"/>
            <a:r>
              <a:rPr lang="en-US" altLang="en-US" sz="2000" dirty="0"/>
              <a:t>Image Storage and Management</a:t>
            </a:r>
            <a:endParaRPr lang="en-US" altLang="en-US" sz="2000" dirty="0"/>
          </a:p>
          <a:p>
            <a:pPr lvl="1" eaLnBrk="1" hangingPunct="1"/>
            <a:r>
              <a:rPr lang="en-US" altLang="en-US" sz="2000" dirty="0"/>
              <a:t>Audio and Video Data Management</a:t>
            </a:r>
            <a:endParaRPr lang="en-US" altLang="en-US" sz="2000" dirty="0"/>
          </a:p>
          <a:p>
            <a:pPr lvl="1" eaLnBrk="1" hangingPunct="1"/>
            <a:r>
              <a:rPr lang="en-US" altLang="en-US" sz="2000" dirty="0"/>
              <a:t>Data Warehousing and Data Mining</a:t>
            </a:r>
            <a:endParaRPr lang="en-US" altLang="en-US" sz="2000" dirty="0"/>
          </a:p>
          <a:p>
            <a:pPr lvl="1" eaLnBrk="1" hangingPunct="1"/>
            <a:r>
              <a:rPr lang="en-US" altLang="en-US" sz="2000" dirty="0"/>
              <a:t>Spatial Data Management</a:t>
            </a:r>
            <a:endParaRPr lang="en-US" altLang="en-US" sz="2000" dirty="0"/>
          </a:p>
          <a:p>
            <a:pPr lvl="1" eaLnBrk="1" hangingPunct="1"/>
            <a:r>
              <a:rPr lang="en-US" altLang="en-US" sz="2000" dirty="0"/>
              <a:t>Time Series and Historical Data Management</a:t>
            </a:r>
            <a:endParaRPr lang="en-US" altLang="en-US" sz="2000" dirty="0"/>
          </a:p>
          <a:p>
            <a:pPr lvl="1" eaLnBrk="1" hangingPunct="1"/>
            <a:endParaRPr lang="en-US" altLang="en-US" sz="2000" dirty="0"/>
          </a:p>
          <a:p>
            <a:pPr eaLnBrk="1" hangingPunct="1"/>
            <a:r>
              <a:rPr lang="en-US" altLang="en-US" sz="2000" dirty="0"/>
              <a:t>The above gives rise to </a:t>
            </a:r>
            <a:r>
              <a:rPr lang="en-US" altLang="en-US" sz="2000" i="1" dirty="0"/>
              <a:t>new research and development</a:t>
            </a:r>
            <a:r>
              <a:rPr lang="en-US" altLang="en-US" sz="2000" dirty="0"/>
              <a:t> in incorporating new data types, complex data structures, new operations and storage and indexing schemes in database systems. </a:t>
            </a:r>
            <a:endParaRPr lang="en-US" altLang="en-US" sz="2000" dirty="0"/>
          </a:p>
        </p:txBody>
      </p:sp>
      <p:sp>
        <p:nvSpPr>
          <p:cNvPr id="54275"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1" name="Rectangle 4"/>
          <p:cNvSpPr>
            <a:spLocks noGrp="1"/>
          </p:cNvSpPr>
          <p:nvPr>
            <p:ph type="title"/>
          </p:nvPr>
        </p:nvSpPr>
        <p:spPr>
          <a:xfrm>
            <a:off x="0" y="76200"/>
            <a:ext cx="9144000" cy="1325563"/>
          </a:xfrm>
          <a:ln/>
        </p:spPr>
        <p:txBody>
          <a:bodyPr vert="horz" wrap="square" lIns="91440" tIns="45720" rIns="91440" bIns="45720" anchor="ctr" anchorCtr="0"/>
          <a:p>
            <a:pPr algn="ctr" eaLnBrk="1" hangingPunct="1"/>
            <a:r>
              <a:rPr lang="en-US" altLang="en-US" sz="3600" dirty="0"/>
              <a:t> When not to use a DBMS</a:t>
            </a:r>
            <a:endParaRPr lang="en-US" altLang="en-US" sz="3600" dirty="0"/>
          </a:p>
        </p:txBody>
      </p:sp>
      <p:sp>
        <p:nvSpPr>
          <p:cNvPr id="56322" name="Rectangle 5"/>
          <p:cNvSpPr>
            <a:spLocks noGrp="1"/>
          </p:cNvSpPr>
          <p:nvPr>
            <p:ph idx="1"/>
          </p:nvPr>
        </p:nvSpPr>
        <p:spPr>
          <a:ln/>
        </p:spPr>
        <p:txBody>
          <a:bodyPr vert="horz" wrap="square" lIns="91440" tIns="45720" rIns="91440" bIns="45720" anchor="t" anchorCtr="0"/>
          <a:p>
            <a:pPr eaLnBrk="1" hangingPunct="1"/>
            <a:r>
              <a:rPr lang="en-US" altLang="en-US" sz="2400" dirty="0"/>
              <a:t>Main inhibitors (costs) of using a DBMS:</a:t>
            </a:r>
            <a:endParaRPr lang="en-US" altLang="en-US" sz="2400" dirty="0"/>
          </a:p>
          <a:p>
            <a:pPr lvl="1" eaLnBrk="1" hangingPunct="1"/>
            <a:r>
              <a:rPr lang="en-US" altLang="en-US" sz="2200" dirty="0"/>
              <a:t>High initial investment and possible need for additional hardware.</a:t>
            </a:r>
            <a:endParaRPr lang="en-US" altLang="en-US" sz="2200" dirty="0"/>
          </a:p>
          <a:p>
            <a:pPr lvl="1" eaLnBrk="1" hangingPunct="1"/>
            <a:r>
              <a:rPr lang="en-US" altLang="en-US" sz="2200" dirty="0"/>
              <a:t>Overhead for providing generality, security, concurrency control, recovery, and  integrity functions.</a:t>
            </a:r>
            <a:endParaRPr lang="en-US" altLang="en-US" sz="2200" dirty="0"/>
          </a:p>
          <a:p>
            <a:pPr eaLnBrk="1" hangingPunct="1"/>
            <a:r>
              <a:rPr lang="en-US" altLang="en-US" sz="2400" dirty="0"/>
              <a:t>When a DBMS may be unnecessary:</a:t>
            </a:r>
            <a:endParaRPr lang="en-US" altLang="en-US" sz="2400" dirty="0"/>
          </a:p>
          <a:p>
            <a:pPr lvl="1" eaLnBrk="1" hangingPunct="1"/>
            <a:r>
              <a:rPr lang="en-US" altLang="en-US" sz="2200" dirty="0"/>
              <a:t>If the database and applications are simple, well defined, and not expected to change.</a:t>
            </a:r>
            <a:endParaRPr lang="en-US" altLang="en-US" sz="2200" dirty="0"/>
          </a:p>
          <a:p>
            <a:pPr lvl="1" eaLnBrk="1" hangingPunct="1"/>
            <a:r>
              <a:rPr lang="en-US" altLang="en-US" sz="2200" dirty="0"/>
              <a:t>If there are stringent real-time requirements that may not be met because of DBMS overhead.</a:t>
            </a:r>
            <a:endParaRPr lang="en-US" altLang="en-US" sz="2200" dirty="0"/>
          </a:p>
          <a:p>
            <a:pPr lvl="1" eaLnBrk="1" hangingPunct="1"/>
            <a:r>
              <a:rPr lang="en-US" altLang="en-US" sz="2200" dirty="0"/>
              <a:t>If access to data by multiple users is not required.</a:t>
            </a:r>
            <a:endParaRPr lang="en-US" altLang="en-US" sz="2200" dirty="0"/>
          </a:p>
        </p:txBody>
      </p:sp>
      <p:sp>
        <p:nvSpPr>
          <p:cNvPr id="5632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4"/>
          <p:cNvSpPr>
            <a:spLocks noGrp="1"/>
          </p:cNvSpPr>
          <p:nvPr>
            <p:ph type="title"/>
          </p:nvPr>
        </p:nvSpPr>
        <p:spPr>
          <a:xfrm>
            <a:off x="0" y="76200"/>
            <a:ext cx="9067800" cy="1325563"/>
          </a:xfrm>
          <a:ln/>
        </p:spPr>
        <p:txBody>
          <a:bodyPr vert="horz" wrap="square" lIns="91440" tIns="45720" rIns="91440" bIns="45720" anchor="ctr" anchorCtr="0"/>
          <a:p>
            <a:pPr algn="ctr" eaLnBrk="1" hangingPunct="1"/>
            <a:r>
              <a:rPr lang="en-US" altLang="en-US" sz="3600" dirty="0"/>
              <a:t> When not to use a DBMS</a:t>
            </a:r>
            <a:endParaRPr lang="en-US" altLang="en-US" sz="3600" dirty="0"/>
          </a:p>
        </p:txBody>
      </p:sp>
      <p:sp>
        <p:nvSpPr>
          <p:cNvPr id="58370" name="Rectangle 5"/>
          <p:cNvSpPr>
            <a:spLocks noGrp="1"/>
          </p:cNvSpPr>
          <p:nvPr>
            <p:ph idx="1"/>
          </p:nvPr>
        </p:nvSpPr>
        <p:spPr>
          <a:ln/>
        </p:spPr>
        <p:txBody>
          <a:bodyPr vert="horz" wrap="square" lIns="91440" tIns="45720" rIns="91440" bIns="45720" anchor="t" anchorCtr="0"/>
          <a:p>
            <a:pPr eaLnBrk="1" hangingPunct="1"/>
            <a:r>
              <a:rPr lang="en-US" altLang="en-US" dirty="0"/>
              <a:t>When no DBMS may suffice:</a:t>
            </a:r>
            <a:endParaRPr lang="en-US" altLang="en-US" dirty="0"/>
          </a:p>
          <a:p>
            <a:pPr lvl="1" eaLnBrk="1" hangingPunct="1"/>
            <a:r>
              <a:rPr lang="en-US" altLang="en-US" dirty="0"/>
              <a:t>If the database system is not able to handle the complexity of data because of modeling limitations</a:t>
            </a:r>
            <a:endParaRPr lang="en-US" altLang="en-US" dirty="0"/>
          </a:p>
          <a:p>
            <a:pPr lvl="1" eaLnBrk="1" hangingPunct="1"/>
            <a:r>
              <a:rPr lang="en-US" altLang="en-US" dirty="0"/>
              <a:t>If the database users need special operations not supported by the DBMS.</a:t>
            </a:r>
            <a:endParaRPr lang="en-US" altLang="en-US" dirty="0"/>
          </a:p>
        </p:txBody>
      </p:sp>
      <p:sp>
        <p:nvSpPr>
          <p:cNvPr id="5837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Rectangle 2"/>
          <p:cNvSpPr>
            <a:spLocks noGrp="1"/>
          </p:cNvSpPr>
          <p:nvPr>
            <p:ph type="title"/>
          </p:nvPr>
        </p:nvSpPr>
        <p:spPr>
          <a:ln/>
        </p:spPr>
        <p:txBody>
          <a:bodyPr vert="horz" wrap="square" lIns="91440" tIns="45720" rIns="91440" bIns="45720" anchor="ctr" anchorCtr="0"/>
          <a:p>
            <a:pPr eaLnBrk="1" hangingPunct="1"/>
            <a:r>
              <a:rPr lang="en-US" altLang="en-US" dirty="0"/>
              <a:t>Outline</a:t>
            </a:r>
            <a:endParaRPr lang="en-US" altLang="en-US" dirty="0"/>
          </a:p>
        </p:txBody>
      </p:sp>
      <p:sp>
        <p:nvSpPr>
          <p:cNvPr id="8194" name="Rectangle 3"/>
          <p:cNvSpPr>
            <a:spLocks noGrp="1"/>
          </p:cNvSpPr>
          <p:nvPr>
            <p:ph idx="1"/>
          </p:nvPr>
        </p:nvSpPr>
        <p:spPr>
          <a:ln/>
        </p:spPr>
        <p:txBody>
          <a:bodyPr vert="horz" wrap="square" lIns="91440" tIns="45720" rIns="91440" bIns="45720" anchor="t" anchorCtr="0"/>
          <a:p>
            <a:pPr eaLnBrk="1" hangingPunct="1"/>
            <a:r>
              <a:rPr lang="en-US" altLang="en-US" dirty="0"/>
              <a:t>Types of Databases and Database Applications</a:t>
            </a:r>
            <a:endParaRPr lang="en-US" altLang="en-US" dirty="0"/>
          </a:p>
          <a:p>
            <a:pPr eaLnBrk="1" hangingPunct="1"/>
            <a:r>
              <a:rPr lang="en-US" altLang="en-US" dirty="0"/>
              <a:t>Basic Definitions</a:t>
            </a:r>
            <a:endParaRPr lang="en-US" altLang="en-US" dirty="0"/>
          </a:p>
          <a:p>
            <a:pPr eaLnBrk="1" hangingPunct="1"/>
            <a:r>
              <a:rPr lang="en-US" altLang="en-US" dirty="0"/>
              <a:t>Typical DBMS Functionality</a:t>
            </a:r>
            <a:endParaRPr lang="en-US" altLang="en-US" dirty="0"/>
          </a:p>
          <a:p>
            <a:pPr eaLnBrk="1" hangingPunct="1"/>
            <a:r>
              <a:rPr lang="en-US" altLang="en-US" dirty="0"/>
              <a:t>Example of a Database (UNIVERSITY)</a:t>
            </a:r>
            <a:endParaRPr lang="en-US" altLang="en-US" dirty="0"/>
          </a:p>
          <a:p>
            <a:pPr eaLnBrk="1" hangingPunct="1"/>
            <a:r>
              <a:rPr lang="en-US" altLang="en-US" dirty="0"/>
              <a:t>Main Characteristics of the Database Approach</a:t>
            </a:r>
            <a:endParaRPr lang="en-US" altLang="en-US" dirty="0"/>
          </a:p>
          <a:p>
            <a:pPr eaLnBrk="1" hangingPunct="1"/>
            <a:r>
              <a:rPr lang="en-US" altLang="en-US" dirty="0"/>
              <a:t>Database Users</a:t>
            </a:r>
            <a:endParaRPr lang="en-US" altLang="en-US" dirty="0"/>
          </a:p>
          <a:p>
            <a:pPr eaLnBrk="1" hangingPunct="1"/>
            <a:r>
              <a:rPr lang="en-US" altLang="en-US" dirty="0"/>
              <a:t>Advantages of Using the Database Approach</a:t>
            </a:r>
            <a:endParaRPr lang="en-US" altLang="en-US" dirty="0"/>
          </a:p>
          <a:p>
            <a:pPr eaLnBrk="1" hangingPunct="1"/>
            <a:r>
              <a:rPr lang="en-US" altLang="en-US" dirty="0"/>
              <a:t>When Not to Use Databases</a:t>
            </a:r>
            <a:endParaRPr lang="en-US" altLang="en-US" dirty="0"/>
          </a:p>
        </p:txBody>
      </p:sp>
      <p:sp>
        <p:nvSpPr>
          <p:cNvPr id="8195"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7" name="Rectangle 4"/>
          <p:cNvSpPr>
            <a:spLocks noGrp="1"/>
          </p:cNvSpPr>
          <p:nvPr>
            <p:ph type="title"/>
          </p:nvPr>
        </p:nvSpPr>
        <p:spPr>
          <a:ln/>
        </p:spPr>
        <p:txBody>
          <a:bodyPr vert="horz" wrap="square" lIns="91440" tIns="45720" rIns="91440" bIns="45720" anchor="ctr" anchorCtr="0"/>
          <a:p>
            <a:pPr eaLnBrk="1" hangingPunct="1"/>
            <a:r>
              <a:rPr lang="en-US" altLang="en-US" dirty="0"/>
              <a:t>Summary</a:t>
            </a:r>
            <a:endParaRPr lang="en-US" altLang="en-US" dirty="0"/>
          </a:p>
        </p:txBody>
      </p:sp>
      <p:sp>
        <p:nvSpPr>
          <p:cNvPr id="60418" name="Rectangle 5"/>
          <p:cNvSpPr>
            <a:spLocks noGrp="1"/>
          </p:cNvSpPr>
          <p:nvPr>
            <p:ph idx="1"/>
          </p:nvPr>
        </p:nvSpPr>
        <p:spPr>
          <a:ln/>
        </p:spPr>
        <p:txBody>
          <a:bodyPr vert="horz" wrap="square" lIns="91440" tIns="45720" rIns="91440" bIns="45720" anchor="t" anchorCtr="0"/>
          <a:p>
            <a:pPr eaLnBrk="1" hangingPunct="1"/>
            <a:r>
              <a:rPr lang="en-US" altLang="en-US" dirty="0"/>
              <a:t>Types of Databases and Database Applications</a:t>
            </a:r>
            <a:endParaRPr lang="en-US" altLang="en-US" dirty="0"/>
          </a:p>
          <a:p>
            <a:pPr eaLnBrk="1" hangingPunct="1"/>
            <a:r>
              <a:rPr lang="en-US" altLang="en-US" dirty="0"/>
              <a:t>Basic Definitions</a:t>
            </a:r>
            <a:endParaRPr lang="en-US" altLang="en-US" dirty="0"/>
          </a:p>
          <a:p>
            <a:pPr eaLnBrk="1" hangingPunct="1"/>
            <a:r>
              <a:rPr lang="en-US" altLang="en-US" dirty="0"/>
              <a:t>Typical DBMS Functionality</a:t>
            </a:r>
            <a:endParaRPr lang="en-US" altLang="en-US" dirty="0"/>
          </a:p>
          <a:p>
            <a:pPr eaLnBrk="1" hangingPunct="1"/>
            <a:r>
              <a:rPr lang="en-US" altLang="en-US" dirty="0"/>
              <a:t>Example of a Database (UNIVERSITY)</a:t>
            </a:r>
            <a:endParaRPr lang="en-US" altLang="en-US" dirty="0"/>
          </a:p>
          <a:p>
            <a:pPr eaLnBrk="1" hangingPunct="1"/>
            <a:r>
              <a:rPr lang="en-US" altLang="en-US" dirty="0"/>
              <a:t>Main Characteristics of the Database Approach</a:t>
            </a:r>
            <a:endParaRPr lang="en-US" altLang="en-US" dirty="0"/>
          </a:p>
          <a:p>
            <a:pPr eaLnBrk="1" hangingPunct="1"/>
            <a:r>
              <a:rPr lang="en-US" altLang="en-US" dirty="0"/>
              <a:t>Database Users</a:t>
            </a:r>
            <a:endParaRPr lang="en-US" altLang="en-US" dirty="0"/>
          </a:p>
          <a:p>
            <a:pPr eaLnBrk="1" hangingPunct="1"/>
            <a:r>
              <a:rPr lang="en-US" altLang="en-US" dirty="0"/>
              <a:t>Advantages of Using the Database Approach</a:t>
            </a:r>
            <a:endParaRPr lang="en-US" altLang="en-US" dirty="0"/>
          </a:p>
          <a:p>
            <a:pPr eaLnBrk="1" hangingPunct="1"/>
            <a:r>
              <a:rPr lang="en-US" altLang="en-US" dirty="0"/>
              <a:t>When Not to Use Databases</a:t>
            </a:r>
            <a:endParaRPr lang="en-US" altLang="en-US" dirty="0"/>
          </a:p>
        </p:txBody>
      </p:sp>
      <p:sp>
        <p:nvSpPr>
          <p:cNvPr id="6041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Rectangle 5"/>
          <p:cNvSpPr>
            <a:spLocks noGrp="1"/>
          </p:cNvSpPr>
          <p:nvPr>
            <p:ph type="title"/>
          </p:nvPr>
        </p:nvSpPr>
        <p:spPr>
          <a:xfrm>
            <a:off x="0" y="365125"/>
            <a:ext cx="9144000" cy="1325563"/>
          </a:xfrm>
          <a:ln/>
        </p:spPr>
        <p:txBody>
          <a:bodyPr vert="horz" wrap="square" lIns="91440" tIns="45720" rIns="91440" bIns="45720" anchor="ctr" anchorCtr="0"/>
          <a:p>
            <a:pPr algn="ctr" eaLnBrk="1" hangingPunct="1"/>
            <a:r>
              <a:rPr lang="en-US" altLang="en-US" sz="3600" dirty="0"/>
              <a:t>Types of Databases and Database Applications</a:t>
            </a:r>
            <a:endParaRPr lang="en-US" altLang="en-US" sz="3600" dirty="0"/>
          </a:p>
        </p:txBody>
      </p:sp>
      <p:sp>
        <p:nvSpPr>
          <p:cNvPr id="10242" name="Rectangle 6"/>
          <p:cNvSpPr>
            <a:spLocks noGrp="1"/>
          </p:cNvSpPr>
          <p:nvPr>
            <p:ph idx="1"/>
          </p:nvPr>
        </p:nvSpPr>
        <p:spPr>
          <a:ln/>
        </p:spPr>
        <p:txBody>
          <a:bodyPr vert="horz" wrap="square" lIns="91440" tIns="45720" rIns="91440" bIns="45720" anchor="t" anchorCtr="0"/>
          <a:p>
            <a:pPr eaLnBrk="1" hangingPunct="1"/>
            <a:r>
              <a:rPr lang="en-US" altLang="en-US" sz="2400" dirty="0"/>
              <a:t>Traditional Applications:</a:t>
            </a:r>
            <a:endParaRPr lang="en-US" altLang="en-US" sz="2400" dirty="0"/>
          </a:p>
          <a:p>
            <a:pPr lvl="1" eaLnBrk="1" hangingPunct="1"/>
            <a:r>
              <a:rPr lang="en-US" altLang="en-US" sz="2200" dirty="0"/>
              <a:t>Numeric and Textual Databases</a:t>
            </a:r>
            <a:endParaRPr lang="en-US" altLang="en-US" sz="2200" dirty="0"/>
          </a:p>
          <a:p>
            <a:pPr eaLnBrk="1" hangingPunct="1"/>
            <a:r>
              <a:rPr lang="en-US" altLang="en-US" sz="2400" dirty="0"/>
              <a:t>More Recent Applications:</a:t>
            </a:r>
            <a:endParaRPr lang="en-US" altLang="en-US" sz="2400" dirty="0"/>
          </a:p>
          <a:p>
            <a:pPr lvl="1" eaLnBrk="1" hangingPunct="1"/>
            <a:r>
              <a:rPr lang="en-US" altLang="en-US" sz="2200" dirty="0"/>
              <a:t>Multimedia Databases</a:t>
            </a:r>
            <a:endParaRPr lang="en-US" altLang="en-US" sz="2200" dirty="0"/>
          </a:p>
          <a:p>
            <a:pPr lvl="1" eaLnBrk="1" hangingPunct="1"/>
            <a:r>
              <a:rPr lang="en-US" altLang="en-US" sz="2200" dirty="0"/>
              <a:t>Geographic Information Systems (GIS)</a:t>
            </a:r>
            <a:endParaRPr lang="en-US" altLang="en-US" sz="2200" dirty="0"/>
          </a:p>
          <a:p>
            <a:pPr lvl="1" eaLnBrk="1" hangingPunct="1"/>
            <a:r>
              <a:rPr lang="en-US" altLang="en-US" sz="2200" dirty="0"/>
              <a:t>Data Warehouses</a:t>
            </a:r>
            <a:endParaRPr lang="en-US" altLang="en-US" sz="2200" dirty="0"/>
          </a:p>
          <a:p>
            <a:pPr lvl="1" eaLnBrk="1" hangingPunct="1"/>
            <a:r>
              <a:rPr lang="en-US" altLang="en-US" sz="2200" dirty="0"/>
              <a:t>Real-time and Active Databases</a:t>
            </a:r>
            <a:endParaRPr lang="en-US" altLang="en-US" sz="2200" dirty="0"/>
          </a:p>
          <a:p>
            <a:pPr lvl="1" eaLnBrk="1" hangingPunct="1"/>
            <a:r>
              <a:rPr lang="en-US" altLang="en-US" sz="2200" dirty="0"/>
              <a:t>Many other applications</a:t>
            </a:r>
            <a:endParaRPr lang="en-US" altLang="en-US" sz="2200" dirty="0"/>
          </a:p>
          <a:p>
            <a:pPr eaLnBrk="1" hangingPunct="1"/>
            <a:r>
              <a:rPr lang="en-US" altLang="en-US" sz="2400" dirty="0"/>
              <a:t>First part of book focuses on traditional applications</a:t>
            </a:r>
            <a:endParaRPr lang="en-US" altLang="en-US" sz="2400" dirty="0"/>
          </a:p>
        </p:txBody>
      </p:sp>
      <p:sp>
        <p:nvSpPr>
          <p:cNvPr id="1024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Rectangle 4"/>
          <p:cNvSpPr>
            <a:spLocks noGrp="1"/>
          </p:cNvSpPr>
          <p:nvPr>
            <p:ph type="title"/>
          </p:nvPr>
        </p:nvSpPr>
        <p:spPr>
          <a:xfrm>
            <a:off x="628650" y="0"/>
            <a:ext cx="7886700" cy="1325563"/>
          </a:xfrm>
          <a:ln/>
        </p:spPr>
        <p:txBody>
          <a:bodyPr vert="horz" wrap="square" lIns="91440" tIns="45720" rIns="91440" bIns="45720" anchor="ctr" anchorCtr="0"/>
          <a:p>
            <a:pPr eaLnBrk="1" hangingPunct="1"/>
            <a:r>
              <a:rPr lang="en-US" altLang="en-US" dirty="0"/>
              <a:t>Basic Definitions</a:t>
            </a:r>
            <a:endParaRPr lang="en-US" altLang="en-US" dirty="0"/>
          </a:p>
        </p:txBody>
      </p:sp>
      <p:sp>
        <p:nvSpPr>
          <p:cNvPr id="12290" name="Rectangle 5"/>
          <p:cNvSpPr>
            <a:spLocks noGrp="1"/>
          </p:cNvSpPr>
          <p:nvPr>
            <p:ph idx="1"/>
          </p:nvPr>
        </p:nvSpPr>
        <p:spPr>
          <a:xfrm>
            <a:off x="228600" y="1295400"/>
            <a:ext cx="8915400" cy="5638800"/>
          </a:xfrm>
          <a:ln/>
        </p:spPr>
        <p:txBody>
          <a:bodyPr vert="horz" wrap="square" lIns="91440" tIns="45720" rIns="91440" bIns="45720" anchor="t" anchorCtr="0"/>
          <a:p>
            <a:pPr eaLnBrk="1" hangingPunct="1"/>
            <a:r>
              <a:rPr lang="en-US" altLang="en-US" sz="1800" b="1" dirty="0"/>
              <a:t>Database:</a:t>
            </a:r>
            <a:endParaRPr lang="en-US" altLang="en-US" sz="1800" b="1" dirty="0"/>
          </a:p>
          <a:p>
            <a:pPr lvl="1" eaLnBrk="1" hangingPunct="1"/>
            <a:r>
              <a:rPr lang="en-US" altLang="en-US" sz="1800" dirty="0"/>
              <a:t>Database is a collection of inter-related data which helps in efficient retrieval, insertion and deletion of data from database and organizes the data in the form of tables, views, schemas, reports etc. For Example, university database organizes the data about students, faculty, and admin staff etc. which helps in efficient retrieval, insertion and deletion of data from it.</a:t>
            </a:r>
            <a:endParaRPr lang="en-US" altLang="en-US" sz="1800" dirty="0"/>
          </a:p>
          <a:p>
            <a:pPr eaLnBrk="1" hangingPunct="1"/>
            <a:r>
              <a:rPr lang="en-US" altLang="en-US" sz="1800" b="1" dirty="0"/>
              <a:t>Data:</a:t>
            </a:r>
            <a:endParaRPr lang="en-US" altLang="en-US" sz="1800" b="1" dirty="0"/>
          </a:p>
          <a:p>
            <a:pPr lvl="1" eaLnBrk="1" hangingPunct="1"/>
            <a:r>
              <a:rPr lang="en-US" altLang="en-US" sz="1800" dirty="0"/>
              <a:t>Known facts that can be recorded and have an implicit meaning.</a:t>
            </a:r>
            <a:endParaRPr lang="en-US" altLang="en-US" sz="1800" dirty="0"/>
          </a:p>
          <a:p>
            <a:pPr eaLnBrk="1" hangingPunct="1"/>
            <a:r>
              <a:rPr lang="en-US" altLang="en-US" sz="1800" b="1" dirty="0"/>
              <a:t>Mini-world:</a:t>
            </a:r>
            <a:endParaRPr lang="en-US" altLang="en-US" sz="1800" b="1" dirty="0"/>
          </a:p>
          <a:p>
            <a:pPr lvl="1" eaLnBrk="1" hangingPunct="1"/>
            <a:r>
              <a:rPr lang="en-US" altLang="en-US" sz="1800" dirty="0"/>
              <a:t>Some part of the real world about which data is stored in a database. For example, student grades and transcripts at a university.</a:t>
            </a:r>
            <a:endParaRPr lang="en-US" altLang="en-US" sz="1800" dirty="0"/>
          </a:p>
          <a:p>
            <a:pPr eaLnBrk="1" hangingPunct="1"/>
            <a:r>
              <a:rPr lang="en-US" altLang="en-US" sz="1800" b="1" dirty="0"/>
              <a:t>Database Management System (DBMS):</a:t>
            </a:r>
            <a:endParaRPr lang="en-US" altLang="en-US" sz="1800" b="1" dirty="0"/>
          </a:p>
          <a:p>
            <a:pPr lvl="1" eaLnBrk="1" hangingPunct="1"/>
            <a:r>
              <a:rPr lang="en-US" altLang="en-US" sz="1800" dirty="0"/>
              <a:t>A software package/ system to facilitate the creation and maintenance of a computerized database.</a:t>
            </a:r>
            <a:endParaRPr lang="en-US" altLang="en-US" sz="1800" dirty="0"/>
          </a:p>
          <a:p>
            <a:pPr eaLnBrk="1" hangingPunct="1"/>
            <a:r>
              <a:rPr lang="en-US" altLang="en-US" sz="1800" b="1" dirty="0"/>
              <a:t>Database System:</a:t>
            </a:r>
            <a:endParaRPr lang="en-US" altLang="en-US" sz="1800" b="1" dirty="0"/>
          </a:p>
          <a:p>
            <a:pPr lvl="1" eaLnBrk="1" hangingPunct="1"/>
            <a:r>
              <a:rPr lang="en-US" altLang="en-US" sz="1800" dirty="0"/>
              <a:t>The DBMS software together with the data itself.  Sometimes, the applications are also included.</a:t>
            </a:r>
            <a:endParaRPr lang="en-US" altLang="en-US" sz="1800" dirty="0"/>
          </a:p>
        </p:txBody>
      </p:sp>
      <p:sp>
        <p:nvSpPr>
          <p:cNvPr id="1229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Rectangle 2"/>
          <p:cNvSpPr>
            <a:spLocks noGrp="1"/>
          </p:cNvSpPr>
          <p:nvPr>
            <p:ph type="title"/>
          </p:nvPr>
        </p:nvSpPr>
        <p:spPr>
          <a:ln/>
        </p:spPr>
        <p:txBody>
          <a:bodyPr vert="horz" wrap="square" lIns="91440" tIns="45720" rIns="91440" bIns="45720" anchor="ctr" anchorCtr="0"/>
          <a:p>
            <a:pPr eaLnBrk="1" hangingPunct="1"/>
            <a:r>
              <a:rPr lang="en-US" altLang="en-US" sz="3200" dirty="0"/>
              <a:t>Simplified database system environment</a:t>
            </a:r>
            <a:endParaRPr lang="en-US" altLang="en-US" sz="3200" dirty="0"/>
          </a:p>
        </p:txBody>
      </p:sp>
      <p:sp>
        <p:nvSpPr>
          <p:cNvPr id="14338"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pic>
        <p:nvPicPr>
          <p:cNvPr id="14339" name="Picture 4" descr="fig01_01"/>
          <p:cNvPicPr>
            <a:picLocks noChangeAspect="1"/>
          </p:cNvPicPr>
          <p:nvPr/>
        </p:nvPicPr>
        <p:blipFill>
          <a:blip r:embed="rId1"/>
          <a:stretch>
            <a:fillRect/>
          </a:stretch>
        </p:blipFill>
        <p:spPr>
          <a:xfrm>
            <a:off x="1571625" y="1524000"/>
            <a:ext cx="5743575" cy="4965700"/>
          </a:xfrm>
          <a:prstGeom prst="rect">
            <a:avLst/>
          </a:prstGeom>
          <a:noFill/>
          <a:ln w="9525">
            <a:noFill/>
          </a:ln>
        </p:spPr>
      </p:pic>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Rectangle 4"/>
          <p:cNvSpPr>
            <a:spLocks noGrp="1"/>
          </p:cNvSpPr>
          <p:nvPr>
            <p:ph type="title"/>
          </p:nvPr>
        </p:nvSpPr>
        <p:spPr>
          <a:ln/>
        </p:spPr>
        <p:txBody>
          <a:bodyPr vert="horz" wrap="square" lIns="91440" tIns="45720" rIns="91440" bIns="45720" anchor="ctr" anchorCtr="0"/>
          <a:p>
            <a:pPr eaLnBrk="1" hangingPunct="1"/>
            <a:r>
              <a:rPr lang="en-US" altLang="en-US" dirty="0"/>
              <a:t>Typical DBMS Functionality</a:t>
            </a:r>
            <a:endParaRPr lang="en-US" altLang="en-US" dirty="0"/>
          </a:p>
        </p:txBody>
      </p:sp>
      <p:sp>
        <p:nvSpPr>
          <p:cNvPr id="15362" name="Rectangle 5"/>
          <p:cNvSpPr>
            <a:spLocks noGrp="1"/>
          </p:cNvSpPr>
          <p:nvPr>
            <p:ph idx="1"/>
          </p:nvPr>
        </p:nvSpPr>
        <p:spPr>
          <a:xfrm>
            <a:off x="628650" y="1628775"/>
            <a:ext cx="7886700" cy="5229860"/>
          </a:xfrm>
          <a:ln/>
        </p:spPr>
        <p:txBody>
          <a:bodyPr vert="horz" wrap="square" lIns="91440" tIns="45720" rIns="91440" bIns="45720" anchor="t" anchorCtr="0"/>
          <a:p>
            <a:pPr eaLnBrk="1" hangingPunct="1"/>
            <a:r>
              <a:rPr lang="en-US" altLang="en-US" sz="2000" i="1" dirty="0"/>
              <a:t>Define</a:t>
            </a:r>
            <a:r>
              <a:rPr lang="en-US" altLang="en-US" sz="2000" dirty="0"/>
              <a:t> a particular database in terms of its data types, structures, and constraints</a:t>
            </a:r>
            <a:endParaRPr lang="en-US" altLang="en-US" sz="2000" dirty="0"/>
          </a:p>
          <a:p>
            <a:pPr marL="0" indent="0" eaLnBrk="1" hangingPunct="1">
              <a:buNone/>
            </a:pPr>
            <a:endParaRPr lang="en-US" altLang="en-US" sz="2000" dirty="0"/>
          </a:p>
          <a:p>
            <a:pPr eaLnBrk="1" hangingPunct="1"/>
            <a:r>
              <a:rPr lang="en-US" altLang="en-US" sz="2000" i="1" dirty="0"/>
              <a:t>Construct</a:t>
            </a:r>
            <a:r>
              <a:rPr lang="en-US" altLang="en-US" sz="2000" dirty="0"/>
              <a:t> or Load the initial database contents on a secondary storage medium</a:t>
            </a:r>
            <a:endParaRPr lang="en-US" altLang="en-US" sz="2000" dirty="0"/>
          </a:p>
          <a:p>
            <a:pPr eaLnBrk="1" hangingPunct="1"/>
            <a:endParaRPr lang="en-US" altLang="en-US" sz="2000" dirty="0"/>
          </a:p>
          <a:p>
            <a:pPr eaLnBrk="1" hangingPunct="1"/>
            <a:r>
              <a:rPr lang="en-US" altLang="en-US" sz="2000" i="1" dirty="0"/>
              <a:t>Manipulating</a:t>
            </a:r>
            <a:r>
              <a:rPr lang="en-US" altLang="en-US" sz="2000" dirty="0"/>
              <a:t> the database:</a:t>
            </a:r>
            <a:endParaRPr lang="en-US" altLang="en-US" sz="2000" dirty="0"/>
          </a:p>
          <a:p>
            <a:pPr eaLnBrk="1" hangingPunct="1"/>
            <a:endParaRPr lang="en-US" altLang="en-US" sz="2000" dirty="0"/>
          </a:p>
          <a:p>
            <a:pPr lvl="1" eaLnBrk="1" hangingPunct="1"/>
            <a:r>
              <a:rPr lang="en-US" altLang="en-US" sz="2000" dirty="0"/>
              <a:t>Retrieval: Querying, generating reports</a:t>
            </a:r>
            <a:endParaRPr lang="en-US" altLang="en-US" sz="2000" dirty="0"/>
          </a:p>
          <a:p>
            <a:pPr lvl="1" eaLnBrk="1" hangingPunct="1"/>
            <a:r>
              <a:rPr lang="en-US" altLang="en-US" sz="2000" dirty="0"/>
              <a:t>Modification: Insertions, deletions and updates to its content</a:t>
            </a:r>
            <a:endParaRPr lang="en-US" altLang="en-US" sz="2000" dirty="0"/>
          </a:p>
          <a:p>
            <a:pPr lvl="1" eaLnBrk="1" hangingPunct="1"/>
            <a:r>
              <a:rPr lang="en-US" altLang="en-US" sz="2000" dirty="0"/>
              <a:t>Accessing the database through Web applications</a:t>
            </a:r>
            <a:endParaRPr lang="en-US" altLang="en-US" sz="2000" dirty="0"/>
          </a:p>
          <a:p>
            <a:pPr lvl="1" eaLnBrk="1" hangingPunct="1"/>
            <a:endParaRPr lang="en-US" altLang="en-US" sz="2000" dirty="0"/>
          </a:p>
          <a:p>
            <a:pPr eaLnBrk="1" hangingPunct="1"/>
            <a:r>
              <a:rPr lang="en-US" altLang="en-US" sz="2000" i="1" dirty="0"/>
              <a:t>Processing</a:t>
            </a:r>
            <a:r>
              <a:rPr lang="en-US" altLang="en-US" sz="2000" dirty="0"/>
              <a:t> and </a:t>
            </a:r>
            <a:r>
              <a:rPr lang="en-US" altLang="en-US" sz="2000" i="1" dirty="0"/>
              <a:t>Sharing</a:t>
            </a:r>
            <a:r>
              <a:rPr lang="en-US" altLang="en-US" sz="2000" dirty="0"/>
              <a:t> by a set of concurrent users and application programs – yet, keeping all data valid and consistent</a:t>
            </a:r>
            <a:endParaRPr lang="en-US" altLang="en-US" sz="2000" dirty="0"/>
          </a:p>
        </p:txBody>
      </p:sp>
      <p:sp>
        <p:nvSpPr>
          <p:cNvPr id="15363"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Rectangle 4"/>
          <p:cNvSpPr>
            <a:spLocks noGrp="1"/>
          </p:cNvSpPr>
          <p:nvPr>
            <p:ph type="title"/>
          </p:nvPr>
        </p:nvSpPr>
        <p:spPr>
          <a:ln/>
        </p:spPr>
        <p:txBody>
          <a:bodyPr vert="horz" wrap="square" lIns="91440" tIns="45720" rIns="91440" bIns="45720" anchor="ctr" anchorCtr="0"/>
          <a:p>
            <a:pPr eaLnBrk="1" hangingPunct="1"/>
            <a:r>
              <a:rPr lang="en-US" altLang="en-US" dirty="0"/>
              <a:t>Typical DBMS Functionality</a:t>
            </a:r>
            <a:endParaRPr lang="en-US" altLang="en-US" dirty="0"/>
          </a:p>
        </p:txBody>
      </p:sp>
      <p:sp>
        <p:nvSpPr>
          <p:cNvPr id="17410" name="Rectangle 5"/>
          <p:cNvSpPr>
            <a:spLocks noGrp="1"/>
          </p:cNvSpPr>
          <p:nvPr>
            <p:ph idx="1"/>
          </p:nvPr>
        </p:nvSpPr>
        <p:spPr>
          <a:ln/>
        </p:spPr>
        <p:txBody>
          <a:bodyPr vert="horz" wrap="square" lIns="91440" tIns="45720" rIns="91440" bIns="45720" anchor="t" anchorCtr="0"/>
          <a:p>
            <a:pPr eaLnBrk="1" hangingPunct="1"/>
            <a:r>
              <a:rPr lang="en-US" altLang="en-US" dirty="0"/>
              <a:t>Other features:</a:t>
            </a:r>
            <a:endParaRPr lang="en-US" altLang="en-US" dirty="0"/>
          </a:p>
          <a:p>
            <a:pPr eaLnBrk="1" hangingPunct="1"/>
            <a:endParaRPr lang="en-US" altLang="en-US" dirty="0"/>
          </a:p>
          <a:p>
            <a:pPr lvl="1" eaLnBrk="1" hangingPunct="1"/>
            <a:r>
              <a:rPr lang="en-US" altLang="en-US" dirty="0"/>
              <a:t>Protection or Security measures to prevent unauthorized access</a:t>
            </a:r>
            <a:endParaRPr lang="en-US" altLang="en-US" dirty="0"/>
          </a:p>
          <a:p>
            <a:pPr lvl="1" eaLnBrk="1" hangingPunct="1"/>
            <a:r>
              <a:rPr lang="en-US" altLang="en-US" dirty="0"/>
              <a:t>“Active” processing to take internal actions on data</a:t>
            </a:r>
            <a:endParaRPr lang="en-US" altLang="en-US" dirty="0"/>
          </a:p>
          <a:p>
            <a:pPr lvl="1" eaLnBrk="1" hangingPunct="1"/>
            <a:r>
              <a:rPr lang="en-US" altLang="en-US" dirty="0"/>
              <a:t>Presentation and Visualization of data</a:t>
            </a:r>
            <a:endParaRPr lang="en-US" altLang="en-US" dirty="0"/>
          </a:p>
          <a:p>
            <a:pPr lvl="1" eaLnBrk="1" hangingPunct="1"/>
            <a:r>
              <a:rPr lang="en-US" altLang="en-US" dirty="0"/>
              <a:t>Maintaining the database and associated programs over the lifetime of the database application</a:t>
            </a:r>
            <a:endParaRPr lang="en-US" altLang="en-US" dirty="0"/>
          </a:p>
          <a:p>
            <a:pPr lvl="2" eaLnBrk="1" hangingPunct="1"/>
            <a:r>
              <a:rPr lang="en-US" altLang="en-US" dirty="0"/>
              <a:t>Called database, software, and system maintenance</a:t>
            </a:r>
            <a:endParaRPr lang="en-US" altLang="en-US" dirty="0"/>
          </a:p>
        </p:txBody>
      </p:sp>
      <p:sp>
        <p:nvSpPr>
          <p:cNvPr id="17411"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Rectangle 4"/>
          <p:cNvSpPr>
            <a:spLocks noGrp="1"/>
          </p:cNvSpPr>
          <p:nvPr>
            <p:ph type="title"/>
          </p:nvPr>
        </p:nvSpPr>
        <p:spPr>
          <a:ln/>
        </p:spPr>
        <p:txBody>
          <a:bodyPr vert="horz" wrap="square" lIns="91440" tIns="45720" rIns="91440" bIns="45720" anchor="ctr" anchorCtr="0"/>
          <a:p>
            <a:pPr eaLnBrk="1" hangingPunct="1"/>
            <a:r>
              <a:rPr lang="en-US" altLang="en-US" dirty="0"/>
              <a:t>Example of a Database</a:t>
            </a:r>
            <a:br>
              <a:rPr lang="en-US" altLang="en-US" dirty="0"/>
            </a:br>
            <a:r>
              <a:rPr lang="en-US" altLang="en-US" dirty="0"/>
              <a:t>(with a Conceptual Data Model)</a:t>
            </a:r>
            <a:endParaRPr lang="en-US" altLang="en-US" dirty="0"/>
          </a:p>
        </p:txBody>
      </p:sp>
      <p:sp>
        <p:nvSpPr>
          <p:cNvPr id="19458" name="Rectangle 5"/>
          <p:cNvSpPr>
            <a:spLocks noGrp="1"/>
          </p:cNvSpPr>
          <p:nvPr>
            <p:ph idx="1"/>
          </p:nvPr>
        </p:nvSpPr>
        <p:spPr>
          <a:ln/>
        </p:spPr>
        <p:txBody>
          <a:bodyPr vert="horz" wrap="square" lIns="91440" tIns="45720" rIns="91440" bIns="45720" anchor="t" anchorCtr="0"/>
          <a:p>
            <a:pPr eaLnBrk="1" hangingPunct="1"/>
            <a:r>
              <a:rPr lang="en-US" altLang="en-US" b="1" dirty="0"/>
              <a:t>Mini-world for the example:</a:t>
            </a:r>
            <a:endParaRPr lang="en-US" altLang="en-US" b="1" dirty="0"/>
          </a:p>
          <a:p>
            <a:pPr lvl="1" eaLnBrk="1" hangingPunct="1"/>
            <a:r>
              <a:rPr lang="en-US" altLang="en-US" dirty="0"/>
              <a:t>Part of a UNIVERSITY environment.</a:t>
            </a:r>
            <a:endParaRPr lang="en-US" altLang="en-US" dirty="0"/>
          </a:p>
          <a:p>
            <a:pPr eaLnBrk="1" hangingPunct="1"/>
            <a:r>
              <a:rPr lang="en-US" altLang="en-US" b="1" dirty="0"/>
              <a:t>Some mini-world </a:t>
            </a:r>
            <a:r>
              <a:rPr lang="en-US" altLang="en-US" b="1" i="1" dirty="0"/>
              <a:t>entities</a:t>
            </a:r>
            <a:r>
              <a:rPr lang="en-US" altLang="en-US" b="1" dirty="0"/>
              <a:t>:</a:t>
            </a:r>
            <a:endParaRPr lang="en-US" altLang="en-US" b="1" dirty="0"/>
          </a:p>
          <a:p>
            <a:pPr lvl="1" eaLnBrk="1" hangingPunct="1"/>
            <a:r>
              <a:rPr lang="en-US" altLang="en-US" dirty="0"/>
              <a:t>STUDENTs</a:t>
            </a:r>
            <a:endParaRPr lang="en-US" altLang="en-US" dirty="0"/>
          </a:p>
          <a:p>
            <a:pPr lvl="1" eaLnBrk="1" hangingPunct="1"/>
            <a:r>
              <a:rPr lang="en-US" altLang="en-US" dirty="0"/>
              <a:t>COURSEs</a:t>
            </a:r>
            <a:endParaRPr lang="en-US" altLang="en-US" dirty="0"/>
          </a:p>
          <a:p>
            <a:pPr lvl="1" eaLnBrk="1" hangingPunct="1"/>
            <a:r>
              <a:rPr lang="en-US" altLang="en-US" dirty="0"/>
              <a:t>SECTIONs (of COURSEs)</a:t>
            </a:r>
            <a:endParaRPr lang="en-US" altLang="en-US" dirty="0"/>
          </a:p>
          <a:p>
            <a:pPr lvl="1" eaLnBrk="1" hangingPunct="1"/>
            <a:r>
              <a:rPr lang="en-US" altLang="en-US" dirty="0"/>
              <a:t>(academic) DEPARTMENTs</a:t>
            </a:r>
            <a:endParaRPr lang="en-US" altLang="en-US" dirty="0"/>
          </a:p>
          <a:p>
            <a:pPr lvl="1" eaLnBrk="1" hangingPunct="1"/>
            <a:r>
              <a:rPr lang="en-US" altLang="en-US" dirty="0"/>
              <a:t>INSTRUCTORs</a:t>
            </a:r>
            <a:endParaRPr lang="en-US" altLang="en-US" dirty="0"/>
          </a:p>
          <a:p>
            <a:pPr eaLnBrk="1" hangingPunct="1"/>
            <a:endParaRPr lang="en-US" altLang="en-US" dirty="0"/>
          </a:p>
          <a:p>
            <a:pPr eaLnBrk="1" hangingPunct="1"/>
            <a:endParaRPr lang="en-US" altLang="en-US" dirty="0"/>
          </a:p>
        </p:txBody>
      </p:sp>
      <p:sp>
        <p:nvSpPr>
          <p:cNvPr id="19459" name="Slide Number Placeholder 3"/>
          <p:cNvSpPr>
            <a:spLocks noGrp="1"/>
          </p:cNvSpPr>
          <p:nvPr>
            <p:ph type="sldNum" sz="quarter" idx="12"/>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80604020202020204" pitchFamily="34" charset="0"/>
              </a:defRPr>
            </a:lvl1pPr>
            <a:lvl2pPr marL="457200" lvl="1"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Arial" panose="02080604020202020204" pitchFamily="34" charset="0"/>
                <a:ea typeface="+mn-ea"/>
                <a:cs typeface="+mn-cs"/>
              </a:defRPr>
            </a:lvl5pPr>
          </a:lstStyle>
          <a:p>
            <a:pPr lvl="0" algn="r">
              <a:buSzTx/>
            </a:pPr>
            <a:r>
              <a:rPr lang="en-US" altLang="en-US" sz="1400" dirty="0">
                <a:solidFill>
                  <a:srgbClr val="990033"/>
                </a:solidFill>
              </a:rPr>
              <a:t>Slide 1- </a:t>
            </a:r>
            <a:fld id="{9A0DB2DC-4C9A-4742-B13C-FB6460FD3503}" type="slidenum">
              <a:rPr lang="en-US" altLang="en-US" sz="1400" dirty="0">
                <a:solidFill>
                  <a:srgbClr val="990033"/>
                </a:solidFill>
              </a:rPr>
            </a:fld>
            <a:endParaRPr lang="en-US" altLang="en-US" sz="1400" dirty="0">
              <a:solidFill>
                <a:srgbClr val="990033"/>
              </a:solidFill>
            </a:endParaRP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11479</Words>
  <Application>WPS Presentation</Application>
  <PresentationFormat>Letter Paper (8.5x11 in)</PresentationFormat>
  <Paragraphs>328</Paragraphs>
  <Slides>30</Slides>
  <Notes>26</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30</vt:i4>
      </vt:variant>
    </vt:vector>
  </HeadingPairs>
  <TitlesOfParts>
    <vt:vector size="45" baseType="lpstr">
      <vt:lpstr>Arial</vt:lpstr>
      <vt:lpstr>SimSun</vt:lpstr>
      <vt:lpstr>Wingdings</vt:lpstr>
      <vt:lpstr>DejaVu Sans</vt:lpstr>
      <vt:lpstr>Droid Sans Fallback</vt:lpstr>
      <vt:lpstr>OpenSymbol</vt:lpstr>
      <vt:lpstr>Calibri Light</vt:lpstr>
      <vt:lpstr>Calibri</vt:lpstr>
      <vt:lpstr>Tahoma</vt:lpstr>
      <vt:lpstr>Times New Roman</vt:lpstr>
      <vt:lpstr>Microsoft YaHei</vt:lpstr>
      <vt:lpstr>Arial Unicode MS</vt:lpstr>
      <vt:lpstr>Microsoft YaHei</vt:lpstr>
      <vt:lpstr>Arial Unicode MS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©2007 Pearson Addison-Wesley. All rights reserved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Elmasri/Navathe</dc:creator>
  <dc:subject>Introduction: Databases and Database Users</dc:subject>
  <cp:lastModifiedBy>jmutangana</cp:lastModifiedBy>
  <cp:revision>64</cp:revision>
  <cp:lastPrinted>2025-06-17T22:21:38Z</cp:lastPrinted>
  <dcterms:created xsi:type="dcterms:W3CDTF">2025-06-17T22:21:38Z</dcterms:created>
  <dcterms:modified xsi:type="dcterms:W3CDTF">2025-06-17T22:21:38Z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1033-11.1.0.11698</vt:lpwstr>
  </property>
</Properties>
</file>