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varScale="1">
        <p:scale>
          <a:sx n="63" d="100"/>
          <a:sy n="63" d="100"/>
        </p:scale>
        <p:origin x="7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A00495E2-5584-3B49-9F5C-29C6FA0F4BF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A00495E2-5584-3B49-9F5C-29C6FA0F4BF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A00495E2-5584-3B49-9F5C-29C6FA0F4BF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A00495E2-5584-3B49-9F5C-29C6FA0F4BF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A00495E2-5584-3B49-9F5C-29C6FA0F4BF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A00495E2-5584-3B49-9F5C-29C6FA0F4BF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A00495E2-5584-3B49-9F5C-29C6FA0F4BF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A00495E2-5584-3B49-9F5C-29C6FA0F4BF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495E2-5584-3B49-9F5C-29C6FA0F4BF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A00495E2-5584-3B49-9F5C-29C6FA0F4BF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A00495E2-5584-3B49-9F5C-29C6FA0F4BF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B27B3-9DBC-5640-9BB6-46DAE0E58E1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495E2-5584-3B49-9F5C-29C6FA0F4BF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B27B3-9DBC-5640-9BB6-46DAE0E58E1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Study and Research Methods </a:t>
            </a:r>
            <a:endParaRPr lang="en-US" dirty="0"/>
          </a:p>
        </p:txBody>
      </p:sp>
      <p:sp>
        <p:nvSpPr>
          <p:cNvPr id="3" name="Subtitle 2"/>
          <p:cNvSpPr>
            <a:spLocks noGrp="1"/>
          </p:cNvSpPr>
          <p:nvPr>
            <p:ph type="subTitle" idx="1"/>
          </p:nvPr>
        </p:nvSpPr>
        <p:spPr/>
        <p:txBody>
          <a:bodyPr/>
          <a:lstStyle/>
          <a:p>
            <a:r>
              <a:rPr lang="en-US" dirty="0"/>
              <a:t>3</a:t>
            </a:r>
            <a:endParaRPr lang="en-US" dirty="0"/>
          </a:p>
          <a:p>
            <a:r>
              <a:rPr lang="en-US" dirty="0"/>
              <a:t>By Dr. Charles Hategekimana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effectLst/>
                <a:latin typeface="Times New Roman" panose="02020603050405020304" pitchFamily="18" charset="0"/>
                <a:ea typeface="PMingLiU" panose="02020500000000000000" pitchFamily="18" charset="-120"/>
              </a:rPr>
              <a:t>Taking Tests/Examinations and Reviewing the Answers</a:t>
            </a:r>
            <a:r>
              <a:rPr lang="en-US" sz="3200" b="1" dirty="0">
                <a:effectLst/>
              </a:rPr>
              <a:t> </a:t>
            </a:r>
            <a:endParaRPr lang="en-US" sz="3200" b="1" dirty="0"/>
          </a:p>
        </p:txBody>
      </p:sp>
      <p:sp>
        <p:nvSpPr>
          <p:cNvPr id="3" name="Content Placeholder 2"/>
          <p:cNvSpPr>
            <a:spLocks noGrp="1"/>
          </p:cNvSpPr>
          <p:nvPr>
            <p:ph idx="1"/>
          </p:nvPr>
        </p:nvSpPr>
        <p:spPr/>
        <p:txBody>
          <a:bodyPr>
            <a:normAutofit lnSpcReduction="10000"/>
          </a:bodyPr>
          <a:lstStyle/>
          <a:p>
            <a:r>
              <a:rPr lang="en-US" sz="2400" dirty="0">
                <a:effectLst/>
                <a:latin typeface="Times New Roman" panose="02020603050405020304" pitchFamily="18" charset="0"/>
                <a:ea typeface="PMingLiU" panose="02020500000000000000" pitchFamily="18" charset="-120"/>
              </a:rPr>
              <a:t>It is essential reading if there are instructions on the questionnaire before starting to answer questions</a:t>
            </a:r>
            <a:r>
              <a:rPr lang="en-US" sz="2400" dirty="0">
                <a:effectLst/>
              </a:rPr>
              <a:t> </a:t>
            </a:r>
            <a:endParaRPr lang="en-US" sz="2400" dirty="0">
              <a:effectLst/>
            </a:endParaRPr>
          </a:p>
          <a:p>
            <a:r>
              <a:rPr lang="en-US" sz="2400" dirty="0">
                <a:effectLst/>
                <a:latin typeface="Times New Roman" panose="02020603050405020304" pitchFamily="18" charset="0"/>
                <a:ea typeface="PMingLiU" panose="02020500000000000000" pitchFamily="18" charset="-120"/>
              </a:rPr>
              <a:t>The first phase is to discuss and answer only those questions that are easier for you.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 second phase is to spend more time on issues resolved partially or not at all.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 third phase is to focus on issues that have caused difficulties.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 fourth phase, and the last, of the review is to check your answers and make sure that nothing is missing.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This is not the time to start questioning some of the answers unless you have already determined that you will return to the question and its answer. You should never change or doubt your response already registered unless you are absolutely convinced that the new response is the best.</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exam strategies</a:t>
            </a:r>
            <a:endParaRPr lang="en-US" dirty="0"/>
          </a:p>
        </p:txBody>
      </p:sp>
      <p:sp>
        <p:nvSpPr>
          <p:cNvPr id="3" name="Content Placeholder 2"/>
          <p:cNvSpPr>
            <a:spLocks noGrp="1"/>
          </p:cNvSpPr>
          <p:nvPr>
            <p:ph idx="1"/>
          </p:nvPr>
        </p:nvSpPr>
        <p:spPr>
          <a:xfrm>
            <a:off x="674914" y="1690688"/>
            <a:ext cx="10678886" cy="4486275"/>
          </a:xfrm>
        </p:spPr>
        <p:txBody>
          <a:bodyPr>
            <a:noAutofit/>
          </a:bodyPr>
          <a:lstStyle/>
          <a:p>
            <a:r>
              <a:rPr lang="en-GB" sz="2400" dirty="0">
                <a:effectLst/>
                <a:latin typeface="Times New Roman" panose="02020603050405020304" pitchFamily="18" charset="0"/>
                <a:ea typeface="Times New Roman" panose="02020603050405020304" pitchFamily="18" charset="0"/>
              </a:rPr>
              <a:t>Some students simply don’t think about their exams again, other than to say, “I’ll do better next time.” Try to make an effort to review your exams thoroughly, especially if you didn’t perform as well you had wanted to. You’ll need to find out why you made mistakes so you can adjust your studying and exam-writing next time</a:t>
            </a:r>
            <a:r>
              <a:rPr lang="en-US" sz="2400" dirty="0">
                <a:effectLst/>
              </a:rPr>
              <a:t> </a:t>
            </a:r>
            <a:endParaRPr lang="en-US" sz="2400" dirty="0">
              <a:effectLst/>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Did I misread the question?</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Did I make careless mistakes, such as reversing numbers?</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Did I simply not know the answer because I missed a class, didn't read the </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chapter, or didn't have enough time to review?</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Did I know the general concepts, but not at the appropriate level of detail?</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Did I run out of time?</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and Examinations</a:t>
            </a:r>
            <a:endParaRPr lang="en-US" dirty="0"/>
          </a:p>
        </p:txBody>
      </p:sp>
      <p:sp>
        <p:nvSpPr>
          <p:cNvPr id="3" name="Content Placeholder 2"/>
          <p:cNvSpPr>
            <a:spLocks noGrp="1"/>
          </p:cNvSpPr>
          <p:nvPr>
            <p:ph idx="1"/>
          </p:nvPr>
        </p:nvSpPr>
        <p:spPr/>
        <p:txBody>
          <a:bodyPr>
            <a:normAutofit fontScale="92500" lnSpcReduction="20000"/>
          </a:bodyPr>
          <a:lstStyle/>
          <a:p>
            <a:pPr marL="457200" algn="just">
              <a:lnSpc>
                <a:spcPct val="115000"/>
              </a:lnSpc>
            </a:pPr>
            <a:r>
              <a:rPr lang="en-US" sz="1800" dirty="0">
                <a:effectLst/>
                <a:latin typeface="Times New Roman" panose="02020603050405020304" pitchFamily="18" charset="0"/>
                <a:ea typeface="PMingLiU" panose="02020500000000000000" pitchFamily="18" charset="-120"/>
              </a:rPr>
              <a:t>The test is often the final stage of a course. It is used to assess your level of mastering the knowledge transmitted</a:t>
            </a:r>
            <a:endParaRPr lang="en-US" sz="18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sz="1800" dirty="0">
                <a:effectLst/>
                <a:latin typeface="Times New Roman" panose="02020603050405020304" pitchFamily="18" charset="0"/>
                <a:ea typeface="PMingLiU" panose="02020500000000000000" pitchFamily="18" charset="-120"/>
              </a:rPr>
              <a:t>For many, the preparation of the exam is limited to studying a few days before the exam trying to learn all the material accumulated in many previous weeks. </a:t>
            </a:r>
            <a:endParaRPr lang="en-US" sz="18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sz="1800" dirty="0">
                <a:effectLst/>
                <a:latin typeface="Times New Roman" panose="02020603050405020304" pitchFamily="18" charset="0"/>
                <a:ea typeface="PMingLiU" panose="02020500000000000000" pitchFamily="18" charset="-120"/>
              </a:rPr>
              <a:t>Then it is a very superficial learning simply for the preparation of exam. The goal is simply to pass the exam rather than learning the material well. </a:t>
            </a:r>
            <a:endParaRPr lang="en-US" sz="18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sz="1800" dirty="0">
                <a:effectLst/>
                <a:latin typeface="Times New Roman" panose="02020603050405020304" pitchFamily="18" charset="0"/>
                <a:ea typeface="PMingLiU" panose="02020500000000000000" pitchFamily="18" charset="-120"/>
              </a:rPr>
              <a:t>This method gives unsatisfactory results because the memory only retains the information on a temporary level and clears quickly soon after the exam.</a:t>
            </a:r>
            <a:endParaRPr lang="en-US" sz="18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Nevertheless, you may still be quite well in doing so despite the stress of not having enough time. But the best strategy is to start earlier and not wait for the last minute.</a:t>
            </a:r>
            <a:r>
              <a:rPr lang="en-US" sz="1800" dirty="0">
                <a:effectLst/>
                <a:latin typeface="Times New Roman" panose="02020603050405020304" pitchFamily="18" charset="0"/>
                <a:ea typeface="PMingLiU" panose="02020500000000000000" pitchFamily="18" charset="-120"/>
              </a:rPr>
              <a:t>This method can sometimes reduce the study time right before the exam. </a:t>
            </a:r>
            <a:endParaRPr lang="en-US" sz="18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sz="1800" dirty="0">
                <a:effectLst/>
                <a:latin typeface="Times New Roman" panose="02020603050405020304" pitchFamily="18" charset="0"/>
                <a:ea typeface="PMingLiU" panose="02020500000000000000" pitchFamily="18" charset="-120"/>
              </a:rPr>
              <a:t>The last hours before the exams are often a period where the student gathers energy and final effort in order to do the exam and get good scores.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a:t>
            </a:r>
            <a:r>
              <a:rPr lang="en-US"/>
              <a:t>y</a:t>
            </a:r>
            <a:r>
              <a:rPr lang="en-US"/>
              <a:t> </a:t>
            </a:r>
            <a:r>
              <a:rPr lang="en-US" dirty="0"/>
              <a:t>Exam Specifics</a:t>
            </a:r>
            <a:endParaRPr lang="en-US" dirty="0"/>
          </a:p>
        </p:txBody>
      </p:sp>
      <p:sp>
        <p:nvSpPr>
          <p:cNvPr id="3" name="Content Placeholder 2"/>
          <p:cNvSpPr>
            <a:spLocks noGrp="1"/>
          </p:cNvSpPr>
          <p:nvPr>
            <p:ph idx="1"/>
          </p:nvPr>
        </p:nvSpPr>
        <p:spPr/>
        <p:txBody>
          <a:bodyPr>
            <a:normAutofit/>
          </a:bodyPr>
          <a:lstStyle/>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What does the course outline say about the exam and the focus of this course?</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How much is the exam worth in terms of a percentage of your final mark?</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Is this a required course you need to get into vet school or teacher’s college? Is this course required to complete your program?</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What mark would you like to get in this course? What results will you need on this particular test or exam to achieve that mark?</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Which lectures, readings, assignments and problems could be part of the exam?</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Is there a greater focus on the textbook, lectures or both?</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How much of the term’s content is covered by the exam (the whole term? or just since the mid-term test?)</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exam specifics</a:t>
            </a:r>
            <a:endParaRPr lang="en-US" dirty="0"/>
          </a:p>
        </p:txBody>
      </p:sp>
      <p:sp>
        <p:nvSpPr>
          <p:cNvPr id="3" name="Content Placeholder 2"/>
          <p:cNvSpPr>
            <a:spLocks noGrp="1"/>
          </p:cNvSpPr>
          <p:nvPr>
            <p:ph idx="1"/>
          </p:nvPr>
        </p:nvSpPr>
        <p:spPr/>
        <p:txBody>
          <a:bodyPr>
            <a:normAutofit fontScale="85000" lnSpcReduction="20000"/>
          </a:bodyPr>
          <a:lstStyle/>
          <a:p>
            <a:pPr marL="342900" lvl="0" indent="-342900" algn="just">
              <a:buSzPts val="1000"/>
              <a:buFont typeface="Symbol" panose="05050102010706020507" pitchFamily="2" charset="2"/>
              <a:buChar char=""/>
              <a:tabLst>
                <a:tab pos="457200" algn="l"/>
              </a:tabLst>
            </a:pPr>
            <a:r>
              <a:rPr lang="en-GB" sz="2800" dirty="0">
                <a:effectLst/>
                <a:latin typeface="Times New Roman" panose="02020603050405020304" pitchFamily="18" charset="0"/>
                <a:ea typeface="Times New Roman" panose="02020603050405020304" pitchFamily="18" charset="0"/>
              </a:rPr>
              <a:t>What type of questions will there be and how many of each? Is it mainly multiple choice or is there a mixture of questions?</a:t>
            </a:r>
            <a:endParaRPr lang="en-US" sz="28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800" dirty="0">
                <a:effectLst/>
                <a:latin typeface="Times New Roman" panose="02020603050405020304" pitchFamily="18" charset="0"/>
                <a:ea typeface="Times New Roman" panose="02020603050405020304" pitchFamily="18" charset="0"/>
              </a:rPr>
              <a:t>Is the exam open note or open book?</a:t>
            </a:r>
            <a:endParaRPr lang="en-US" sz="28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800" dirty="0">
                <a:effectLst/>
                <a:latin typeface="Times New Roman" panose="02020603050405020304" pitchFamily="18" charset="0"/>
                <a:ea typeface="Times New Roman" panose="02020603050405020304" pitchFamily="18" charset="0"/>
              </a:rPr>
              <a:t>For problem-solving classes, will formulas be provided or do they need to be memorized? Can you take in your own formula sheet to the exam?</a:t>
            </a:r>
            <a:endParaRPr lang="en-US" sz="28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800" dirty="0">
                <a:effectLst/>
                <a:latin typeface="Times New Roman" panose="02020603050405020304" pitchFamily="18" charset="0"/>
                <a:ea typeface="Times New Roman" panose="02020603050405020304" pitchFamily="18" charset="0"/>
              </a:rPr>
              <a:t>Are there any materials you will need to bring to the exam (e.g., calculator?)</a:t>
            </a:r>
            <a:endParaRPr lang="en-US" sz="28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800" dirty="0">
                <a:effectLst/>
                <a:latin typeface="Times New Roman" panose="02020603050405020304" pitchFamily="18" charset="0"/>
                <a:ea typeface="Times New Roman" panose="02020603050405020304" pitchFamily="18" charset="0"/>
              </a:rPr>
              <a:t> How much time will be available? Does the professor expect the exam to be easy to complete during the test period or a challenge?</a:t>
            </a:r>
            <a:endParaRPr lang="en-US" sz="28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800" dirty="0">
                <a:effectLst/>
                <a:latin typeface="Times New Roman" panose="02020603050405020304" pitchFamily="18" charset="0"/>
                <a:ea typeface="Times New Roman" panose="02020603050405020304" pitchFamily="18" charset="0"/>
              </a:rPr>
              <a:t>Are the teaching assistants or the professor going to give a review session before the exam? When is it? Where is it?</a:t>
            </a:r>
            <a:endParaRPr lang="en-US" sz="2800" dirty="0">
              <a:effectLst/>
              <a:latin typeface="Times New Roman" panose="02020603050405020304" pitchFamily="18" charset="0"/>
              <a:ea typeface="PMingLiU" panose="02020500000000000000" pitchFamily="18" charset="-120"/>
            </a:endParaRPr>
          </a:p>
          <a:p>
            <a:r>
              <a:rPr lang="en-GB" sz="2800" dirty="0">
                <a:effectLst/>
                <a:latin typeface="Times New Roman" panose="02020603050405020304" pitchFamily="18" charset="0"/>
                <a:ea typeface="Times New Roman" panose="02020603050405020304" pitchFamily="18" charset="0"/>
              </a:rPr>
              <a:t>Is there a Supported Learning Group (SLG) for this course? SLGs are study groups led by experienced senior students. Announcements may be made in your course about SLG sessions.</a:t>
            </a:r>
            <a:r>
              <a:rPr lang="en-US" dirty="0">
                <a:effectLst/>
              </a:rPr>
              <a:t> </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tests</a:t>
            </a:r>
            <a:endParaRPr lang="en-US" dirty="0"/>
          </a:p>
        </p:txBody>
      </p:sp>
      <p:sp>
        <p:nvSpPr>
          <p:cNvPr id="3" name="Content Placeholder 2"/>
          <p:cNvSpPr>
            <a:spLocks noGrp="1"/>
          </p:cNvSpPr>
          <p:nvPr>
            <p:ph idx="1"/>
          </p:nvPr>
        </p:nvSpPr>
        <p:spPr/>
        <p:txBody>
          <a:bodyPr>
            <a:normAutofit/>
          </a:bodyPr>
          <a:lstStyle/>
          <a:p>
            <a:r>
              <a:rPr lang="en-GB" sz="3200" dirty="0">
                <a:effectLst/>
                <a:latin typeface="Times New Roman" panose="02020603050405020304" pitchFamily="18" charset="0"/>
                <a:ea typeface="Times New Roman" panose="02020603050405020304" pitchFamily="18" charset="0"/>
              </a:rPr>
              <a:t>Be sure to review any previous tests you've had in the course. </a:t>
            </a:r>
            <a:endParaRPr lang="en-GB" sz="3200" dirty="0">
              <a:effectLst/>
              <a:latin typeface="Times New Roman" panose="02020603050405020304" pitchFamily="18" charset="0"/>
              <a:ea typeface="Times New Roman" panose="02020603050405020304" pitchFamily="18" charset="0"/>
            </a:endParaRPr>
          </a:p>
          <a:p>
            <a:pPr marL="0" indent="0">
              <a:buNone/>
            </a:pPr>
            <a:endParaRPr lang="en-GB" sz="3200" dirty="0">
              <a:effectLst/>
              <a:latin typeface="Times New Roman" panose="02020603050405020304" pitchFamily="18" charset="0"/>
              <a:ea typeface="Times New Roman" panose="02020603050405020304" pitchFamily="18" charset="0"/>
            </a:endParaRPr>
          </a:p>
          <a:p>
            <a:r>
              <a:rPr lang="en-GB" sz="3200" dirty="0" err="1">
                <a:effectLst/>
                <a:latin typeface="Times New Roman" panose="02020603050405020304" pitchFamily="18" charset="0"/>
                <a:ea typeface="Times New Roman" panose="02020603050405020304" pitchFamily="18" charset="0"/>
              </a:rPr>
              <a:t>Analyze</a:t>
            </a:r>
            <a:r>
              <a:rPr lang="en-GB" sz="3200" dirty="0">
                <a:effectLst/>
                <a:latin typeface="Times New Roman" panose="02020603050405020304" pitchFamily="18" charset="0"/>
                <a:ea typeface="Times New Roman" panose="02020603050405020304" pitchFamily="18" charset="0"/>
              </a:rPr>
              <a:t> errors you've made in the past, recognizing where you lost marks.</a:t>
            </a:r>
            <a:endParaRPr lang="en-US" sz="3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nature of tests to come</a:t>
            </a:r>
            <a:endParaRPr lang="en-US" dirty="0"/>
          </a:p>
        </p:txBody>
      </p:sp>
      <p:sp>
        <p:nvSpPr>
          <p:cNvPr id="3" name="Content Placeholder 2"/>
          <p:cNvSpPr>
            <a:spLocks noGrp="1"/>
          </p:cNvSpPr>
          <p:nvPr>
            <p:ph idx="1"/>
          </p:nvPr>
        </p:nvSpPr>
        <p:spPr/>
        <p:txBody>
          <a:bodyPr/>
          <a:lstStyle/>
          <a:p>
            <a:pPr algn="just"/>
            <a:r>
              <a:rPr lang="en-GB" sz="2400" dirty="0">
                <a:effectLst/>
                <a:latin typeface="Times New Roman" panose="02020603050405020304" pitchFamily="18" charset="0"/>
                <a:ea typeface="PMingLiU" panose="02020500000000000000" pitchFamily="18" charset="-120"/>
              </a:rPr>
              <a:t>Although ideally it should be love of learning, achievement, and self-improvement that prompts all learning, the average student is probably motivated by the requirement for taking and passing tests and examinations. </a:t>
            </a:r>
            <a:endParaRPr lang="en-US"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Some tests done are aptitude and achievement oriented while others are done for the placement, adaptability and promotion purpose. </a:t>
            </a:r>
            <a:endParaRPr lang="en-US"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those related to the ability to deal with reading the subject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and those related to the skills in dealing with numbers such as in mathematics.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Understanding plays a major role in verbal tests while mathematics require more skills to apply given concepts to new situations, that is to mean the ability of a student to reason. </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Attitude</a:t>
            </a:r>
            <a:endParaRPr lang="en-US" dirty="0"/>
          </a:p>
        </p:txBody>
      </p:sp>
      <p:sp>
        <p:nvSpPr>
          <p:cNvPr id="3" name="Content Placeholder 2"/>
          <p:cNvSpPr>
            <a:spLocks noGrp="1"/>
          </p:cNvSpPr>
          <p:nvPr>
            <p:ph idx="1"/>
          </p:nvPr>
        </p:nvSpPr>
        <p:spPr/>
        <p:txBody>
          <a:bodyPr>
            <a:normAutofit/>
          </a:bodyPr>
          <a:lstStyle/>
          <a:p>
            <a:pPr algn="just"/>
            <a:r>
              <a:rPr lang="en-GB" sz="2400" dirty="0">
                <a:effectLst/>
                <a:latin typeface="Times New Roman" panose="02020603050405020304" pitchFamily="18" charset="0"/>
                <a:ea typeface="PMingLiU" panose="02020500000000000000" pitchFamily="18" charset="-120"/>
              </a:rPr>
              <a:t>Do you consider the test or examination as a personal battle which the teacher wages in an attempt to defeat you, or as contest in which one tries to outwit others? This is the first negative attitude to be avoided. </a:t>
            </a:r>
            <a:endParaRPr lang="en-US"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Secondary, avoid the fear for examination.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Fear prevents success on tests and examinations because fear conditions the mind for failure. Students who are afraid start in a state of confusion and disorder. </a:t>
            </a:r>
            <a:endParaRPr lang="en-US"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A third attitude is wholly positive. It is the attitude of challenge, self-confidence, and content reliability.</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Students who accept a test as a challenge to show the teacher the extent of their knowledge of the subject and to improve their grades are stimulated. </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tests</a:t>
            </a:r>
            <a:endParaRPr lang="en-US" dirty="0"/>
          </a:p>
        </p:txBody>
      </p:sp>
      <p:sp>
        <p:nvSpPr>
          <p:cNvPr id="3" name="Content Placeholder 2"/>
          <p:cNvSpPr>
            <a:spLocks noGrp="1"/>
          </p:cNvSpPr>
          <p:nvPr>
            <p:ph idx="1"/>
          </p:nvPr>
        </p:nvSpPr>
        <p:spPr/>
        <p:txBody>
          <a:bodyPr>
            <a:normAutofit/>
          </a:bodyPr>
          <a:lstStyle/>
          <a:p>
            <a:pPr marL="0" indent="0" algn="just">
              <a:buNone/>
            </a:pPr>
            <a:r>
              <a:rPr lang="en-GB" sz="1800" b="1" dirty="0">
                <a:effectLst/>
                <a:latin typeface="Times New Roman" panose="02020603050405020304" pitchFamily="18" charset="0"/>
                <a:ea typeface="PMingLiU" panose="02020500000000000000" pitchFamily="18" charset="-120"/>
              </a:rPr>
              <a:t>From the student’s point of view</a:t>
            </a:r>
            <a:r>
              <a:rPr lang="en-GB" sz="1800" b="1" dirty="0">
                <a:latin typeface="Times New Roman" panose="02020603050405020304" pitchFamily="18" charset="0"/>
                <a:ea typeface="PMingLiU" panose="02020500000000000000" pitchFamily="18" charset="-120"/>
              </a:rPr>
              <a:t>:</a:t>
            </a:r>
            <a:endParaRPr lang="en-GB" sz="1800" b="1" dirty="0">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PMingLiU" panose="02020500000000000000" pitchFamily="18" charset="-120"/>
              </a:rPr>
              <a:t> The first reason for tests and examinations is motivation. </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PMingLiU" panose="02020500000000000000" pitchFamily="18" charset="-120"/>
              </a:rPr>
              <a:t>The second reason for tests and examinations is that they provide students with an opportunity to show the extent of their learning. </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PMingLiU" panose="02020500000000000000" pitchFamily="18" charset="-120"/>
              </a:rPr>
              <a:t> A third reason is that students gain insight into what the teacher considers most important. </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PMingLiU" panose="02020500000000000000" pitchFamily="18" charset="-120"/>
              </a:rPr>
              <a:t>A fourth reason is that students can discover both their shortcomings and the extent of their progress. </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PMingLiU" panose="02020500000000000000" pitchFamily="18" charset="-120"/>
              </a:rPr>
              <a:t> The fifth reason is that tests and examinations constitute one of the most important learning processes. </a:t>
            </a:r>
            <a:endParaRPr lang="en-GB" sz="1800" dirty="0">
              <a:effectLst/>
              <a:latin typeface="Times New Roman" panose="02020603050405020304" pitchFamily="18" charset="0"/>
              <a:ea typeface="PMingLiU" panose="02020500000000000000" pitchFamily="18" charset="-120"/>
            </a:endParaRPr>
          </a:p>
          <a:p>
            <a:pPr marL="0" indent="0" algn="just">
              <a:buNone/>
            </a:pPr>
            <a:r>
              <a:rPr lang="en-GB" sz="1800" b="1" dirty="0">
                <a:effectLst/>
                <a:latin typeface="Times New Roman" panose="02020603050405020304" pitchFamily="18" charset="0"/>
                <a:ea typeface="PMingLiU" panose="02020500000000000000" pitchFamily="18" charset="-120"/>
              </a:rPr>
              <a:t>The teacher also benefits from tests and examinations</a:t>
            </a:r>
            <a:r>
              <a:rPr lang="en-GB" sz="1800" dirty="0">
                <a:effectLst/>
                <a:latin typeface="Times New Roman" panose="02020603050405020304" pitchFamily="18" charset="0"/>
                <a:ea typeface="PMingLiU" panose="02020500000000000000" pitchFamily="18" charset="-120"/>
              </a:rPr>
              <a:t>. </a:t>
            </a:r>
            <a:endParaRPr lang="en-GB"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PMingLiU" panose="02020500000000000000" pitchFamily="18" charset="-120"/>
              </a:rPr>
              <a:t>Through them she/he is able to measure mental growth accurately, </a:t>
            </a:r>
            <a:endParaRPr lang="en-GB"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PMingLiU" panose="02020500000000000000" pitchFamily="18" charset="-120"/>
              </a:rPr>
              <a:t>to identify which students are willing to expend the energy required to maintain high standards on a big job</a:t>
            </a:r>
            <a:endParaRPr lang="en-GB"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PMingLiU" panose="02020500000000000000" pitchFamily="18" charset="-120"/>
              </a:rPr>
              <a:t>identify where he/she must improve her teaching style. </a:t>
            </a:r>
            <a:endParaRPr lang="en-US" sz="18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successful revision for the exams</a:t>
            </a:r>
            <a:endParaRPr lang="en-US" dirty="0"/>
          </a:p>
        </p:txBody>
      </p:sp>
      <p:sp>
        <p:nvSpPr>
          <p:cNvPr id="3" name="Content Placeholder 2"/>
          <p:cNvSpPr>
            <a:spLocks noGrp="1"/>
          </p:cNvSpPr>
          <p:nvPr>
            <p:ph idx="1"/>
          </p:nvPr>
        </p:nvSpPr>
        <p:spPr/>
        <p:txBody>
          <a:bodyPr/>
          <a:lstStyle/>
          <a:p>
            <a:r>
              <a:rPr lang="en-US" dirty="0"/>
              <a:t>Principle of abstenance: </a:t>
            </a:r>
            <a:r>
              <a:rPr lang="en-US" dirty="0">
                <a:effectLst/>
                <a:latin typeface="Times New Roman" panose="02020603050405020304" pitchFamily="18" charset="0"/>
                <a:ea typeface="PMingLiU" panose="02020500000000000000" pitchFamily="18" charset="-120"/>
              </a:rPr>
              <a:t>avoid all discussions, all questions and all the reflections on the subject of the exam.</a:t>
            </a:r>
            <a:r>
              <a:rPr lang="en-US" dirty="0">
                <a:effectLst/>
              </a:rPr>
              <a:t> </a:t>
            </a:r>
            <a:endParaRPr lang="en-US" dirty="0">
              <a:effectLst/>
            </a:endParaRPr>
          </a:p>
          <a:p>
            <a:r>
              <a:rPr lang="en-US" dirty="0"/>
              <a:t>Enough break and sleep</a:t>
            </a:r>
            <a:endParaRPr lang="en-US" dirty="0"/>
          </a:p>
          <a:p>
            <a:r>
              <a:rPr lang="en-GB" dirty="0"/>
              <a:t>If not consequences: </a:t>
            </a:r>
            <a:endParaRPr lang="en-GB" dirty="0"/>
          </a:p>
          <a:p>
            <a:r>
              <a:rPr lang="en-GB" dirty="0"/>
              <a:t>Fatigue of the memory</a:t>
            </a:r>
            <a:endParaRPr lang="en-GB" dirty="0"/>
          </a:p>
          <a:p>
            <a:r>
              <a:rPr lang="en-GB" dirty="0"/>
              <a:t>Loss of confidence</a:t>
            </a:r>
            <a:endParaRPr lang="en-GB" dirty="0"/>
          </a:p>
          <a:p>
            <a:r>
              <a:rPr lang="en-GB" dirty="0"/>
              <a:t>High importance on a portion of the material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6634</Words>
  <Application>WPS Presentation</Application>
  <PresentationFormat>Widescreen</PresentationFormat>
  <Paragraphs>100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Times New Roman</vt:lpstr>
      <vt:lpstr>PMingLiU</vt:lpstr>
      <vt:lpstr>PMingLiU-ExtB</vt:lpstr>
      <vt:lpstr>Symbol</vt:lpstr>
      <vt:lpstr>Calibri Light</vt:lpstr>
      <vt:lpstr>Calibri</vt:lpstr>
      <vt:lpstr>Microsoft YaHei</vt:lpstr>
      <vt:lpstr>Arial Unicode MS</vt:lpstr>
      <vt:lpstr>Office Theme</vt:lpstr>
      <vt:lpstr>Study and Research Methods </vt:lpstr>
      <vt:lpstr>Tests and Examinations</vt:lpstr>
      <vt:lpstr>Identify Exam Specifics</vt:lpstr>
      <vt:lpstr>Identify exam specifics</vt:lpstr>
      <vt:lpstr>Previous tests</vt:lpstr>
      <vt:lpstr>The nature of tests to come</vt:lpstr>
      <vt:lpstr>Attitude</vt:lpstr>
      <vt:lpstr>Reasons for tests</vt:lpstr>
      <vt:lpstr>Suggestions for successful revision for the exams</vt:lpstr>
      <vt:lpstr>Taking Tests/Examinations and Reviewing the Answers </vt:lpstr>
      <vt:lpstr>Post exam strategies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Research Methods </dc:title>
  <dc:creator>Charles Hategekimana</dc:creator>
  <cp:lastModifiedBy>Hategekimana Charles</cp:lastModifiedBy>
  <cp:revision>7</cp:revision>
  <dcterms:created xsi:type="dcterms:W3CDTF">2023-03-05T20:25:00Z</dcterms:created>
  <dcterms:modified xsi:type="dcterms:W3CDTF">2024-02-28T19:39:29Z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263858012E814AE19DE34315141B92D2_12</vt:lpwstr>
  </property>
  <property fmtid="{D5CDD505-2E9C-101B-9397-08002B2CF9AE}" pid="3" name="KSOProductBuildVer">
    <vt:lpwstr>1033-12.2.0.13431</vt:lpwstr>
  </property>
</Properties>
</file>