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87" r:id="rId5"/>
    <p:sldId id="258" r:id="rId6"/>
    <p:sldId id="260" r:id="rId7"/>
    <p:sldId id="261" r:id="rId8"/>
    <p:sldId id="262" r:id="rId9"/>
    <p:sldId id="263" r:id="rId10"/>
    <p:sldId id="264" r:id="rId11"/>
    <p:sldId id="265" r:id="rId12"/>
    <p:sldId id="266" r:id="rId13"/>
    <p:sldId id="267" r:id="rId14"/>
    <p:sldId id="277" r:id="rId15"/>
    <p:sldId id="278" r:id="rId16"/>
    <p:sldId id="279" r:id="rId17"/>
    <p:sldId id="280" r:id="rId18"/>
    <p:sldId id="268" r:id="rId19"/>
    <p:sldId id="269" r:id="rId20"/>
    <p:sldId id="270" r:id="rId21"/>
    <p:sldId id="271" r:id="rId22"/>
    <p:sldId id="272" r:id="rId23"/>
    <p:sldId id="273" r:id="rId24"/>
    <p:sldId id="274" r:id="rId25"/>
    <p:sldId id="275" r:id="rId26"/>
    <p:sldId id="276" r:id="rId27"/>
    <p:sldId id="281" r:id="rId28"/>
    <p:sldId id="282" r:id="rId29"/>
    <p:sldId id="283" r:id="rId30"/>
    <p:sldId id="284" r:id="rId31"/>
    <p:sldId id="285" r:id="rId32"/>
    <p:sldId id="286" r:id="rId33"/>
    <p:sldId id="294" r:id="rId34"/>
    <p:sldId id="295" r:id="rId35"/>
    <p:sldId id="296" r:id="rId36"/>
    <p:sldId id="297" r:id="rId37"/>
    <p:sldId id="298" r:id="rId38"/>
    <p:sldId id="299" r:id="rId39"/>
    <p:sldId id="300" r:id="rId40"/>
    <p:sldId id="301" r:id="rId41"/>
    <p:sldId id="288" r:id="rId42"/>
    <p:sldId id="289" r:id="rId43"/>
    <p:sldId id="290" r:id="rId44"/>
    <p:sldId id="291" r:id="rId45"/>
    <p:sldId id="292" r:id="rId46"/>
    <p:sldId id="293"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0F0CD-9302-3107-FAB4-9DF8EBD1B8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DD017A-812A-1C12-17BA-F75EF496C4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41FC4F-115B-3FCC-62D0-1EADC3ACA1B6}"/>
              </a:ext>
            </a:extLst>
          </p:cNvPr>
          <p:cNvSpPr>
            <a:spLocks noGrp="1"/>
          </p:cNvSpPr>
          <p:nvPr>
            <p:ph type="dt" sz="half" idx="10"/>
          </p:nvPr>
        </p:nvSpPr>
        <p:spPr/>
        <p:txBody>
          <a:bodyPr/>
          <a:lstStyle/>
          <a:p>
            <a:fld id="{044A264B-1D51-4914-98FD-D80EBE80EF86}" type="datetimeFigureOut">
              <a:rPr lang="en-US" smtClean="0"/>
              <a:t>2/24/2025</a:t>
            </a:fld>
            <a:endParaRPr lang="en-US"/>
          </a:p>
        </p:txBody>
      </p:sp>
      <p:sp>
        <p:nvSpPr>
          <p:cNvPr id="5" name="Footer Placeholder 4">
            <a:extLst>
              <a:ext uri="{FF2B5EF4-FFF2-40B4-BE49-F238E27FC236}">
                <a16:creationId xmlns:a16="http://schemas.microsoft.com/office/drawing/2014/main" id="{46C6A39B-93A2-543F-FE7A-EAAA82592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9C8F89-A35F-6453-538E-007DF1D28929}"/>
              </a:ext>
            </a:extLst>
          </p:cNvPr>
          <p:cNvSpPr>
            <a:spLocks noGrp="1"/>
          </p:cNvSpPr>
          <p:nvPr>
            <p:ph type="sldNum" sz="quarter" idx="12"/>
          </p:nvPr>
        </p:nvSpPr>
        <p:spPr/>
        <p:txBody>
          <a:bodyPr/>
          <a:lstStyle/>
          <a:p>
            <a:fld id="{87506043-F2C0-4DD0-B0A1-4919BB114EAD}" type="slidenum">
              <a:rPr lang="en-US" smtClean="0"/>
              <a:t>‹#›</a:t>
            </a:fld>
            <a:endParaRPr lang="en-US"/>
          </a:p>
        </p:txBody>
      </p:sp>
    </p:spTree>
    <p:extLst>
      <p:ext uri="{BB962C8B-B14F-4D97-AF65-F5344CB8AC3E}">
        <p14:creationId xmlns:p14="http://schemas.microsoft.com/office/powerpoint/2010/main" val="34599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DD103-967C-F976-054B-6FBE871791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B3238F-A4C9-9C25-4BF0-A975891D17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C83DA1-D6D9-DA13-7DB3-3544A5DC0F87}"/>
              </a:ext>
            </a:extLst>
          </p:cNvPr>
          <p:cNvSpPr>
            <a:spLocks noGrp="1"/>
          </p:cNvSpPr>
          <p:nvPr>
            <p:ph type="dt" sz="half" idx="10"/>
          </p:nvPr>
        </p:nvSpPr>
        <p:spPr/>
        <p:txBody>
          <a:bodyPr/>
          <a:lstStyle/>
          <a:p>
            <a:fld id="{044A264B-1D51-4914-98FD-D80EBE80EF86}" type="datetimeFigureOut">
              <a:rPr lang="en-US" smtClean="0"/>
              <a:t>2/24/2025</a:t>
            </a:fld>
            <a:endParaRPr lang="en-US"/>
          </a:p>
        </p:txBody>
      </p:sp>
      <p:sp>
        <p:nvSpPr>
          <p:cNvPr id="5" name="Footer Placeholder 4">
            <a:extLst>
              <a:ext uri="{FF2B5EF4-FFF2-40B4-BE49-F238E27FC236}">
                <a16:creationId xmlns:a16="http://schemas.microsoft.com/office/drawing/2014/main" id="{97B9D41F-B751-24B5-233D-6C607D2F24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FBB2E1-56DD-9919-9ECC-496A7EA2B109}"/>
              </a:ext>
            </a:extLst>
          </p:cNvPr>
          <p:cNvSpPr>
            <a:spLocks noGrp="1"/>
          </p:cNvSpPr>
          <p:nvPr>
            <p:ph type="sldNum" sz="quarter" idx="12"/>
          </p:nvPr>
        </p:nvSpPr>
        <p:spPr/>
        <p:txBody>
          <a:bodyPr/>
          <a:lstStyle/>
          <a:p>
            <a:fld id="{87506043-F2C0-4DD0-B0A1-4919BB114EAD}" type="slidenum">
              <a:rPr lang="en-US" smtClean="0"/>
              <a:t>‹#›</a:t>
            </a:fld>
            <a:endParaRPr lang="en-US"/>
          </a:p>
        </p:txBody>
      </p:sp>
    </p:spTree>
    <p:extLst>
      <p:ext uri="{BB962C8B-B14F-4D97-AF65-F5344CB8AC3E}">
        <p14:creationId xmlns:p14="http://schemas.microsoft.com/office/powerpoint/2010/main" val="478875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9528FA-6614-F28F-52FB-0E3EC8B58CE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131457-5E68-F187-C079-63C3CA3C11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0DC05E-A052-E0E9-D09D-C9857E1EEA90}"/>
              </a:ext>
            </a:extLst>
          </p:cNvPr>
          <p:cNvSpPr>
            <a:spLocks noGrp="1"/>
          </p:cNvSpPr>
          <p:nvPr>
            <p:ph type="dt" sz="half" idx="10"/>
          </p:nvPr>
        </p:nvSpPr>
        <p:spPr/>
        <p:txBody>
          <a:bodyPr/>
          <a:lstStyle/>
          <a:p>
            <a:fld id="{044A264B-1D51-4914-98FD-D80EBE80EF86}" type="datetimeFigureOut">
              <a:rPr lang="en-US" smtClean="0"/>
              <a:t>2/24/2025</a:t>
            </a:fld>
            <a:endParaRPr lang="en-US"/>
          </a:p>
        </p:txBody>
      </p:sp>
      <p:sp>
        <p:nvSpPr>
          <p:cNvPr id="5" name="Footer Placeholder 4">
            <a:extLst>
              <a:ext uri="{FF2B5EF4-FFF2-40B4-BE49-F238E27FC236}">
                <a16:creationId xmlns:a16="http://schemas.microsoft.com/office/drawing/2014/main" id="{13DD6611-D88D-5137-7A22-BB4971F7CB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BE8C8C-37BA-E708-377E-63AB7B53A897}"/>
              </a:ext>
            </a:extLst>
          </p:cNvPr>
          <p:cNvSpPr>
            <a:spLocks noGrp="1"/>
          </p:cNvSpPr>
          <p:nvPr>
            <p:ph type="sldNum" sz="quarter" idx="12"/>
          </p:nvPr>
        </p:nvSpPr>
        <p:spPr/>
        <p:txBody>
          <a:bodyPr/>
          <a:lstStyle/>
          <a:p>
            <a:fld id="{87506043-F2C0-4DD0-B0A1-4919BB114EAD}" type="slidenum">
              <a:rPr lang="en-US" smtClean="0"/>
              <a:t>‹#›</a:t>
            </a:fld>
            <a:endParaRPr lang="en-US"/>
          </a:p>
        </p:txBody>
      </p:sp>
    </p:spTree>
    <p:extLst>
      <p:ext uri="{BB962C8B-B14F-4D97-AF65-F5344CB8AC3E}">
        <p14:creationId xmlns:p14="http://schemas.microsoft.com/office/powerpoint/2010/main" val="1518072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2344-A610-ECC6-4DFA-7B4D7E6D13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7582F1-5526-9629-8A48-E3892D0548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27AB2-CF03-917A-63C5-3F0E6C1C0A65}"/>
              </a:ext>
            </a:extLst>
          </p:cNvPr>
          <p:cNvSpPr>
            <a:spLocks noGrp="1"/>
          </p:cNvSpPr>
          <p:nvPr>
            <p:ph type="dt" sz="half" idx="10"/>
          </p:nvPr>
        </p:nvSpPr>
        <p:spPr/>
        <p:txBody>
          <a:bodyPr/>
          <a:lstStyle/>
          <a:p>
            <a:fld id="{044A264B-1D51-4914-98FD-D80EBE80EF86}" type="datetimeFigureOut">
              <a:rPr lang="en-US" smtClean="0"/>
              <a:t>2/24/2025</a:t>
            </a:fld>
            <a:endParaRPr lang="en-US"/>
          </a:p>
        </p:txBody>
      </p:sp>
      <p:sp>
        <p:nvSpPr>
          <p:cNvPr id="5" name="Footer Placeholder 4">
            <a:extLst>
              <a:ext uri="{FF2B5EF4-FFF2-40B4-BE49-F238E27FC236}">
                <a16:creationId xmlns:a16="http://schemas.microsoft.com/office/drawing/2014/main" id="{DA7C7FC8-6F35-770B-1CAA-309B74087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A761C-B58E-BB43-434E-3128C55B6A2F}"/>
              </a:ext>
            </a:extLst>
          </p:cNvPr>
          <p:cNvSpPr>
            <a:spLocks noGrp="1"/>
          </p:cNvSpPr>
          <p:nvPr>
            <p:ph type="sldNum" sz="quarter" idx="12"/>
          </p:nvPr>
        </p:nvSpPr>
        <p:spPr/>
        <p:txBody>
          <a:bodyPr/>
          <a:lstStyle/>
          <a:p>
            <a:fld id="{87506043-F2C0-4DD0-B0A1-4919BB114EAD}" type="slidenum">
              <a:rPr lang="en-US" smtClean="0"/>
              <a:t>‹#›</a:t>
            </a:fld>
            <a:endParaRPr lang="en-US"/>
          </a:p>
        </p:txBody>
      </p:sp>
    </p:spTree>
    <p:extLst>
      <p:ext uri="{BB962C8B-B14F-4D97-AF65-F5344CB8AC3E}">
        <p14:creationId xmlns:p14="http://schemas.microsoft.com/office/powerpoint/2010/main" val="225766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94B2-B4BB-274D-A19D-F512FFD9C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694326-CB80-8573-472F-2D44A1FB68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47F165-F13C-A28A-F4FB-25827F2F9F93}"/>
              </a:ext>
            </a:extLst>
          </p:cNvPr>
          <p:cNvSpPr>
            <a:spLocks noGrp="1"/>
          </p:cNvSpPr>
          <p:nvPr>
            <p:ph type="dt" sz="half" idx="10"/>
          </p:nvPr>
        </p:nvSpPr>
        <p:spPr/>
        <p:txBody>
          <a:bodyPr/>
          <a:lstStyle/>
          <a:p>
            <a:fld id="{044A264B-1D51-4914-98FD-D80EBE80EF86}" type="datetimeFigureOut">
              <a:rPr lang="en-US" smtClean="0"/>
              <a:t>2/24/2025</a:t>
            </a:fld>
            <a:endParaRPr lang="en-US"/>
          </a:p>
        </p:txBody>
      </p:sp>
      <p:sp>
        <p:nvSpPr>
          <p:cNvPr id="5" name="Footer Placeholder 4">
            <a:extLst>
              <a:ext uri="{FF2B5EF4-FFF2-40B4-BE49-F238E27FC236}">
                <a16:creationId xmlns:a16="http://schemas.microsoft.com/office/drawing/2014/main" id="{CD2C52CC-F5A6-1168-3D66-67806D828C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9C5CD-3C4B-8766-0CA8-CB41CF1F2377}"/>
              </a:ext>
            </a:extLst>
          </p:cNvPr>
          <p:cNvSpPr>
            <a:spLocks noGrp="1"/>
          </p:cNvSpPr>
          <p:nvPr>
            <p:ph type="sldNum" sz="quarter" idx="12"/>
          </p:nvPr>
        </p:nvSpPr>
        <p:spPr/>
        <p:txBody>
          <a:bodyPr/>
          <a:lstStyle/>
          <a:p>
            <a:fld id="{87506043-F2C0-4DD0-B0A1-4919BB114EAD}" type="slidenum">
              <a:rPr lang="en-US" smtClean="0"/>
              <a:t>‹#›</a:t>
            </a:fld>
            <a:endParaRPr lang="en-US"/>
          </a:p>
        </p:txBody>
      </p:sp>
    </p:spTree>
    <p:extLst>
      <p:ext uri="{BB962C8B-B14F-4D97-AF65-F5344CB8AC3E}">
        <p14:creationId xmlns:p14="http://schemas.microsoft.com/office/powerpoint/2010/main" val="280205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51C23-5A17-CED3-2395-EFD13B5CDE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B02C59-238E-8237-60CC-1CB49EEBDA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296A75-D2EB-492D-DBA6-63942332FA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F6FB7E-C061-86B5-A9E1-97FED6AD4950}"/>
              </a:ext>
            </a:extLst>
          </p:cNvPr>
          <p:cNvSpPr>
            <a:spLocks noGrp="1"/>
          </p:cNvSpPr>
          <p:nvPr>
            <p:ph type="dt" sz="half" idx="10"/>
          </p:nvPr>
        </p:nvSpPr>
        <p:spPr/>
        <p:txBody>
          <a:bodyPr/>
          <a:lstStyle/>
          <a:p>
            <a:fld id="{044A264B-1D51-4914-98FD-D80EBE80EF86}" type="datetimeFigureOut">
              <a:rPr lang="en-US" smtClean="0"/>
              <a:t>2/24/2025</a:t>
            </a:fld>
            <a:endParaRPr lang="en-US"/>
          </a:p>
        </p:txBody>
      </p:sp>
      <p:sp>
        <p:nvSpPr>
          <p:cNvPr id="6" name="Footer Placeholder 5">
            <a:extLst>
              <a:ext uri="{FF2B5EF4-FFF2-40B4-BE49-F238E27FC236}">
                <a16:creationId xmlns:a16="http://schemas.microsoft.com/office/drawing/2014/main" id="{684F4C91-8CC5-59B3-00B6-C6A9BBC6C8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F2D39-F2EB-05AB-648D-73C0C2E43AD3}"/>
              </a:ext>
            </a:extLst>
          </p:cNvPr>
          <p:cNvSpPr>
            <a:spLocks noGrp="1"/>
          </p:cNvSpPr>
          <p:nvPr>
            <p:ph type="sldNum" sz="quarter" idx="12"/>
          </p:nvPr>
        </p:nvSpPr>
        <p:spPr/>
        <p:txBody>
          <a:bodyPr/>
          <a:lstStyle/>
          <a:p>
            <a:fld id="{87506043-F2C0-4DD0-B0A1-4919BB114EAD}" type="slidenum">
              <a:rPr lang="en-US" smtClean="0"/>
              <a:t>‹#›</a:t>
            </a:fld>
            <a:endParaRPr lang="en-US"/>
          </a:p>
        </p:txBody>
      </p:sp>
    </p:spTree>
    <p:extLst>
      <p:ext uri="{BB962C8B-B14F-4D97-AF65-F5344CB8AC3E}">
        <p14:creationId xmlns:p14="http://schemas.microsoft.com/office/powerpoint/2010/main" val="4271771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DF78-8208-92E3-25E2-503948E030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451A8D-97F7-BED3-FF6A-D6088825E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B48BCC-4882-0908-353F-1B71ED277B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158E2A-89C2-60AF-CF93-2288E3F845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E1BDB8-D7CA-DFCB-E3D5-63A29C1E47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91F817-EEED-5CDC-17F8-8EE4F251CDA9}"/>
              </a:ext>
            </a:extLst>
          </p:cNvPr>
          <p:cNvSpPr>
            <a:spLocks noGrp="1"/>
          </p:cNvSpPr>
          <p:nvPr>
            <p:ph type="dt" sz="half" idx="10"/>
          </p:nvPr>
        </p:nvSpPr>
        <p:spPr/>
        <p:txBody>
          <a:bodyPr/>
          <a:lstStyle/>
          <a:p>
            <a:fld id="{044A264B-1D51-4914-98FD-D80EBE80EF86}" type="datetimeFigureOut">
              <a:rPr lang="en-US" smtClean="0"/>
              <a:t>2/24/2025</a:t>
            </a:fld>
            <a:endParaRPr lang="en-US"/>
          </a:p>
        </p:txBody>
      </p:sp>
      <p:sp>
        <p:nvSpPr>
          <p:cNvPr id="8" name="Footer Placeholder 7">
            <a:extLst>
              <a:ext uri="{FF2B5EF4-FFF2-40B4-BE49-F238E27FC236}">
                <a16:creationId xmlns:a16="http://schemas.microsoft.com/office/drawing/2014/main" id="{6A7236C8-745D-B639-8563-AA5EC2D5B8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43A960-3A69-9ABA-A51A-4575DA19B5DD}"/>
              </a:ext>
            </a:extLst>
          </p:cNvPr>
          <p:cNvSpPr>
            <a:spLocks noGrp="1"/>
          </p:cNvSpPr>
          <p:nvPr>
            <p:ph type="sldNum" sz="quarter" idx="12"/>
          </p:nvPr>
        </p:nvSpPr>
        <p:spPr/>
        <p:txBody>
          <a:bodyPr/>
          <a:lstStyle/>
          <a:p>
            <a:fld id="{87506043-F2C0-4DD0-B0A1-4919BB114EAD}" type="slidenum">
              <a:rPr lang="en-US" smtClean="0"/>
              <a:t>‹#›</a:t>
            </a:fld>
            <a:endParaRPr lang="en-US"/>
          </a:p>
        </p:txBody>
      </p:sp>
    </p:spTree>
    <p:extLst>
      <p:ext uri="{BB962C8B-B14F-4D97-AF65-F5344CB8AC3E}">
        <p14:creationId xmlns:p14="http://schemas.microsoft.com/office/powerpoint/2010/main" val="4049851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E491-1F8C-4FAB-AB08-AA966A47F82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BA9BB7-CAB7-4EEA-BBAF-64A34EB888DB}"/>
              </a:ext>
            </a:extLst>
          </p:cNvPr>
          <p:cNvSpPr>
            <a:spLocks noGrp="1"/>
          </p:cNvSpPr>
          <p:nvPr>
            <p:ph type="dt" sz="half" idx="10"/>
          </p:nvPr>
        </p:nvSpPr>
        <p:spPr/>
        <p:txBody>
          <a:bodyPr/>
          <a:lstStyle/>
          <a:p>
            <a:fld id="{044A264B-1D51-4914-98FD-D80EBE80EF86}" type="datetimeFigureOut">
              <a:rPr lang="en-US" smtClean="0"/>
              <a:t>2/24/2025</a:t>
            </a:fld>
            <a:endParaRPr lang="en-US"/>
          </a:p>
        </p:txBody>
      </p:sp>
      <p:sp>
        <p:nvSpPr>
          <p:cNvPr id="4" name="Footer Placeholder 3">
            <a:extLst>
              <a:ext uri="{FF2B5EF4-FFF2-40B4-BE49-F238E27FC236}">
                <a16:creationId xmlns:a16="http://schemas.microsoft.com/office/drawing/2014/main" id="{0453A8DF-727B-76E8-AB20-00C76F0754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E15792-C3DA-62F1-0AA9-D31DFB521FBC}"/>
              </a:ext>
            </a:extLst>
          </p:cNvPr>
          <p:cNvSpPr>
            <a:spLocks noGrp="1"/>
          </p:cNvSpPr>
          <p:nvPr>
            <p:ph type="sldNum" sz="quarter" idx="12"/>
          </p:nvPr>
        </p:nvSpPr>
        <p:spPr/>
        <p:txBody>
          <a:bodyPr/>
          <a:lstStyle/>
          <a:p>
            <a:fld id="{87506043-F2C0-4DD0-B0A1-4919BB114EAD}" type="slidenum">
              <a:rPr lang="en-US" smtClean="0"/>
              <a:t>‹#›</a:t>
            </a:fld>
            <a:endParaRPr lang="en-US"/>
          </a:p>
        </p:txBody>
      </p:sp>
    </p:spTree>
    <p:extLst>
      <p:ext uri="{BB962C8B-B14F-4D97-AF65-F5344CB8AC3E}">
        <p14:creationId xmlns:p14="http://schemas.microsoft.com/office/powerpoint/2010/main" val="3693627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8A5FBF-4D98-7802-58CA-35CD32EB06F4}"/>
              </a:ext>
            </a:extLst>
          </p:cNvPr>
          <p:cNvSpPr>
            <a:spLocks noGrp="1"/>
          </p:cNvSpPr>
          <p:nvPr>
            <p:ph type="dt" sz="half" idx="10"/>
          </p:nvPr>
        </p:nvSpPr>
        <p:spPr/>
        <p:txBody>
          <a:bodyPr/>
          <a:lstStyle/>
          <a:p>
            <a:fld id="{044A264B-1D51-4914-98FD-D80EBE80EF86}" type="datetimeFigureOut">
              <a:rPr lang="en-US" smtClean="0"/>
              <a:t>2/24/2025</a:t>
            </a:fld>
            <a:endParaRPr lang="en-US"/>
          </a:p>
        </p:txBody>
      </p:sp>
      <p:sp>
        <p:nvSpPr>
          <p:cNvPr id="3" name="Footer Placeholder 2">
            <a:extLst>
              <a:ext uri="{FF2B5EF4-FFF2-40B4-BE49-F238E27FC236}">
                <a16:creationId xmlns:a16="http://schemas.microsoft.com/office/drawing/2014/main" id="{742B8A22-0285-08F5-EFFD-C6DA88EB0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EDC583-237E-098E-E8E2-5EDDEB05E441}"/>
              </a:ext>
            </a:extLst>
          </p:cNvPr>
          <p:cNvSpPr>
            <a:spLocks noGrp="1"/>
          </p:cNvSpPr>
          <p:nvPr>
            <p:ph type="sldNum" sz="quarter" idx="12"/>
          </p:nvPr>
        </p:nvSpPr>
        <p:spPr/>
        <p:txBody>
          <a:bodyPr/>
          <a:lstStyle/>
          <a:p>
            <a:fld id="{87506043-F2C0-4DD0-B0A1-4919BB114EAD}" type="slidenum">
              <a:rPr lang="en-US" smtClean="0"/>
              <a:t>‹#›</a:t>
            </a:fld>
            <a:endParaRPr lang="en-US"/>
          </a:p>
        </p:txBody>
      </p:sp>
    </p:spTree>
    <p:extLst>
      <p:ext uri="{BB962C8B-B14F-4D97-AF65-F5344CB8AC3E}">
        <p14:creationId xmlns:p14="http://schemas.microsoft.com/office/powerpoint/2010/main" val="3289927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DCD4-DBE3-7BF0-4513-0269FF44C3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D9245E-1425-BDAC-CDF0-8C7E5AC8F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FEB2F00-69FE-2A3B-13EC-6A45E1F4CE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66B6EB-24EC-122F-44D0-FAF38FF1A546}"/>
              </a:ext>
            </a:extLst>
          </p:cNvPr>
          <p:cNvSpPr>
            <a:spLocks noGrp="1"/>
          </p:cNvSpPr>
          <p:nvPr>
            <p:ph type="dt" sz="half" idx="10"/>
          </p:nvPr>
        </p:nvSpPr>
        <p:spPr/>
        <p:txBody>
          <a:bodyPr/>
          <a:lstStyle/>
          <a:p>
            <a:fld id="{044A264B-1D51-4914-98FD-D80EBE80EF86}" type="datetimeFigureOut">
              <a:rPr lang="en-US" smtClean="0"/>
              <a:t>2/24/2025</a:t>
            </a:fld>
            <a:endParaRPr lang="en-US"/>
          </a:p>
        </p:txBody>
      </p:sp>
      <p:sp>
        <p:nvSpPr>
          <p:cNvPr id="6" name="Footer Placeholder 5">
            <a:extLst>
              <a:ext uri="{FF2B5EF4-FFF2-40B4-BE49-F238E27FC236}">
                <a16:creationId xmlns:a16="http://schemas.microsoft.com/office/drawing/2014/main" id="{DB86FA59-968D-BF1D-D06D-AA18AEF63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587D59-D105-3105-9860-53224F2F9451}"/>
              </a:ext>
            </a:extLst>
          </p:cNvPr>
          <p:cNvSpPr>
            <a:spLocks noGrp="1"/>
          </p:cNvSpPr>
          <p:nvPr>
            <p:ph type="sldNum" sz="quarter" idx="12"/>
          </p:nvPr>
        </p:nvSpPr>
        <p:spPr/>
        <p:txBody>
          <a:bodyPr/>
          <a:lstStyle/>
          <a:p>
            <a:fld id="{87506043-F2C0-4DD0-B0A1-4919BB114EAD}" type="slidenum">
              <a:rPr lang="en-US" smtClean="0"/>
              <a:t>‹#›</a:t>
            </a:fld>
            <a:endParaRPr lang="en-US"/>
          </a:p>
        </p:txBody>
      </p:sp>
    </p:spTree>
    <p:extLst>
      <p:ext uri="{BB962C8B-B14F-4D97-AF65-F5344CB8AC3E}">
        <p14:creationId xmlns:p14="http://schemas.microsoft.com/office/powerpoint/2010/main" val="53793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6AB62-B8E6-AC25-6E13-D814E2979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413EB5-D357-279B-FAFC-FAB21E32FB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A317C4B-9890-44D1-22B1-73D8B03043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8D0660-87A5-3743-F128-B3501DF2678D}"/>
              </a:ext>
            </a:extLst>
          </p:cNvPr>
          <p:cNvSpPr>
            <a:spLocks noGrp="1"/>
          </p:cNvSpPr>
          <p:nvPr>
            <p:ph type="dt" sz="half" idx="10"/>
          </p:nvPr>
        </p:nvSpPr>
        <p:spPr/>
        <p:txBody>
          <a:bodyPr/>
          <a:lstStyle/>
          <a:p>
            <a:fld id="{044A264B-1D51-4914-98FD-D80EBE80EF86}" type="datetimeFigureOut">
              <a:rPr lang="en-US" smtClean="0"/>
              <a:t>2/24/2025</a:t>
            </a:fld>
            <a:endParaRPr lang="en-US"/>
          </a:p>
        </p:txBody>
      </p:sp>
      <p:sp>
        <p:nvSpPr>
          <p:cNvPr id="6" name="Footer Placeholder 5">
            <a:extLst>
              <a:ext uri="{FF2B5EF4-FFF2-40B4-BE49-F238E27FC236}">
                <a16:creationId xmlns:a16="http://schemas.microsoft.com/office/drawing/2014/main" id="{879A667C-0B6B-C129-EF68-14F2DF037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110DBF-C161-CF26-2205-2D92664D30F4}"/>
              </a:ext>
            </a:extLst>
          </p:cNvPr>
          <p:cNvSpPr>
            <a:spLocks noGrp="1"/>
          </p:cNvSpPr>
          <p:nvPr>
            <p:ph type="sldNum" sz="quarter" idx="12"/>
          </p:nvPr>
        </p:nvSpPr>
        <p:spPr/>
        <p:txBody>
          <a:bodyPr/>
          <a:lstStyle/>
          <a:p>
            <a:fld id="{87506043-F2C0-4DD0-B0A1-4919BB114EAD}" type="slidenum">
              <a:rPr lang="en-US" smtClean="0"/>
              <a:t>‹#›</a:t>
            </a:fld>
            <a:endParaRPr lang="en-US"/>
          </a:p>
        </p:txBody>
      </p:sp>
    </p:spTree>
    <p:extLst>
      <p:ext uri="{BB962C8B-B14F-4D97-AF65-F5344CB8AC3E}">
        <p14:creationId xmlns:p14="http://schemas.microsoft.com/office/powerpoint/2010/main" val="1571521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9B073-CE33-0497-581C-7C4DE8C7E1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00F747-ED90-C37C-06F5-74F441E052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E8B617-5A8A-CECA-DA0E-4817C4746C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A264B-1D51-4914-98FD-D80EBE80EF86}" type="datetimeFigureOut">
              <a:rPr lang="en-US" smtClean="0"/>
              <a:t>2/24/2025</a:t>
            </a:fld>
            <a:endParaRPr lang="en-US"/>
          </a:p>
        </p:txBody>
      </p:sp>
      <p:sp>
        <p:nvSpPr>
          <p:cNvPr id="5" name="Footer Placeholder 4">
            <a:extLst>
              <a:ext uri="{FF2B5EF4-FFF2-40B4-BE49-F238E27FC236}">
                <a16:creationId xmlns:a16="http://schemas.microsoft.com/office/drawing/2014/main" id="{2D731BB8-8C69-D2BF-3CE7-C7FA7A4987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438012-1645-9F91-417B-A2AACE18CE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06043-F2C0-4DD0-B0A1-4919BB114EAD}" type="slidenum">
              <a:rPr lang="en-US" smtClean="0"/>
              <a:t>‹#›</a:t>
            </a:fld>
            <a:endParaRPr lang="en-US"/>
          </a:p>
        </p:txBody>
      </p:sp>
    </p:spTree>
    <p:extLst>
      <p:ext uri="{BB962C8B-B14F-4D97-AF65-F5344CB8AC3E}">
        <p14:creationId xmlns:p14="http://schemas.microsoft.com/office/powerpoint/2010/main" val="2433082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D3DBD-2638-B665-7E03-8BFF7F8DA8D7}"/>
              </a:ext>
            </a:extLst>
          </p:cNvPr>
          <p:cNvSpPr>
            <a:spLocks noGrp="1"/>
          </p:cNvSpPr>
          <p:nvPr>
            <p:ph type="ctrTitle"/>
          </p:nvPr>
        </p:nvSpPr>
        <p:spPr/>
        <p:txBody>
          <a:bodyPr/>
          <a:lstStyle/>
          <a:p>
            <a:r>
              <a:rPr lang="en-US" b="1" dirty="0"/>
              <a:t>Historical Books</a:t>
            </a:r>
          </a:p>
        </p:txBody>
      </p:sp>
      <p:sp>
        <p:nvSpPr>
          <p:cNvPr id="3" name="Subtitle 2">
            <a:extLst>
              <a:ext uri="{FF2B5EF4-FFF2-40B4-BE49-F238E27FC236}">
                <a16:creationId xmlns:a16="http://schemas.microsoft.com/office/drawing/2014/main" id="{0EE9EE15-931A-3B3B-05CB-9FD174C9C3E0}"/>
              </a:ext>
            </a:extLst>
          </p:cNvPr>
          <p:cNvSpPr>
            <a:spLocks noGrp="1"/>
          </p:cNvSpPr>
          <p:nvPr>
            <p:ph type="subTitle" idx="1"/>
          </p:nvPr>
        </p:nvSpPr>
        <p:spPr/>
        <p:txBody>
          <a:bodyPr/>
          <a:lstStyle/>
          <a:p>
            <a:r>
              <a:rPr lang="en-US" dirty="0"/>
              <a:t>-Group 2-</a:t>
            </a:r>
          </a:p>
        </p:txBody>
      </p:sp>
    </p:spTree>
    <p:extLst>
      <p:ext uri="{BB962C8B-B14F-4D97-AF65-F5344CB8AC3E}">
        <p14:creationId xmlns:p14="http://schemas.microsoft.com/office/powerpoint/2010/main" val="2869865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C531-FF3A-2E44-DE32-9A31BCFFEF31}"/>
              </a:ext>
            </a:extLst>
          </p:cNvPr>
          <p:cNvSpPr>
            <a:spLocks noGrp="1"/>
          </p:cNvSpPr>
          <p:nvPr>
            <p:ph type="title"/>
          </p:nvPr>
        </p:nvSpPr>
        <p:spPr>
          <a:xfrm>
            <a:off x="838200" y="365126"/>
            <a:ext cx="10515600" cy="924832"/>
          </a:xfrm>
        </p:spPr>
        <p:txBody>
          <a:bodyPr/>
          <a:lstStyle/>
          <a:p>
            <a:r>
              <a:rPr lang="en-US" b="1" dirty="0"/>
              <a:t>Lessons to take away from the Book of Joshua.</a:t>
            </a:r>
          </a:p>
        </p:txBody>
      </p:sp>
      <p:sp>
        <p:nvSpPr>
          <p:cNvPr id="3" name="Content Placeholder 2">
            <a:extLst>
              <a:ext uri="{FF2B5EF4-FFF2-40B4-BE49-F238E27FC236}">
                <a16:creationId xmlns:a16="http://schemas.microsoft.com/office/drawing/2014/main" id="{B36ED5C0-D088-78C5-4950-7428EA892E02}"/>
              </a:ext>
            </a:extLst>
          </p:cNvPr>
          <p:cNvSpPr>
            <a:spLocks noGrp="1"/>
          </p:cNvSpPr>
          <p:nvPr>
            <p:ph idx="1"/>
          </p:nvPr>
        </p:nvSpPr>
        <p:spPr>
          <a:xfrm>
            <a:off x="838200" y="1420586"/>
            <a:ext cx="10515600" cy="4756377"/>
          </a:xfrm>
        </p:spPr>
        <p:txBody>
          <a:bodyPr/>
          <a:lstStyle/>
          <a:p>
            <a:r>
              <a:rPr lang="en-US" dirty="0"/>
              <a:t>God’s Presence is the key to success.(Joshua’s success was because God was with him </a:t>
            </a:r>
            <a:r>
              <a:rPr lang="en-US" b="1" dirty="0"/>
              <a:t>Joshua 1:5</a:t>
            </a:r>
            <a:r>
              <a:rPr lang="en-US" dirty="0"/>
              <a:t>)</a:t>
            </a:r>
          </a:p>
          <a:p>
            <a:r>
              <a:rPr lang="en-US" dirty="0"/>
              <a:t>Sin affects the whole community(Joshua 7): Our actions affect others, so we must live righteously. </a:t>
            </a:r>
          </a:p>
          <a:p>
            <a:r>
              <a:rPr lang="en-US" dirty="0"/>
              <a:t>There is no Victory without a Battle(God’s blessings often require effort, perseverance, and spiritual warfare)</a:t>
            </a:r>
          </a:p>
          <a:p>
            <a:r>
              <a:rPr lang="en-US" dirty="0"/>
              <a:t>We should reflect on and share testimonies of what God has done in our lives.(Joshua 4) Israelites set up memorial stones to remind future generations.</a:t>
            </a:r>
          </a:p>
          <a:p>
            <a:r>
              <a:rPr lang="en-US" dirty="0"/>
              <a:t>No matter what others do, we must choose to remain faithful to God.</a:t>
            </a:r>
          </a:p>
          <a:p>
            <a:endParaRPr lang="en-US" dirty="0"/>
          </a:p>
        </p:txBody>
      </p:sp>
    </p:spTree>
    <p:extLst>
      <p:ext uri="{BB962C8B-B14F-4D97-AF65-F5344CB8AC3E}">
        <p14:creationId xmlns:p14="http://schemas.microsoft.com/office/powerpoint/2010/main" val="1467221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A00B9-E526-A474-83E1-9A6825FFD25B}"/>
              </a:ext>
            </a:extLst>
          </p:cNvPr>
          <p:cNvSpPr>
            <a:spLocks noGrp="1"/>
          </p:cNvSpPr>
          <p:nvPr>
            <p:ph type="title"/>
          </p:nvPr>
        </p:nvSpPr>
        <p:spPr>
          <a:xfrm>
            <a:off x="838200" y="365125"/>
            <a:ext cx="10515600" cy="712561"/>
          </a:xfrm>
        </p:spPr>
        <p:txBody>
          <a:bodyPr/>
          <a:lstStyle/>
          <a:p>
            <a:r>
              <a:rPr lang="en-US" b="1" dirty="0"/>
              <a:t>Conti……</a:t>
            </a:r>
          </a:p>
        </p:txBody>
      </p:sp>
      <p:sp>
        <p:nvSpPr>
          <p:cNvPr id="3" name="Content Placeholder 2">
            <a:extLst>
              <a:ext uri="{FF2B5EF4-FFF2-40B4-BE49-F238E27FC236}">
                <a16:creationId xmlns:a16="http://schemas.microsoft.com/office/drawing/2014/main" id="{7B541345-82A0-BB3B-5043-3508838B737B}"/>
              </a:ext>
            </a:extLst>
          </p:cNvPr>
          <p:cNvSpPr>
            <a:spLocks noGrp="1"/>
          </p:cNvSpPr>
          <p:nvPr>
            <p:ph idx="1"/>
          </p:nvPr>
        </p:nvSpPr>
        <p:spPr>
          <a:xfrm>
            <a:off x="838200" y="1077686"/>
            <a:ext cx="10515600" cy="5099277"/>
          </a:xfrm>
        </p:spPr>
        <p:txBody>
          <a:bodyPr/>
          <a:lstStyle/>
          <a:p>
            <a:r>
              <a:rPr lang="en-US" dirty="0"/>
              <a:t>Before making decisions, always seek God’s wisdom through prayer and His Word. (In Joshua 9, Joshua made a treaty without consulting God, which led to unintended consequences.)</a:t>
            </a:r>
          </a:p>
          <a:p>
            <a:r>
              <a:rPr lang="en-US" dirty="0"/>
              <a:t>When we rely on God, He will fight our battles and give us victory. </a:t>
            </a:r>
          </a:p>
          <a:p>
            <a:r>
              <a:rPr lang="en-US" dirty="0"/>
              <a:t>Faith requires courage. Trusting God, even in the face of challenges, leads to victory. </a:t>
            </a:r>
          </a:p>
          <a:p>
            <a:r>
              <a:rPr lang="en-US" dirty="0"/>
              <a:t>Following God’s commands leads to success, while sin brings trouble. </a:t>
            </a:r>
          </a:p>
          <a:p>
            <a:r>
              <a:rPr lang="en-US" dirty="0"/>
              <a:t>God keeps his word. If he has promised something, He will bring it to pass in his perfect timing. </a:t>
            </a:r>
          </a:p>
          <a:p>
            <a:endParaRPr lang="en-US" dirty="0"/>
          </a:p>
        </p:txBody>
      </p:sp>
    </p:spTree>
    <p:extLst>
      <p:ext uri="{BB962C8B-B14F-4D97-AF65-F5344CB8AC3E}">
        <p14:creationId xmlns:p14="http://schemas.microsoft.com/office/powerpoint/2010/main" val="112942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98455-9366-BFB3-16D0-BBDF76F1791D}"/>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4E43A6AC-ADDF-047E-E0B6-DB140A23F066}"/>
              </a:ext>
            </a:extLst>
          </p:cNvPr>
          <p:cNvSpPr>
            <a:spLocks noGrp="1"/>
          </p:cNvSpPr>
          <p:nvPr>
            <p:ph idx="1"/>
          </p:nvPr>
        </p:nvSpPr>
        <p:spPr>
          <a:xfrm>
            <a:off x="715107" y="1315671"/>
            <a:ext cx="10515600" cy="4351338"/>
          </a:xfrm>
        </p:spPr>
        <p:txBody>
          <a:bodyPr anchor="ctr"/>
          <a:lstStyle/>
          <a:p>
            <a:pPr algn="ctr"/>
            <a:r>
              <a:rPr lang="en-US" dirty="0"/>
              <a:t>The book of Joshua teaches us to </a:t>
            </a:r>
            <a:r>
              <a:rPr lang="en-US" b="1" dirty="0"/>
              <a:t>trust in God's promises, obey His commands, seek His guidance, and stand firm in faith</a:t>
            </a:r>
            <a:r>
              <a:rPr lang="en-US" dirty="0"/>
              <a:t>. If we put our trust in Him, He will lead us to victory in every area of life.</a:t>
            </a:r>
          </a:p>
        </p:txBody>
      </p:sp>
    </p:spTree>
    <p:extLst>
      <p:ext uri="{BB962C8B-B14F-4D97-AF65-F5344CB8AC3E}">
        <p14:creationId xmlns:p14="http://schemas.microsoft.com/office/powerpoint/2010/main" val="250916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9449-66A1-1D74-7902-037FCAB6C92F}"/>
              </a:ext>
            </a:extLst>
          </p:cNvPr>
          <p:cNvSpPr>
            <a:spLocks noGrp="1"/>
          </p:cNvSpPr>
          <p:nvPr>
            <p:ph type="title"/>
          </p:nvPr>
        </p:nvSpPr>
        <p:spPr/>
        <p:txBody>
          <a:bodyPr/>
          <a:lstStyle/>
          <a:p>
            <a:r>
              <a:rPr lang="en-US" dirty="0"/>
              <a:t>2. </a:t>
            </a:r>
            <a:r>
              <a:rPr lang="en-US" b="1" dirty="0"/>
              <a:t>1-2 Samuel</a:t>
            </a:r>
          </a:p>
        </p:txBody>
      </p:sp>
      <p:sp>
        <p:nvSpPr>
          <p:cNvPr id="3" name="Content Placeholder 2">
            <a:extLst>
              <a:ext uri="{FF2B5EF4-FFF2-40B4-BE49-F238E27FC236}">
                <a16:creationId xmlns:a16="http://schemas.microsoft.com/office/drawing/2014/main" id="{D9DEFBD2-87B4-816C-EEB0-AA61119D1DF4}"/>
              </a:ext>
            </a:extLst>
          </p:cNvPr>
          <p:cNvSpPr>
            <a:spLocks noGrp="1"/>
          </p:cNvSpPr>
          <p:nvPr>
            <p:ph idx="1"/>
          </p:nvPr>
        </p:nvSpPr>
        <p:spPr/>
        <p:txBody>
          <a:bodyPr/>
          <a:lstStyle/>
          <a:p>
            <a:r>
              <a:rPr lang="en-US" dirty="0"/>
              <a:t>The books of 1 and 2 Samuel in the Bible narrate the story of Israel’s transition to a monarchy, focusing primarily on the reigns of the first two kings, Saul and David, detailing their rise to power, leadership struggles, and significant events that shaped the nation. </a:t>
            </a:r>
          </a:p>
          <a:p>
            <a:r>
              <a:rPr lang="en-US" dirty="0"/>
              <a:t>They are named after the prophet </a:t>
            </a:r>
            <a:r>
              <a:rPr lang="en-US" b="1" dirty="0"/>
              <a:t>Samuel</a:t>
            </a:r>
            <a:r>
              <a:rPr lang="en-US" dirty="0"/>
              <a:t>, who plays a crucial role in anointing both </a:t>
            </a:r>
            <a:r>
              <a:rPr lang="en-US" b="1" dirty="0"/>
              <a:t>Saul</a:t>
            </a:r>
            <a:r>
              <a:rPr lang="en-US" dirty="0"/>
              <a:t> and </a:t>
            </a:r>
            <a:r>
              <a:rPr lang="en-US" b="1" dirty="0"/>
              <a:t>David</a:t>
            </a:r>
            <a:r>
              <a:rPr lang="en-US" dirty="0"/>
              <a:t> as Kings. </a:t>
            </a:r>
          </a:p>
          <a:p>
            <a:r>
              <a:rPr lang="en-US" dirty="0"/>
              <a:t>1 Samuel focuses on the rise and fall of King Saul and the anointing of God</a:t>
            </a:r>
          </a:p>
          <a:p>
            <a:r>
              <a:rPr lang="en-US" dirty="0"/>
              <a:t>2 Samuel highlights David’s reign, triumphs, failures. </a:t>
            </a:r>
          </a:p>
        </p:txBody>
      </p:sp>
    </p:spTree>
    <p:extLst>
      <p:ext uri="{BB962C8B-B14F-4D97-AF65-F5344CB8AC3E}">
        <p14:creationId xmlns:p14="http://schemas.microsoft.com/office/powerpoint/2010/main" val="303506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612D5-7760-5AEC-7575-A1F81D02454F}"/>
              </a:ext>
            </a:extLst>
          </p:cNvPr>
          <p:cNvSpPr>
            <a:spLocks noGrp="1"/>
          </p:cNvSpPr>
          <p:nvPr>
            <p:ph type="title"/>
          </p:nvPr>
        </p:nvSpPr>
        <p:spPr>
          <a:xfrm>
            <a:off x="838200" y="365125"/>
            <a:ext cx="243840" cy="46355"/>
          </a:xfrm>
        </p:spPr>
        <p:txBody>
          <a:bodyPr>
            <a:normAutofit fontScale="90000"/>
          </a:bodyPr>
          <a:lstStyle/>
          <a:p>
            <a:r>
              <a:rPr lang="en-US" b="1" dirty="0"/>
              <a:t>	</a:t>
            </a:r>
          </a:p>
        </p:txBody>
      </p:sp>
      <p:sp>
        <p:nvSpPr>
          <p:cNvPr id="3" name="Content Placeholder 2">
            <a:extLst>
              <a:ext uri="{FF2B5EF4-FFF2-40B4-BE49-F238E27FC236}">
                <a16:creationId xmlns:a16="http://schemas.microsoft.com/office/drawing/2014/main" id="{073D40A2-57D6-C90D-009E-C7857550B956}"/>
              </a:ext>
            </a:extLst>
          </p:cNvPr>
          <p:cNvSpPr>
            <a:spLocks noGrp="1"/>
          </p:cNvSpPr>
          <p:nvPr>
            <p:ph idx="1"/>
          </p:nvPr>
        </p:nvSpPr>
        <p:spPr>
          <a:xfrm>
            <a:off x="838200" y="411480"/>
            <a:ext cx="10515600" cy="5638800"/>
          </a:xfrm>
        </p:spPr>
        <p:txBody>
          <a:bodyPr/>
          <a:lstStyle/>
          <a:p>
            <a:pPr marL="0" indent="0">
              <a:buNone/>
            </a:pPr>
            <a:r>
              <a:rPr lang="en-US" sz="3000" b="1" dirty="0"/>
              <a:t>Chapters</a:t>
            </a:r>
            <a:r>
              <a:rPr lang="en-US" b="1" dirty="0"/>
              <a:t>:</a:t>
            </a:r>
          </a:p>
          <a:p>
            <a:r>
              <a:rPr lang="en-US" dirty="0"/>
              <a:t>1 Samuel has </a:t>
            </a:r>
            <a:r>
              <a:rPr lang="en-US" b="1" dirty="0"/>
              <a:t>31 </a:t>
            </a:r>
            <a:r>
              <a:rPr lang="en-US" dirty="0"/>
              <a:t>chapters, 2 Samuel has </a:t>
            </a:r>
            <a:r>
              <a:rPr lang="en-US" b="1" dirty="0"/>
              <a:t>24</a:t>
            </a:r>
            <a:r>
              <a:rPr lang="en-US" dirty="0"/>
              <a:t> chapters.</a:t>
            </a:r>
          </a:p>
          <a:p>
            <a:r>
              <a:rPr lang="en-US" dirty="0"/>
              <a:t>Thus making </a:t>
            </a:r>
            <a:r>
              <a:rPr lang="en-US" b="1" dirty="0"/>
              <a:t>55</a:t>
            </a:r>
            <a:r>
              <a:rPr lang="en-US" dirty="0"/>
              <a:t> chapters in total. </a:t>
            </a:r>
          </a:p>
          <a:p>
            <a:endParaRPr lang="en-US" dirty="0"/>
          </a:p>
          <a:p>
            <a:r>
              <a:rPr lang="en-US" dirty="0"/>
              <a:t>Samuel himself wrote parts of the book, while other parts were written by the prophets </a:t>
            </a:r>
            <a:r>
              <a:rPr lang="en-US" b="1" dirty="0"/>
              <a:t>Nathan</a:t>
            </a:r>
            <a:r>
              <a:rPr lang="en-US" dirty="0"/>
              <a:t> and </a:t>
            </a:r>
            <a:r>
              <a:rPr lang="en-US" b="1" dirty="0"/>
              <a:t>Gad</a:t>
            </a:r>
            <a:r>
              <a:rPr lang="en-US" dirty="0"/>
              <a:t>. </a:t>
            </a:r>
          </a:p>
          <a:p>
            <a:pPr marL="0" indent="0">
              <a:buNone/>
            </a:pPr>
            <a:endParaRPr lang="en-US" dirty="0"/>
          </a:p>
        </p:txBody>
      </p:sp>
    </p:spTree>
    <p:extLst>
      <p:ext uri="{BB962C8B-B14F-4D97-AF65-F5344CB8AC3E}">
        <p14:creationId xmlns:p14="http://schemas.microsoft.com/office/powerpoint/2010/main" val="19714402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4E87-3E84-6DD0-11F3-7CE3C7E59093}"/>
              </a:ext>
            </a:extLst>
          </p:cNvPr>
          <p:cNvSpPr>
            <a:spLocks noGrp="1"/>
          </p:cNvSpPr>
          <p:nvPr>
            <p:ph type="title"/>
          </p:nvPr>
        </p:nvSpPr>
        <p:spPr>
          <a:xfrm>
            <a:off x="838200" y="365125"/>
            <a:ext cx="10515600" cy="640715"/>
          </a:xfrm>
        </p:spPr>
        <p:txBody>
          <a:bodyPr>
            <a:normAutofit fontScale="90000"/>
          </a:bodyPr>
          <a:lstStyle/>
          <a:p>
            <a:r>
              <a:rPr lang="en-US" b="1" dirty="0"/>
              <a:t>Main themes.</a:t>
            </a:r>
          </a:p>
        </p:txBody>
      </p:sp>
      <p:sp>
        <p:nvSpPr>
          <p:cNvPr id="3" name="Content Placeholder 2">
            <a:extLst>
              <a:ext uri="{FF2B5EF4-FFF2-40B4-BE49-F238E27FC236}">
                <a16:creationId xmlns:a16="http://schemas.microsoft.com/office/drawing/2014/main" id="{5B60916E-B2ED-CE8F-EDD5-6BFE4F46D428}"/>
              </a:ext>
            </a:extLst>
          </p:cNvPr>
          <p:cNvSpPr>
            <a:spLocks noGrp="1"/>
          </p:cNvSpPr>
          <p:nvPr>
            <p:ph idx="1"/>
          </p:nvPr>
        </p:nvSpPr>
        <p:spPr>
          <a:xfrm>
            <a:off x="838200" y="1005840"/>
            <a:ext cx="10515600" cy="5171123"/>
          </a:xfrm>
        </p:spPr>
        <p:txBody>
          <a:bodyPr/>
          <a:lstStyle/>
          <a:p>
            <a:r>
              <a:rPr lang="en-US" b="1" dirty="0"/>
              <a:t>God’s Sovereignty – </a:t>
            </a:r>
            <a:r>
              <a:rPr lang="en-US" dirty="0"/>
              <a:t>God directs Israel’s history, choosing and rejecting leaders according to His will. </a:t>
            </a:r>
          </a:p>
          <a:p>
            <a:r>
              <a:rPr lang="en-US" b="1" dirty="0"/>
              <a:t>The Establishment of Kingship – </a:t>
            </a:r>
            <a:r>
              <a:rPr lang="en-US" dirty="0"/>
              <a:t>Transition from Judges to kings. </a:t>
            </a:r>
          </a:p>
          <a:p>
            <a:r>
              <a:rPr lang="en-US" b="1" dirty="0"/>
              <a:t>Obedience vs Rebellion – </a:t>
            </a:r>
            <a:r>
              <a:rPr lang="en-US" dirty="0"/>
              <a:t>Obedience to God brings success, while disobedience leads to downfall. </a:t>
            </a:r>
          </a:p>
          <a:p>
            <a:r>
              <a:rPr lang="en-US" b="1" dirty="0"/>
              <a:t>God’s covenant with David – </a:t>
            </a:r>
            <a:r>
              <a:rPr lang="en-US" dirty="0"/>
              <a:t>The promise that David’s dynasty will last forever.</a:t>
            </a:r>
          </a:p>
          <a:p>
            <a:r>
              <a:rPr lang="en-US" b="1" dirty="0"/>
              <a:t>Human weakness and repentance. – </a:t>
            </a:r>
            <a:r>
              <a:rPr lang="en-US" dirty="0"/>
              <a:t>Even great leaders sin, but repentance brings restoration (David’s story)</a:t>
            </a:r>
            <a:endParaRPr lang="en-US" b="1" dirty="0"/>
          </a:p>
        </p:txBody>
      </p:sp>
    </p:spTree>
    <p:extLst>
      <p:ext uri="{BB962C8B-B14F-4D97-AF65-F5344CB8AC3E}">
        <p14:creationId xmlns:p14="http://schemas.microsoft.com/office/powerpoint/2010/main" val="64388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0318-FF2C-A76D-9801-57BADFCEC385}"/>
              </a:ext>
            </a:extLst>
          </p:cNvPr>
          <p:cNvSpPr>
            <a:spLocks noGrp="1"/>
          </p:cNvSpPr>
          <p:nvPr>
            <p:ph type="title"/>
          </p:nvPr>
        </p:nvSpPr>
        <p:spPr>
          <a:xfrm>
            <a:off x="838200" y="365125"/>
            <a:ext cx="10515600" cy="503555"/>
          </a:xfrm>
        </p:spPr>
        <p:txBody>
          <a:bodyPr>
            <a:normAutofit fontScale="90000"/>
          </a:bodyPr>
          <a:lstStyle/>
          <a:p>
            <a:r>
              <a:rPr lang="en-US" b="1" dirty="0"/>
              <a:t>Main Lessons:</a:t>
            </a:r>
          </a:p>
        </p:txBody>
      </p:sp>
      <p:sp>
        <p:nvSpPr>
          <p:cNvPr id="3" name="Content Placeholder 2">
            <a:extLst>
              <a:ext uri="{FF2B5EF4-FFF2-40B4-BE49-F238E27FC236}">
                <a16:creationId xmlns:a16="http://schemas.microsoft.com/office/drawing/2014/main" id="{9B75454B-B5C9-70B3-7EED-3CF30B9263EC}"/>
              </a:ext>
            </a:extLst>
          </p:cNvPr>
          <p:cNvSpPr>
            <a:spLocks noGrp="1"/>
          </p:cNvSpPr>
          <p:nvPr>
            <p:ph idx="1"/>
          </p:nvPr>
        </p:nvSpPr>
        <p:spPr>
          <a:xfrm>
            <a:off x="565639" y="1053319"/>
            <a:ext cx="10515600" cy="5186363"/>
          </a:xfrm>
        </p:spPr>
        <p:txBody>
          <a:bodyPr>
            <a:noAutofit/>
          </a:bodyPr>
          <a:lstStyle/>
          <a:p>
            <a:r>
              <a:rPr lang="en-US" dirty="0"/>
              <a:t>In 1 Samuel some of the lessons we can take away:</a:t>
            </a:r>
          </a:p>
          <a:p>
            <a:pPr marL="0" indent="0">
              <a:buNone/>
            </a:pPr>
            <a:r>
              <a:rPr lang="en-US" dirty="0"/>
              <a:t>- God answers prayer and calls individuals to serve Him.</a:t>
            </a:r>
          </a:p>
          <a:p>
            <a:pPr marL="0" indent="0">
              <a:buNone/>
            </a:pPr>
            <a:r>
              <a:rPr lang="en-US" dirty="0"/>
              <a:t>- Relying on human leadership instead of God leads to trouble. Obedience is better than sacrifice. </a:t>
            </a:r>
          </a:p>
          <a:p>
            <a:pPr marL="0" indent="0">
              <a:buNone/>
            </a:pPr>
            <a:r>
              <a:rPr lang="en-US" dirty="0"/>
              <a:t>- God looks at the heart, not appearances. Jealousy and disobedience destroy lives. </a:t>
            </a:r>
          </a:p>
          <a:p>
            <a:r>
              <a:rPr lang="en-US" dirty="0"/>
              <a:t>In 2 Samuel some of the lessons we can take away:</a:t>
            </a:r>
          </a:p>
          <a:p>
            <a:pPr marL="0" indent="0">
              <a:buNone/>
            </a:pPr>
            <a:r>
              <a:rPr lang="en-US" dirty="0"/>
              <a:t>- God blesses those who follow him. Leadership must be guided by humility and faith. </a:t>
            </a:r>
          </a:p>
          <a:p>
            <a:pPr marL="0" indent="0">
              <a:buNone/>
            </a:pPr>
            <a:r>
              <a:rPr lang="en-US" dirty="0"/>
              <a:t>- Sin has consequences, but God forgives those who repent. </a:t>
            </a:r>
          </a:p>
          <a:p>
            <a:pPr marL="0" indent="0">
              <a:buNone/>
            </a:pPr>
            <a:r>
              <a:rPr lang="en-US" dirty="0"/>
              <a:t>- God remains faithful despite human failures. True security comes from God, not power or wealth. </a:t>
            </a:r>
          </a:p>
        </p:txBody>
      </p:sp>
    </p:spTree>
    <p:extLst>
      <p:ext uri="{BB962C8B-B14F-4D97-AF65-F5344CB8AC3E}">
        <p14:creationId xmlns:p14="http://schemas.microsoft.com/office/powerpoint/2010/main" val="1861634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71F2-7B05-454C-5C64-653DCA2F9160}"/>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50A31BFF-801A-06D2-B082-A91A4F5EC393}"/>
              </a:ext>
            </a:extLst>
          </p:cNvPr>
          <p:cNvSpPr>
            <a:spLocks noGrp="1"/>
          </p:cNvSpPr>
          <p:nvPr>
            <p:ph idx="1"/>
          </p:nvPr>
        </p:nvSpPr>
        <p:spPr/>
        <p:txBody>
          <a:bodyPr/>
          <a:lstStyle/>
          <a:p>
            <a:r>
              <a:rPr lang="en-US" dirty="0"/>
              <a:t>The books of Samuel reveal </a:t>
            </a:r>
            <a:r>
              <a:rPr lang="en-US" b="1" dirty="0"/>
              <a:t>God’s sovereignty in leadership</a:t>
            </a:r>
            <a:r>
              <a:rPr lang="en-US" dirty="0"/>
              <a:t>, </a:t>
            </a:r>
            <a:r>
              <a:rPr lang="en-US" b="1" dirty="0"/>
              <a:t>the consequences of obedience and sin</a:t>
            </a:r>
            <a:r>
              <a:rPr lang="en-US" dirty="0"/>
              <a:t>, and </a:t>
            </a:r>
            <a:r>
              <a:rPr lang="en-US" b="1" dirty="0"/>
              <a:t>the power of repentance</a:t>
            </a:r>
            <a:r>
              <a:rPr lang="en-US" dirty="0"/>
              <a:t>. Through Samuel, Saul, and David, we see that true success comes from following God’s will. Despite human failures, God remains faithful to His promises, ultimately pointing to the coming of the eternal King, Jesus Christ. </a:t>
            </a:r>
          </a:p>
        </p:txBody>
      </p:sp>
    </p:spTree>
    <p:extLst>
      <p:ext uri="{BB962C8B-B14F-4D97-AF65-F5344CB8AC3E}">
        <p14:creationId xmlns:p14="http://schemas.microsoft.com/office/powerpoint/2010/main" val="12272469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89561-77A1-ECF8-9BAC-27B77AF45D1C}"/>
              </a:ext>
            </a:extLst>
          </p:cNvPr>
          <p:cNvSpPr>
            <a:spLocks noGrp="1"/>
          </p:cNvSpPr>
          <p:nvPr>
            <p:ph type="title"/>
          </p:nvPr>
        </p:nvSpPr>
        <p:spPr/>
        <p:txBody>
          <a:bodyPr/>
          <a:lstStyle/>
          <a:p>
            <a:r>
              <a:rPr lang="en-US" dirty="0"/>
              <a:t>3. </a:t>
            </a:r>
            <a:r>
              <a:rPr lang="en-US" b="1" dirty="0"/>
              <a:t>The Book of Ezra</a:t>
            </a:r>
            <a:endParaRPr lang="en-US" dirty="0"/>
          </a:p>
        </p:txBody>
      </p:sp>
      <p:sp>
        <p:nvSpPr>
          <p:cNvPr id="3" name="Content Placeholder 2">
            <a:extLst>
              <a:ext uri="{FF2B5EF4-FFF2-40B4-BE49-F238E27FC236}">
                <a16:creationId xmlns:a16="http://schemas.microsoft.com/office/drawing/2014/main" id="{0FD0E41F-8F2A-D516-46BC-0997740CCB48}"/>
              </a:ext>
            </a:extLst>
          </p:cNvPr>
          <p:cNvSpPr>
            <a:spLocks noGrp="1"/>
          </p:cNvSpPr>
          <p:nvPr>
            <p:ph idx="1"/>
          </p:nvPr>
        </p:nvSpPr>
        <p:spPr/>
        <p:txBody>
          <a:bodyPr/>
          <a:lstStyle/>
          <a:p>
            <a:r>
              <a:rPr lang="en-US" b="1" u="sng" dirty="0"/>
              <a:t>How many Books?</a:t>
            </a:r>
          </a:p>
          <a:p>
            <a:r>
              <a:rPr lang="en-US" sz="3200" dirty="0">
                <a:effectLst/>
                <a:latin typeface="Aptos" panose="020F0502020204030204" pitchFamily="34" charset="0"/>
                <a:ea typeface="Times New Roman" panose="02020603050405020304" pitchFamily="18" charset="0"/>
                <a:cs typeface="Times New Roman" panose="02020603050405020304" pitchFamily="18" charset="0"/>
              </a:rPr>
              <a:t>In late medieval Christian bibles, the single book was divided in two, as First and Second Ezra; and this division became Jewish practice in the first printed Hebrew bibles. Modern Hebrew Bibles call the two books Ezra and Nehemiah, as do other modern Bible translations.</a:t>
            </a:r>
          </a:p>
          <a:p>
            <a:endParaRPr lang="en-US" b="1" u="sng" dirty="0"/>
          </a:p>
        </p:txBody>
      </p:sp>
    </p:spTree>
    <p:extLst>
      <p:ext uri="{BB962C8B-B14F-4D97-AF65-F5344CB8AC3E}">
        <p14:creationId xmlns:p14="http://schemas.microsoft.com/office/powerpoint/2010/main" val="2554874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65F2-8299-CAAB-BC93-54AC4CCC4CA0}"/>
              </a:ext>
            </a:extLst>
          </p:cNvPr>
          <p:cNvSpPr>
            <a:spLocks noGrp="1"/>
          </p:cNvSpPr>
          <p:nvPr>
            <p:ph type="title"/>
          </p:nvPr>
        </p:nvSpPr>
        <p:spPr/>
        <p:txBody>
          <a:bodyPr/>
          <a:lstStyle/>
          <a:p>
            <a:r>
              <a:rPr lang="en-US" dirty="0"/>
              <a:t>Conti…</a:t>
            </a:r>
          </a:p>
        </p:txBody>
      </p:sp>
      <p:sp>
        <p:nvSpPr>
          <p:cNvPr id="3" name="Content Placeholder 2">
            <a:extLst>
              <a:ext uri="{FF2B5EF4-FFF2-40B4-BE49-F238E27FC236}">
                <a16:creationId xmlns:a16="http://schemas.microsoft.com/office/drawing/2014/main" id="{CB58D0F4-6DCD-47F3-4B75-640BD566D061}"/>
              </a:ext>
            </a:extLst>
          </p:cNvPr>
          <p:cNvSpPr>
            <a:spLocks noGrp="1"/>
          </p:cNvSpPr>
          <p:nvPr>
            <p:ph idx="1"/>
          </p:nvPr>
        </p:nvSpPr>
        <p:spPr/>
        <p:txBody>
          <a:bodyPr>
            <a:normAutofit fontScale="25000" lnSpcReduction="20000"/>
          </a:bodyPr>
          <a:lstStyle/>
          <a:p>
            <a:pPr marL="342900" lvl="0" indent="-342900">
              <a:lnSpc>
                <a:spcPct val="116000"/>
              </a:lnSpc>
              <a:buFont typeface="Wingdings" panose="05000000000000000000" pitchFamily="2" charset="2"/>
              <a:buChar char=""/>
            </a:pPr>
            <a:r>
              <a:rPr lang="en-US" sz="12000" b="1" u="sng" dirty="0">
                <a:effectLst/>
                <a:latin typeface="Aptos" panose="020B0004020202020204" pitchFamily="34" charset="0"/>
                <a:ea typeface="Times New Roman" panose="02020603050405020304" pitchFamily="18" charset="0"/>
                <a:cs typeface="Times New Roman" panose="02020603050405020304" pitchFamily="18" charset="0"/>
              </a:rPr>
              <a:t>How many chapters?</a:t>
            </a:r>
            <a:endParaRPr lang="en-US" sz="12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16000"/>
              </a:lnSpc>
              <a:spcAft>
                <a:spcPts val="800"/>
              </a:spcAft>
            </a:pPr>
            <a:r>
              <a:rPr lang="en-US" sz="12000" dirty="0">
                <a:effectLst/>
                <a:latin typeface="Aptos" panose="020B0004020202020204" pitchFamily="34" charset="0"/>
                <a:ea typeface="Times New Roman" panose="02020603050405020304" pitchFamily="18" charset="0"/>
                <a:cs typeface="Times New Roman" panose="02020603050405020304" pitchFamily="18" charset="0"/>
              </a:rPr>
              <a:t>This book consists of 10 chapters and includes two main sections. The first section records the first return of the Jews to Jerusalem under Zerubbabel (Ezra 1—6). The second major section records the second return of the Jewish exiles in Babylon to Jerusalem under Ezra (chapters 7—10). </a:t>
            </a:r>
          </a:p>
          <a:p>
            <a:endParaRPr lang="en-US" dirty="0"/>
          </a:p>
        </p:txBody>
      </p:sp>
    </p:spTree>
    <p:extLst>
      <p:ext uri="{BB962C8B-B14F-4D97-AF65-F5344CB8AC3E}">
        <p14:creationId xmlns:p14="http://schemas.microsoft.com/office/powerpoint/2010/main" val="2465547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3699B-5934-88C2-583F-DA3DB511F430}"/>
              </a:ext>
            </a:extLst>
          </p:cNvPr>
          <p:cNvSpPr>
            <a:spLocks noGrp="1"/>
          </p:cNvSpPr>
          <p:nvPr>
            <p:ph type="title"/>
          </p:nvPr>
        </p:nvSpPr>
        <p:spPr/>
        <p:txBody>
          <a:bodyPr/>
          <a:lstStyle/>
          <a:p>
            <a:r>
              <a:rPr lang="en-US" b="1" dirty="0"/>
              <a:t>Group Members. 	</a:t>
            </a:r>
          </a:p>
        </p:txBody>
      </p:sp>
      <p:sp>
        <p:nvSpPr>
          <p:cNvPr id="3" name="Content Placeholder 2">
            <a:extLst>
              <a:ext uri="{FF2B5EF4-FFF2-40B4-BE49-F238E27FC236}">
                <a16:creationId xmlns:a16="http://schemas.microsoft.com/office/drawing/2014/main" id="{E203E123-A6C3-1497-6CA9-4A071CE9541B}"/>
              </a:ext>
            </a:extLst>
          </p:cNvPr>
          <p:cNvSpPr>
            <a:spLocks noGrp="1"/>
          </p:cNvSpPr>
          <p:nvPr>
            <p:ph idx="1"/>
          </p:nvPr>
        </p:nvSpPr>
        <p:spPr/>
        <p:txBody>
          <a:bodyPr>
            <a:normAutofit/>
          </a:bodyPr>
          <a:lstStyle/>
          <a:p>
            <a:pPr rtl="0" fontAlgn="base">
              <a:buFont typeface="+mj-lt"/>
              <a:buAutoNum type="arabicPeriod"/>
            </a:pPr>
            <a:r>
              <a:rPr lang="en-US" b="0" i="0" u="none" strike="noStrike" dirty="0" err="1">
                <a:solidFill>
                  <a:srgbClr val="000000"/>
                </a:solidFill>
                <a:effectLst/>
                <a:latin typeface="Arial" panose="020B0604020202020204" pitchFamily="34" charset="0"/>
              </a:rPr>
              <a:t>Keza</a:t>
            </a:r>
            <a:r>
              <a:rPr lang="en-US" b="0" i="0" u="none" strike="noStrike" dirty="0">
                <a:solidFill>
                  <a:srgbClr val="000000"/>
                </a:solidFill>
                <a:effectLst/>
                <a:latin typeface="Arial" panose="020B0604020202020204" pitchFamily="34" charset="0"/>
              </a:rPr>
              <a:t> </a:t>
            </a:r>
            <a:r>
              <a:rPr lang="en-US" b="0" i="0" u="none" strike="noStrike" dirty="0" err="1">
                <a:solidFill>
                  <a:srgbClr val="000000"/>
                </a:solidFill>
                <a:effectLst/>
                <a:latin typeface="Arial" panose="020B0604020202020204" pitchFamily="34" charset="0"/>
              </a:rPr>
              <a:t>Ntirivamunda</a:t>
            </a:r>
            <a:r>
              <a:rPr lang="en-US" b="0" i="0" u="none" strike="noStrike" dirty="0">
                <a:solidFill>
                  <a:srgbClr val="000000"/>
                </a:solidFill>
                <a:effectLst/>
                <a:latin typeface="Arial" panose="020B0604020202020204" pitchFamily="34" charset="0"/>
              </a:rPr>
              <a:t> </a:t>
            </a:r>
            <a:r>
              <a:rPr lang="en-US" b="0" i="0" u="none" strike="noStrike" dirty="0" err="1">
                <a:solidFill>
                  <a:srgbClr val="000000"/>
                </a:solidFill>
                <a:effectLst/>
                <a:latin typeface="Arial" panose="020B0604020202020204" pitchFamily="34" charset="0"/>
              </a:rPr>
              <a:t>Belyse</a:t>
            </a:r>
            <a:endParaRPr lang="en-US" b="0" i="0" u="none" strike="noStrike" dirty="0">
              <a:solidFill>
                <a:srgbClr val="595959"/>
              </a:solidFill>
              <a:effectLst/>
              <a:latin typeface="Arial" panose="020B0604020202020204" pitchFamily="34" charset="0"/>
            </a:endParaRPr>
          </a:p>
          <a:p>
            <a:pPr rtl="0" fontAlgn="base">
              <a:buFont typeface="+mj-lt"/>
              <a:buAutoNum type="arabicPeriod"/>
            </a:pPr>
            <a:r>
              <a:rPr lang="en-US" b="0" i="0" u="none" strike="noStrike" dirty="0" err="1">
                <a:solidFill>
                  <a:srgbClr val="000000"/>
                </a:solidFill>
                <a:effectLst/>
                <a:latin typeface="Arial" panose="020B0604020202020204" pitchFamily="34" charset="0"/>
              </a:rPr>
              <a:t>Sangwa</a:t>
            </a:r>
            <a:r>
              <a:rPr lang="en-US" b="0" i="0" u="none" strike="noStrike" dirty="0">
                <a:solidFill>
                  <a:srgbClr val="000000"/>
                </a:solidFill>
                <a:effectLst/>
                <a:latin typeface="Arial" panose="020B0604020202020204" pitchFamily="34" charset="0"/>
              </a:rPr>
              <a:t> </a:t>
            </a:r>
            <a:r>
              <a:rPr lang="en-US" b="0" i="0" u="none" strike="noStrike" dirty="0" err="1">
                <a:solidFill>
                  <a:srgbClr val="000000"/>
                </a:solidFill>
                <a:effectLst/>
                <a:latin typeface="Arial" panose="020B0604020202020204" pitchFamily="34" charset="0"/>
              </a:rPr>
              <a:t>Uwase</a:t>
            </a:r>
            <a:r>
              <a:rPr lang="en-US" b="0" i="0" u="none" strike="noStrike" dirty="0">
                <a:solidFill>
                  <a:srgbClr val="000000"/>
                </a:solidFill>
                <a:effectLst/>
                <a:latin typeface="Arial" panose="020B0604020202020204" pitchFamily="34" charset="0"/>
              </a:rPr>
              <a:t> </a:t>
            </a:r>
            <a:r>
              <a:rPr lang="en-US" b="0" i="0" u="none" strike="noStrike" dirty="0" err="1">
                <a:solidFill>
                  <a:srgbClr val="000000"/>
                </a:solidFill>
                <a:effectLst/>
                <a:latin typeface="Arial" panose="020B0604020202020204" pitchFamily="34" charset="0"/>
              </a:rPr>
              <a:t>Malise</a:t>
            </a:r>
            <a:endParaRPr lang="en-US" b="0" i="0" u="none" strike="noStrike" dirty="0">
              <a:solidFill>
                <a:srgbClr val="595959"/>
              </a:solidFill>
              <a:effectLst/>
              <a:latin typeface="Arial" panose="020B0604020202020204" pitchFamily="34" charset="0"/>
            </a:endParaRPr>
          </a:p>
          <a:p>
            <a:pPr rtl="0" fontAlgn="base">
              <a:buFont typeface="+mj-lt"/>
              <a:buAutoNum type="arabicPeriod"/>
            </a:pPr>
            <a:r>
              <a:rPr lang="en-US" b="0" i="0" u="none" strike="noStrike" dirty="0">
                <a:solidFill>
                  <a:srgbClr val="000000"/>
                </a:solidFill>
                <a:effectLst/>
                <a:latin typeface="Arial" panose="020B0604020202020204" pitchFamily="34" charset="0"/>
              </a:rPr>
              <a:t>Hirwa Kalinda Eloi</a:t>
            </a:r>
            <a:endParaRPr lang="en-US" b="0" i="0" u="none" strike="noStrike" dirty="0">
              <a:solidFill>
                <a:srgbClr val="595959"/>
              </a:solidFill>
              <a:effectLst/>
              <a:latin typeface="Arial" panose="020B0604020202020204" pitchFamily="34" charset="0"/>
            </a:endParaRPr>
          </a:p>
          <a:p>
            <a:pPr rtl="0" fontAlgn="base">
              <a:buFont typeface="+mj-lt"/>
              <a:buAutoNum type="arabicPeriod"/>
            </a:pPr>
            <a:r>
              <a:rPr lang="en-US" b="0" i="0" u="none" strike="noStrike" dirty="0" err="1">
                <a:solidFill>
                  <a:srgbClr val="000000"/>
                </a:solidFill>
                <a:effectLst/>
                <a:latin typeface="Arial" panose="020B0604020202020204" pitchFamily="34" charset="0"/>
              </a:rPr>
              <a:t>Habingoma</a:t>
            </a:r>
            <a:r>
              <a:rPr lang="en-US" b="0" i="0" u="none" strike="noStrike" dirty="0">
                <a:solidFill>
                  <a:srgbClr val="000000"/>
                </a:solidFill>
                <a:effectLst/>
                <a:latin typeface="Arial" panose="020B0604020202020204" pitchFamily="34" charset="0"/>
              </a:rPr>
              <a:t> </a:t>
            </a:r>
            <a:r>
              <a:rPr lang="en-US" b="0" i="0" u="none" strike="noStrike" dirty="0" err="1">
                <a:solidFill>
                  <a:srgbClr val="000000"/>
                </a:solidFill>
                <a:effectLst/>
                <a:latin typeface="Arial" panose="020B0604020202020204" pitchFamily="34" charset="0"/>
              </a:rPr>
              <a:t>Umwari</a:t>
            </a:r>
            <a:r>
              <a:rPr lang="en-US" b="0" i="0" u="none" strike="noStrike" dirty="0">
                <a:solidFill>
                  <a:srgbClr val="000000"/>
                </a:solidFill>
                <a:effectLst/>
                <a:latin typeface="Arial" panose="020B0604020202020204" pitchFamily="34" charset="0"/>
              </a:rPr>
              <a:t> Elyse</a:t>
            </a:r>
            <a:endParaRPr lang="en-US" b="0" i="0" u="none" strike="noStrike" dirty="0">
              <a:solidFill>
                <a:srgbClr val="595959"/>
              </a:solidFill>
              <a:effectLst/>
              <a:latin typeface="Arial" panose="020B0604020202020204" pitchFamily="34" charset="0"/>
            </a:endParaRPr>
          </a:p>
          <a:p>
            <a:pPr rtl="0" fontAlgn="base">
              <a:buFont typeface="+mj-lt"/>
              <a:buAutoNum type="arabicPeriod"/>
            </a:pPr>
            <a:r>
              <a:rPr lang="en-US" b="0" i="0" u="none" strike="noStrike" dirty="0">
                <a:solidFill>
                  <a:srgbClr val="000000"/>
                </a:solidFill>
                <a:effectLst/>
                <a:latin typeface="Arial" panose="020B0604020202020204" pitchFamily="34" charset="0"/>
              </a:rPr>
              <a:t>Hirwa Kayihura Kevin</a:t>
            </a:r>
            <a:endParaRPr lang="en-US" b="0" i="0" u="none" strike="noStrike" dirty="0">
              <a:solidFill>
                <a:srgbClr val="595959"/>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692113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43B7-1AD8-8F3C-4D14-702FB7F1E665}"/>
              </a:ext>
            </a:extLst>
          </p:cNvPr>
          <p:cNvSpPr>
            <a:spLocks noGrp="1"/>
          </p:cNvSpPr>
          <p:nvPr>
            <p:ph type="title"/>
          </p:nvPr>
        </p:nvSpPr>
        <p:spPr/>
        <p:txBody>
          <a:bodyPr/>
          <a:lstStyle/>
          <a:p>
            <a:r>
              <a:rPr lang="en-US" b="1" dirty="0"/>
              <a:t>Conti..</a:t>
            </a:r>
          </a:p>
        </p:txBody>
      </p:sp>
      <p:sp>
        <p:nvSpPr>
          <p:cNvPr id="3" name="Content Placeholder 2">
            <a:extLst>
              <a:ext uri="{FF2B5EF4-FFF2-40B4-BE49-F238E27FC236}">
                <a16:creationId xmlns:a16="http://schemas.microsoft.com/office/drawing/2014/main" id="{C6B31C03-DDB7-AE02-2165-CBD94D007111}"/>
              </a:ext>
            </a:extLst>
          </p:cNvPr>
          <p:cNvSpPr>
            <a:spLocks noGrp="1"/>
          </p:cNvSpPr>
          <p:nvPr>
            <p:ph idx="1"/>
          </p:nvPr>
        </p:nvSpPr>
        <p:spPr/>
        <p:txBody>
          <a:bodyPr>
            <a:normAutofit/>
          </a:bodyPr>
          <a:lstStyle/>
          <a:p>
            <a:pPr marL="342900" lvl="0" indent="-342900">
              <a:lnSpc>
                <a:spcPct val="116000"/>
              </a:lnSpc>
              <a:buFont typeface="Wingdings" panose="05000000000000000000" pitchFamily="2" charset="2"/>
              <a:buChar char=""/>
            </a:pPr>
            <a:r>
              <a:rPr lang="en-US" sz="3000" b="1" u="sng" dirty="0">
                <a:effectLst/>
                <a:latin typeface="Aptos" panose="020B0004020202020204" pitchFamily="34" charset="0"/>
                <a:ea typeface="Times New Roman" panose="02020603050405020304" pitchFamily="18" charset="0"/>
                <a:cs typeface="Times New Roman" panose="02020603050405020304" pitchFamily="18" charset="0"/>
              </a:rPr>
              <a:t>Who is the author?</a:t>
            </a:r>
            <a:endParaRPr lang="en-US" sz="3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16000"/>
              </a:lnSpc>
              <a:spcAft>
                <a:spcPts val="800"/>
              </a:spcAft>
            </a:pPr>
            <a:r>
              <a:rPr lang="en-US" sz="3000" dirty="0">
                <a:effectLst/>
                <a:latin typeface="Aptos" panose="020B0004020202020204" pitchFamily="34" charset="0"/>
                <a:ea typeface="Times New Roman" panose="02020603050405020304" pitchFamily="18" charset="0"/>
                <a:cs typeface="Times New Roman" panose="02020603050405020304" pitchFamily="18" charset="0"/>
              </a:rPr>
              <a:t>It is possible Ezra may have combined the other materials with his autobiographical writings to form the book. Or, a later historian may have collected all the portions to describe Israelite history from c. 538–433 B.C. Many scholars believe that the same author wrote Ezra, Nehemiah, and 1–2 Chronicles.</a:t>
            </a:r>
          </a:p>
          <a:p>
            <a:endParaRPr lang="en-US" sz="3000" dirty="0"/>
          </a:p>
        </p:txBody>
      </p:sp>
    </p:spTree>
    <p:extLst>
      <p:ext uri="{BB962C8B-B14F-4D97-AF65-F5344CB8AC3E}">
        <p14:creationId xmlns:p14="http://schemas.microsoft.com/office/powerpoint/2010/main" val="824645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41694-DCED-AB2E-424B-C502BBCB41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54FA5F-A453-5B33-7994-F57BE2212949}"/>
              </a:ext>
            </a:extLst>
          </p:cNvPr>
          <p:cNvSpPr>
            <a:spLocks noGrp="1"/>
          </p:cNvSpPr>
          <p:nvPr>
            <p:ph idx="1"/>
          </p:nvPr>
        </p:nvSpPr>
        <p:spPr/>
        <p:txBody>
          <a:bodyPr>
            <a:normAutofit/>
          </a:bodyPr>
          <a:lstStyle/>
          <a:p>
            <a:pPr marL="342900" lvl="0" indent="-342900">
              <a:lnSpc>
                <a:spcPct val="116000"/>
              </a:lnSpc>
              <a:buFont typeface="Wingdings" panose="05000000000000000000" pitchFamily="2" charset="2"/>
              <a:buChar char=""/>
            </a:pPr>
            <a:r>
              <a:rPr lang="en-US" sz="3000" b="1" u="sng" dirty="0">
                <a:effectLst/>
                <a:latin typeface="Aptos" panose="020B0004020202020204" pitchFamily="34" charset="0"/>
                <a:ea typeface="Times New Roman" panose="02020603050405020304" pitchFamily="18" charset="0"/>
                <a:cs typeface="Times New Roman" panose="02020603050405020304" pitchFamily="18" charset="0"/>
              </a:rPr>
              <a:t>What is the main theme?</a:t>
            </a:r>
            <a:endParaRPr lang="en-US" sz="3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16000"/>
              </a:lnSpc>
              <a:spcAft>
                <a:spcPts val="800"/>
              </a:spcAft>
            </a:pPr>
            <a:r>
              <a:rPr lang="en-US" sz="3000" dirty="0">
                <a:effectLst/>
                <a:latin typeface="Aptos" panose="020B0004020202020204" pitchFamily="34" charset="0"/>
                <a:ea typeface="Times New Roman" panose="02020603050405020304" pitchFamily="18" charset="0"/>
                <a:cs typeface="Times New Roman" panose="02020603050405020304" pitchFamily="18" charset="0"/>
              </a:rPr>
              <a:t>The book of Ezra provides an account of the Jews' regathering, of their struggle to survive and to rebuild what had been destroyed. Through his narrative, Ezra declared that they were still God's people and that God had not forgotten them.</a:t>
            </a:r>
          </a:p>
          <a:p>
            <a:endParaRPr lang="en-US" sz="3000" dirty="0"/>
          </a:p>
        </p:txBody>
      </p:sp>
    </p:spTree>
    <p:extLst>
      <p:ext uri="{BB962C8B-B14F-4D97-AF65-F5344CB8AC3E}">
        <p14:creationId xmlns:p14="http://schemas.microsoft.com/office/powerpoint/2010/main" val="403862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74F5-FAA1-E768-DCD3-C3090E447A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D863CE-7D12-DD4C-C8C2-0CB6BD076AFD}"/>
              </a:ext>
            </a:extLst>
          </p:cNvPr>
          <p:cNvSpPr>
            <a:spLocks noGrp="1"/>
          </p:cNvSpPr>
          <p:nvPr>
            <p:ph idx="1"/>
          </p:nvPr>
        </p:nvSpPr>
        <p:spPr/>
        <p:txBody>
          <a:bodyPr>
            <a:normAutofit/>
          </a:bodyPr>
          <a:lstStyle/>
          <a:p>
            <a:pPr marL="342900" lvl="0" indent="-342900">
              <a:lnSpc>
                <a:spcPct val="116000"/>
              </a:lnSpc>
              <a:buFont typeface="Wingdings" panose="05000000000000000000" pitchFamily="2" charset="2"/>
              <a:buChar char=""/>
            </a:pPr>
            <a:r>
              <a:rPr lang="en-US" sz="3000" b="1" u="sng" dirty="0">
                <a:effectLst/>
                <a:latin typeface="Aptos" panose="020B0004020202020204" pitchFamily="34" charset="0"/>
                <a:ea typeface="Times New Roman" panose="02020603050405020304" pitchFamily="18" charset="0"/>
                <a:cs typeface="Times New Roman" panose="02020603050405020304" pitchFamily="18" charset="0"/>
              </a:rPr>
              <a:t>What are the lessons derived from this book?</a:t>
            </a:r>
            <a:endParaRPr lang="en-US" sz="3000" dirty="0">
              <a:effectLst/>
              <a:latin typeface="Aptos" panose="020B0004020202020204" pitchFamily="34" charset="0"/>
              <a:ea typeface="Times New Roman" panose="02020603050405020304" pitchFamily="18" charset="0"/>
              <a:cs typeface="Times New Roman" panose="02020603050405020304" pitchFamily="18" charset="0"/>
            </a:endParaRPr>
          </a:p>
          <a:p>
            <a:pPr marL="342900" lvl="0" indent="-342900">
              <a:lnSpc>
                <a:spcPct val="116000"/>
              </a:lnSpc>
              <a:buFont typeface="+mj-lt"/>
              <a:buAutoNum type="arabicPeriod"/>
            </a:pPr>
            <a:r>
              <a:rPr lang="en-US" sz="3000" dirty="0">
                <a:effectLst/>
                <a:latin typeface="Aptos" panose="020B0004020202020204" pitchFamily="34" charset="0"/>
                <a:ea typeface="Times New Roman" panose="02020603050405020304" pitchFamily="18" charset="0"/>
                <a:cs typeface="Times New Roman" panose="02020603050405020304" pitchFamily="18" charset="0"/>
              </a:rPr>
              <a:t>Ezra reveals that God alone is sovereign over all.</a:t>
            </a:r>
          </a:p>
          <a:p>
            <a:pPr marL="342900" lvl="0" indent="-342900">
              <a:lnSpc>
                <a:spcPct val="116000"/>
              </a:lnSpc>
              <a:buFont typeface="+mj-lt"/>
              <a:buAutoNum type="arabicPeriod"/>
            </a:pPr>
            <a:r>
              <a:rPr lang="en-US" sz="3000" dirty="0">
                <a:effectLst/>
                <a:latin typeface="Aptos" panose="020B0004020202020204" pitchFamily="34" charset="0"/>
                <a:ea typeface="Times New Roman" panose="02020603050405020304" pitchFamily="18" charset="0"/>
                <a:cs typeface="Times New Roman" panose="02020603050405020304" pitchFamily="18" charset="0"/>
              </a:rPr>
              <a:t>Ezra proves that God’s Word is key to the success of any endeavor.</a:t>
            </a:r>
          </a:p>
          <a:p>
            <a:pPr marL="342900" lvl="0" indent="-342900">
              <a:lnSpc>
                <a:spcPct val="116000"/>
              </a:lnSpc>
              <a:spcAft>
                <a:spcPts val="800"/>
              </a:spcAft>
              <a:buFont typeface="+mj-lt"/>
              <a:buAutoNum type="arabicPeriod"/>
            </a:pPr>
            <a:r>
              <a:rPr lang="en-US" sz="3000" dirty="0">
                <a:effectLst/>
                <a:latin typeface="Aptos" panose="020B0004020202020204" pitchFamily="34" charset="0"/>
                <a:ea typeface="Times New Roman" panose="02020603050405020304" pitchFamily="18" charset="0"/>
                <a:cs typeface="Times New Roman" panose="02020603050405020304" pitchFamily="18" charset="0"/>
              </a:rPr>
              <a:t>Ezra reminds us that God is more gracious than we deserve, yet a righteous and holy God to be feared.</a:t>
            </a:r>
          </a:p>
          <a:p>
            <a:endParaRPr lang="en-US" sz="3000" dirty="0"/>
          </a:p>
        </p:txBody>
      </p:sp>
    </p:spTree>
    <p:extLst>
      <p:ext uri="{BB962C8B-B14F-4D97-AF65-F5344CB8AC3E}">
        <p14:creationId xmlns:p14="http://schemas.microsoft.com/office/powerpoint/2010/main" val="46284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734CD-3DA3-E500-696A-9C76B40368CB}"/>
              </a:ext>
            </a:extLst>
          </p:cNvPr>
          <p:cNvSpPr>
            <a:spLocks noGrp="1"/>
          </p:cNvSpPr>
          <p:nvPr>
            <p:ph type="title"/>
          </p:nvPr>
        </p:nvSpPr>
        <p:spPr/>
        <p:txBody>
          <a:bodyPr/>
          <a:lstStyle/>
          <a:p>
            <a:r>
              <a:rPr lang="en-US" b="1" u="sng" dirty="0"/>
              <a:t>4. The Book of Judges.</a:t>
            </a:r>
          </a:p>
        </p:txBody>
      </p:sp>
      <p:sp>
        <p:nvSpPr>
          <p:cNvPr id="3" name="Content Placeholder 2">
            <a:extLst>
              <a:ext uri="{FF2B5EF4-FFF2-40B4-BE49-F238E27FC236}">
                <a16:creationId xmlns:a16="http://schemas.microsoft.com/office/drawing/2014/main" id="{E839AFCA-400C-B880-F51E-E7A743C25ED2}"/>
              </a:ext>
            </a:extLst>
          </p:cNvPr>
          <p:cNvSpPr>
            <a:spLocks noGrp="1"/>
          </p:cNvSpPr>
          <p:nvPr>
            <p:ph idx="1"/>
          </p:nvPr>
        </p:nvSpPr>
        <p:spPr/>
        <p:txBody>
          <a:bodyPr>
            <a:normAutofit/>
          </a:bodyPr>
          <a:lstStyle/>
          <a:p>
            <a:pPr marL="342900" lvl="0" indent="-342900">
              <a:lnSpc>
                <a:spcPct val="116000"/>
              </a:lnSpc>
              <a:buFont typeface="Wingdings" panose="05000000000000000000" pitchFamily="2" charset="2"/>
              <a:buChar char=""/>
            </a:pPr>
            <a:r>
              <a:rPr lang="en-US" sz="3000" b="1" u="sng" dirty="0">
                <a:effectLst/>
                <a:latin typeface="Aptos" panose="020B0004020202020204" pitchFamily="34" charset="0"/>
                <a:ea typeface="Times New Roman" panose="02020603050405020304" pitchFamily="18" charset="0"/>
                <a:cs typeface="Times New Roman" panose="02020603050405020304" pitchFamily="18" charset="0"/>
              </a:rPr>
              <a:t>How many books?</a:t>
            </a:r>
            <a:endParaRPr lang="en-US" sz="3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16000"/>
              </a:lnSpc>
            </a:pPr>
            <a:r>
              <a:rPr lang="en-US" sz="3000" dirty="0">
                <a:effectLst/>
                <a:latin typeface="Aptos" panose="020B0004020202020204" pitchFamily="34" charset="0"/>
                <a:ea typeface="Times New Roman" panose="02020603050405020304" pitchFamily="18" charset="0"/>
                <a:cs typeface="Times New Roman" panose="02020603050405020304" pitchFamily="18" charset="0"/>
              </a:rPr>
              <a:t>The Book of Judges is one single book.</a:t>
            </a:r>
          </a:p>
          <a:p>
            <a:pPr marL="342900" lvl="0" indent="-342900">
              <a:lnSpc>
                <a:spcPct val="116000"/>
              </a:lnSpc>
              <a:buFont typeface="Wingdings" panose="05000000000000000000" pitchFamily="2" charset="2"/>
              <a:buChar char=""/>
            </a:pPr>
            <a:r>
              <a:rPr lang="en-US" sz="3000" b="1" u="sng" dirty="0">
                <a:effectLst/>
                <a:latin typeface="Aptos" panose="020B0004020202020204" pitchFamily="34" charset="0"/>
                <a:ea typeface="Times New Roman" panose="02020603050405020304" pitchFamily="18" charset="0"/>
                <a:cs typeface="Times New Roman" panose="02020603050405020304" pitchFamily="18" charset="0"/>
              </a:rPr>
              <a:t>How many chapters?</a:t>
            </a:r>
            <a:endParaRPr lang="en-US" sz="3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16000"/>
              </a:lnSpc>
              <a:spcAft>
                <a:spcPts val="800"/>
              </a:spcAft>
            </a:pPr>
            <a:r>
              <a:rPr lang="en-US" sz="3000" dirty="0">
                <a:effectLst/>
                <a:latin typeface="Aptos" panose="020B0004020202020204" pitchFamily="34" charset="0"/>
                <a:ea typeface="Times New Roman" panose="02020603050405020304" pitchFamily="18" charset="0"/>
                <a:cs typeface="Times New Roman" panose="02020603050405020304" pitchFamily="18" charset="0"/>
              </a:rPr>
              <a:t>This book includes 21 specific chapters. Within those chapters, the book follows 13 judges and their role in the salvation (or oppression) of the Israelites.</a:t>
            </a:r>
          </a:p>
          <a:p>
            <a:endParaRPr lang="en-US" sz="3000" dirty="0"/>
          </a:p>
        </p:txBody>
      </p:sp>
    </p:spTree>
    <p:extLst>
      <p:ext uri="{BB962C8B-B14F-4D97-AF65-F5344CB8AC3E}">
        <p14:creationId xmlns:p14="http://schemas.microsoft.com/office/powerpoint/2010/main" val="2786302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C3E6-DBE9-6F05-2A74-8C24F385451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580A7F5-73A6-1981-F82F-80FE5C6C17A2}"/>
              </a:ext>
            </a:extLst>
          </p:cNvPr>
          <p:cNvSpPr>
            <a:spLocks noGrp="1"/>
          </p:cNvSpPr>
          <p:nvPr>
            <p:ph idx="1"/>
          </p:nvPr>
        </p:nvSpPr>
        <p:spPr/>
        <p:txBody>
          <a:bodyPr>
            <a:normAutofit fontScale="85000" lnSpcReduction="20000"/>
          </a:bodyPr>
          <a:lstStyle/>
          <a:p>
            <a:pPr marL="342900" lvl="0" indent="-342900">
              <a:lnSpc>
                <a:spcPct val="116000"/>
              </a:lnSpc>
              <a:buFont typeface="Wingdings" panose="05000000000000000000" pitchFamily="2" charset="2"/>
              <a:buChar char=""/>
            </a:pPr>
            <a:r>
              <a:rPr lang="en-US" sz="3000" b="1" u="sng" dirty="0">
                <a:effectLst/>
                <a:latin typeface="Aptos" panose="020B0004020202020204" pitchFamily="34" charset="0"/>
                <a:ea typeface="Times New Roman" panose="02020603050405020304" pitchFamily="18" charset="0"/>
                <a:cs typeface="Times New Roman" panose="02020603050405020304" pitchFamily="18" charset="0"/>
              </a:rPr>
              <a:t>Who is the author?</a:t>
            </a:r>
            <a:endParaRPr lang="en-US" sz="3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16000"/>
              </a:lnSpc>
            </a:pPr>
            <a:r>
              <a:rPr lang="en-US" sz="3000" dirty="0">
                <a:effectLst/>
                <a:latin typeface="Aptos" panose="020B0004020202020204" pitchFamily="34" charset="0"/>
                <a:ea typeface="Times New Roman" panose="02020603050405020304" pitchFamily="18" charset="0"/>
                <a:cs typeface="Times New Roman" panose="02020603050405020304" pitchFamily="18" charset="0"/>
              </a:rPr>
              <a:t>The text of Judges gives no indication as to who wrote the book, but Jewish tradition names the prophet Samuel as the author. The namesake of 1 and 2 Samuel, Samuel was the last of the judges, one of the special leaders whom God raised up during this time period to rescue His people.</a:t>
            </a:r>
          </a:p>
          <a:p>
            <a:pPr marL="457200">
              <a:lnSpc>
                <a:spcPct val="116000"/>
              </a:lnSpc>
              <a:spcAft>
                <a:spcPts val="800"/>
              </a:spcAft>
            </a:pPr>
            <a:r>
              <a:rPr lang="en-US" sz="3000" dirty="0">
                <a:effectLst/>
                <a:latin typeface="Aptos" panose="020B0004020202020204" pitchFamily="34" charset="0"/>
                <a:ea typeface="Times New Roman" panose="02020603050405020304" pitchFamily="18" charset="0"/>
                <a:cs typeface="Times New Roman" panose="02020603050405020304" pitchFamily="18" charset="0"/>
              </a:rPr>
              <a:t>Nowhere in Scripture is an author of this book named. The events in Judges took place in the period between Joshua’s death and the rise of Samuel and Saul. Most of the book was likely written by David’s time (1010–970 B.C.).</a:t>
            </a:r>
          </a:p>
          <a:p>
            <a:endParaRPr lang="en-US" dirty="0"/>
          </a:p>
        </p:txBody>
      </p:sp>
    </p:spTree>
    <p:extLst>
      <p:ext uri="{BB962C8B-B14F-4D97-AF65-F5344CB8AC3E}">
        <p14:creationId xmlns:p14="http://schemas.microsoft.com/office/powerpoint/2010/main" val="3517431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51BF9-A3E3-6424-36F3-0DF9F9652682}"/>
              </a:ext>
            </a:extLst>
          </p:cNvPr>
          <p:cNvSpPr>
            <a:spLocks noGrp="1"/>
          </p:cNvSpPr>
          <p:nvPr>
            <p:ph type="title"/>
          </p:nvPr>
        </p:nvSpPr>
        <p:spPr>
          <a:xfrm>
            <a:off x="838200" y="365126"/>
            <a:ext cx="10515600" cy="122554"/>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99E1103F-ED72-B30F-B660-F9D65F9EB88F}"/>
              </a:ext>
            </a:extLst>
          </p:cNvPr>
          <p:cNvSpPr>
            <a:spLocks noGrp="1"/>
          </p:cNvSpPr>
          <p:nvPr>
            <p:ph idx="1"/>
          </p:nvPr>
        </p:nvSpPr>
        <p:spPr>
          <a:xfrm>
            <a:off x="838200" y="452438"/>
            <a:ext cx="10515600" cy="4351338"/>
          </a:xfrm>
        </p:spPr>
        <p:txBody>
          <a:bodyPr>
            <a:noAutofit/>
          </a:bodyPr>
          <a:lstStyle/>
          <a:p>
            <a:pPr marL="342900" lvl="0" indent="-342900">
              <a:lnSpc>
                <a:spcPct val="116000"/>
              </a:lnSpc>
              <a:buFont typeface="Wingdings" panose="05000000000000000000" pitchFamily="2" charset="2"/>
              <a:buChar char=""/>
            </a:pPr>
            <a:r>
              <a:rPr lang="en-US" b="1" u="sng" dirty="0">
                <a:effectLst/>
                <a:latin typeface="Aptos" panose="020B0004020202020204" pitchFamily="34" charset="0"/>
                <a:ea typeface="Times New Roman" panose="02020603050405020304" pitchFamily="18" charset="0"/>
                <a:cs typeface="Times New Roman" panose="02020603050405020304" pitchFamily="18" charset="0"/>
              </a:rPr>
              <a:t>What is the main theme?</a:t>
            </a:r>
            <a:endParaRPr lang="en-US"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16000"/>
              </a:lnSpc>
            </a:pPr>
            <a:r>
              <a:rPr lang="en-US" dirty="0">
                <a:effectLst/>
                <a:latin typeface="Aptos" panose="020B0004020202020204" pitchFamily="34" charset="0"/>
                <a:ea typeface="Times New Roman" panose="02020603050405020304" pitchFamily="18" charset="0"/>
                <a:cs typeface="Times New Roman" panose="02020603050405020304" pitchFamily="18" charset="0"/>
              </a:rPr>
              <a:t>The book of Judges focuses on the people of Israel before they had a king. The judges that God sent to the Israelites helped lead them to victory, but their leadership was always temporary. During this time, the people of Israel repeated cycles of sinful choices and repentance, always going back to sin and not being faithful to God. </a:t>
            </a:r>
          </a:p>
          <a:p>
            <a:pPr marL="457200">
              <a:lnSpc>
                <a:spcPct val="116000"/>
              </a:lnSpc>
              <a:spcAft>
                <a:spcPts val="800"/>
              </a:spcAft>
            </a:pPr>
            <a:r>
              <a:rPr lang="en-US" dirty="0">
                <a:effectLst/>
                <a:latin typeface="Aptos" panose="020B0004020202020204" pitchFamily="34" charset="0"/>
                <a:ea typeface="Times New Roman" panose="02020603050405020304" pitchFamily="18" charset="0"/>
                <a:cs typeface="Times New Roman" panose="02020603050405020304" pitchFamily="18" charset="0"/>
              </a:rPr>
              <a:t>The theme of Judges is the downward spiral of Israel’s national and spiritual life into chaos and rebellion against God, showing the need for a godly king (17:6; 21:25).</a:t>
            </a:r>
          </a:p>
          <a:p>
            <a:endParaRPr lang="en-US" dirty="0"/>
          </a:p>
        </p:txBody>
      </p:sp>
    </p:spTree>
    <p:extLst>
      <p:ext uri="{BB962C8B-B14F-4D97-AF65-F5344CB8AC3E}">
        <p14:creationId xmlns:p14="http://schemas.microsoft.com/office/powerpoint/2010/main" val="39781638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2DD4-1CE9-0129-9C68-E618D5D68104}"/>
              </a:ext>
            </a:extLst>
          </p:cNvPr>
          <p:cNvSpPr>
            <a:spLocks noGrp="1"/>
          </p:cNvSpPr>
          <p:nvPr>
            <p:ph type="title"/>
          </p:nvPr>
        </p:nvSpPr>
        <p:spPr>
          <a:xfrm>
            <a:off x="838200" y="365126"/>
            <a:ext cx="10515600" cy="315912"/>
          </a:xfrm>
        </p:spPr>
        <p:txBody>
          <a:bodyPr>
            <a:normAutofit fontScale="90000"/>
          </a:bodyPr>
          <a:lstStyle/>
          <a:p>
            <a:endParaRPr lang="en-US" dirty="0"/>
          </a:p>
        </p:txBody>
      </p:sp>
      <p:sp>
        <p:nvSpPr>
          <p:cNvPr id="3" name="Content Placeholder 2">
            <a:extLst>
              <a:ext uri="{FF2B5EF4-FFF2-40B4-BE49-F238E27FC236}">
                <a16:creationId xmlns:a16="http://schemas.microsoft.com/office/drawing/2014/main" id="{5764C19B-747E-64E8-5CD5-8D1E71BD735F}"/>
              </a:ext>
            </a:extLst>
          </p:cNvPr>
          <p:cNvSpPr>
            <a:spLocks noGrp="1"/>
          </p:cNvSpPr>
          <p:nvPr>
            <p:ph idx="1"/>
          </p:nvPr>
        </p:nvSpPr>
        <p:spPr>
          <a:xfrm>
            <a:off x="838200" y="990600"/>
            <a:ext cx="10515600" cy="5186363"/>
          </a:xfrm>
        </p:spPr>
        <p:txBody>
          <a:bodyPr>
            <a:noAutofit/>
          </a:bodyPr>
          <a:lstStyle/>
          <a:p>
            <a:pPr marL="342900" lvl="0" indent="-342900">
              <a:lnSpc>
                <a:spcPct val="116000"/>
              </a:lnSpc>
              <a:buFont typeface="Wingdings" panose="05000000000000000000" pitchFamily="2" charset="2"/>
              <a:buChar char=""/>
            </a:pPr>
            <a:r>
              <a:rPr lang="en-US" sz="3000" b="1" u="sng" dirty="0">
                <a:effectLst/>
                <a:latin typeface="Aptos" panose="020B0004020202020204" pitchFamily="34" charset="0"/>
                <a:ea typeface="Times New Roman" panose="02020603050405020304" pitchFamily="18" charset="0"/>
                <a:cs typeface="Times New Roman" panose="02020603050405020304" pitchFamily="18" charset="0"/>
              </a:rPr>
              <a:t>What are the lessons derived from this book?</a:t>
            </a:r>
            <a:endParaRPr lang="en-US" sz="3000" dirty="0">
              <a:effectLst/>
              <a:latin typeface="Aptos" panose="020B0004020202020204" pitchFamily="34" charset="0"/>
              <a:ea typeface="Times New Roman" panose="02020603050405020304" pitchFamily="18" charset="0"/>
              <a:cs typeface="Times New Roman" panose="02020603050405020304" pitchFamily="18" charset="0"/>
            </a:endParaRPr>
          </a:p>
          <a:p>
            <a:pPr marL="457200">
              <a:lnSpc>
                <a:spcPct val="116000"/>
              </a:lnSpc>
              <a:spcAft>
                <a:spcPts val="800"/>
              </a:spcAft>
            </a:pPr>
            <a:r>
              <a:rPr lang="en-US" sz="3000" dirty="0">
                <a:effectLst/>
                <a:latin typeface="Aptos" panose="020B0004020202020204" pitchFamily="34" charset="0"/>
                <a:ea typeface="Times New Roman" panose="02020603050405020304" pitchFamily="18" charset="0"/>
                <a:cs typeface="Times New Roman" panose="02020603050405020304" pitchFamily="18" charset="0"/>
              </a:rPr>
              <a:t>The book of Judges is a reminder of how gracious God is, but it's also a reminder that God doesn't let sin go unpunished. Being faithful to God is a core message in this part of the Bible. For seniors, this lesson shows that you still have time to repent and be faithful to God, no matter what has happened in the past. When you're faithful, God will help you overcome any enemy you face.</a:t>
            </a:r>
          </a:p>
          <a:p>
            <a:endParaRPr lang="en-US" sz="3000" dirty="0"/>
          </a:p>
        </p:txBody>
      </p:sp>
    </p:spTree>
    <p:extLst>
      <p:ext uri="{BB962C8B-B14F-4D97-AF65-F5344CB8AC3E}">
        <p14:creationId xmlns:p14="http://schemas.microsoft.com/office/powerpoint/2010/main" val="2295253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97729-1C4F-F8DB-8F48-4FF7EDCD565D}"/>
              </a:ext>
            </a:extLst>
          </p:cNvPr>
          <p:cNvSpPr>
            <a:spLocks noGrp="1"/>
          </p:cNvSpPr>
          <p:nvPr>
            <p:ph type="title"/>
          </p:nvPr>
        </p:nvSpPr>
        <p:spPr/>
        <p:txBody>
          <a:bodyPr/>
          <a:lstStyle/>
          <a:p>
            <a:r>
              <a:rPr lang="en-US" b="1" dirty="0"/>
              <a:t>5. 1-2 Kings</a:t>
            </a:r>
          </a:p>
        </p:txBody>
      </p:sp>
      <p:sp>
        <p:nvSpPr>
          <p:cNvPr id="3" name="Content Placeholder 2">
            <a:extLst>
              <a:ext uri="{FF2B5EF4-FFF2-40B4-BE49-F238E27FC236}">
                <a16:creationId xmlns:a16="http://schemas.microsoft.com/office/drawing/2014/main" id="{56FCB61D-BDB2-F851-0F36-219F2B4EAD8E}"/>
              </a:ext>
            </a:extLst>
          </p:cNvPr>
          <p:cNvSpPr>
            <a:spLocks noGrp="1"/>
          </p:cNvSpPr>
          <p:nvPr>
            <p:ph idx="1"/>
          </p:nvPr>
        </p:nvSpPr>
        <p:spPr/>
        <p:txBody>
          <a:bodyPr/>
          <a:lstStyle/>
          <a:p>
            <a:r>
              <a:rPr lang="en-US" dirty="0"/>
              <a:t>It’s composed of 2 Books(</a:t>
            </a:r>
            <a:r>
              <a:rPr lang="en-US" b="1" dirty="0"/>
              <a:t>Originally one book in Hebrew manuscripts but later divided into two</a:t>
            </a:r>
            <a:r>
              <a:rPr lang="en-US" dirty="0"/>
              <a:t>)</a:t>
            </a:r>
          </a:p>
          <a:p>
            <a:r>
              <a:rPr lang="en-US" dirty="0"/>
              <a:t>1 Kings has </a:t>
            </a:r>
            <a:r>
              <a:rPr lang="en-US" b="1" dirty="0"/>
              <a:t>22 chapters, </a:t>
            </a:r>
            <a:r>
              <a:rPr lang="en-US" dirty="0"/>
              <a:t>2 Kings has </a:t>
            </a:r>
            <a:r>
              <a:rPr lang="en-US" b="1" dirty="0"/>
              <a:t>25 chapters. </a:t>
            </a:r>
          </a:p>
          <a:p>
            <a:r>
              <a:rPr lang="en-US" dirty="0"/>
              <a:t>In total they are </a:t>
            </a:r>
            <a:r>
              <a:rPr lang="en-US" b="1" dirty="0"/>
              <a:t>47 chapters. </a:t>
            </a:r>
          </a:p>
          <a:p>
            <a:endParaRPr lang="en-US" b="1" dirty="0"/>
          </a:p>
          <a:p>
            <a:r>
              <a:rPr lang="en-US" dirty="0"/>
              <a:t>Traditionally attributed to the prophet Jeremiah, though not confirmed. </a:t>
            </a:r>
          </a:p>
        </p:txBody>
      </p:sp>
    </p:spTree>
    <p:extLst>
      <p:ext uri="{BB962C8B-B14F-4D97-AF65-F5344CB8AC3E}">
        <p14:creationId xmlns:p14="http://schemas.microsoft.com/office/powerpoint/2010/main" val="15488551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49DA-89AA-F3BF-1DB9-1EBAF83850F1}"/>
              </a:ext>
            </a:extLst>
          </p:cNvPr>
          <p:cNvSpPr>
            <a:spLocks noGrp="1"/>
          </p:cNvSpPr>
          <p:nvPr>
            <p:ph type="title"/>
          </p:nvPr>
        </p:nvSpPr>
        <p:spPr>
          <a:xfrm>
            <a:off x="838200" y="365125"/>
            <a:ext cx="10515600" cy="701675"/>
          </a:xfrm>
        </p:spPr>
        <p:txBody>
          <a:bodyPr/>
          <a:lstStyle/>
          <a:p>
            <a:r>
              <a:rPr lang="en-US" b="1" dirty="0"/>
              <a:t>Main theme:</a:t>
            </a:r>
          </a:p>
        </p:txBody>
      </p:sp>
      <p:sp>
        <p:nvSpPr>
          <p:cNvPr id="3" name="Content Placeholder 2">
            <a:extLst>
              <a:ext uri="{FF2B5EF4-FFF2-40B4-BE49-F238E27FC236}">
                <a16:creationId xmlns:a16="http://schemas.microsoft.com/office/drawing/2014/main" id="{3AA12158-197D-DDCD-F7EB-1F5AFE7E1EAA}"/>
              </a:ext>
            </a:extLst>
          </p:cNvPr>
          <p:cNvSpPr>
            <a:spLocks noGrp="1"/>
          </p:cNvSpPr>
          <p:nvPr>
            <p:ph idx="1"/>
          </p:nvPr>
        </p:nvSpPr>
        <p:spPr>
          <a:xfrm>
            <a:off x="838200" y="1264920"/>
            <a:ext cx="10515600" cy="4912043"/>
          </a:xfrm>
        </p:spPr>
        <p:txBody>
          <a:bodyPr/>
          <a:lstStyle/>
          <a:p>
            <a:r>
              <a:rPr lang="en-US" dirty="0"/>
              <a:t>The rise and fall of the kings of Israel and Judah, highlighting how obedience to God brings blessings, while disobedience leads to destruction.</a:t>
            </a:r>
          </a:p>
          <a:p>
            <a:r>
              <a:rPr lang="en-US" dirty="0"/>
              <a:t>The fulfillment of God’s promises and judgment on Israel for idolatry and sin.</a:t>
            </a:r>
          </a:p>
          <a:p>
            <a:r>
              <a:rPr lang="en-US" dirty="0"/>
              <a:t>The role of prophets (like Elijah and Elisha) in calling kings and people back to God.</a:t>
            </a:r>
          </a:p>
        </p:txBody>
      </p:sp>
    </p:spTree>
    <p:extLst>
      <p:ext uri="{BB962C8B-B14F-4D97-AF65-F5344CB8AC3E}">
        <p14:creationId xmlns:p14="http://schemas.microsoft.com/office/powerpoint/2010/main" val="4141867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1FCE4-FB69-0839-4DF8-C78859D7E7AB}"/>
              </a:ext>
            </a:extLst>
          </p:cNvPr>
          <p:cNvSpPr>
            <a:spLocks noGrp="1"/>
          </p:cNvSpPr>
          <p:nvPr>
            <p:ph type="title"/>
          </p:nvPr>
        </p:nvSpPr>
        <p:spPr/>
        <p:txBody>
          <a:bodyPr/>
          <a:lstStyle/>
          <a:p>
            <a:r>
              <a:rPr lang="en-US" b="1" dirty="0"/>
              <a:t>Key Lessons: </a:t>
            </a:r>
          </a:p>
        </p:txBody>
      </p:sp>
      <p:sp>
        <p:nvSpPr>
          <p:cNvPr id="3" name="Content Placeholder 2">
            <a:extLst>
              <a:ext uri="{FF2B5EF4-FFF2-40B4-BE49-F238E27FC236}">
                <a16:creationId xmlns:a16="http://schemas.microsoft.com/office/drawing/2014/main" id="{5230CD65-D4EB-26E9-5362-7B95F39E0EA3}"/>
              </a:ext>
            </a:extLst>
          </p:cNvPr>
          <p:cNvSpPr>
            <a:spLocks noGrp="1"/>
          </p:cNvSpPr>
          <p:nvPr>
            <p:ph idx="1"/>
          </p:nvPr>
        </p:nvSpPr>
        <p:spPr/>
        <p:txBody>
          <a:bodyPr>
            <a:normAutofit lnSpcReduction="10000"/>
          </a:bodyPr>
          <a:lstStyle/>
          <a:p>
            <a:r>
              <a:rPr lang="en-US" dirty="0"/>
              <a:t>Obedience to God leads to success, while rebellion leads to downfall (e.g., King Solomon’s initial wisdom vs. his later downfall due to idolatry).</a:t>
            </a:r>
          </a:p>
          <a:p>
            <a:r>
              <a:rPr lang="en-US" dirty="0"/>
              <a:t>God's faithfulness to His covenant despite human failure (e.g., God preserves a remnant even after the exile).</a:t>
            </a:r>
          </a:p>
          <a:p>
            <a:r>
              <a:rPr lang="en-US" dirty="0"/>
              <a:t>The importance of true worship (e.g., the contrast between godly kings like Hezekiah and wicked kings like Ahab).</a:t>
            </a:r>
          </a:p>
          <a:p>
            <a:r>
              <a:rPr lang="en-US" dirty="0"/>
              <a:t>The influence of leadership—good kings lead to blessings. Bad kings bring disasters.</a:t>
            </a:r>
          </a:p>
          <a:p>
            <a:r>
              <a:rPr lang="en-US" dirty="0"/>
              <a:t>Repentance is always possible, even for sinful nations and individuals</a:t>
            </a:r>
          </a:p>
        </p:txBody>
      </p:sp>
    </p:spTree>
    <p:extLst>
      <p:ext uri="{BB962C8B-B14F-4D97-AF65-F5344CB8AC3E}">
        <p14:creationId xmlns:p14="http://schemas.microsoft.com/office/powerpoint/2010/main" val="428007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FB601-CA46-7CF6-99F6-869B5E7541B3}"/>
              </a:ext>
            </a:extLst>
          </p:cNvPr>
          <p:cNvSpPr>
            <a:spLocks noGrp="1"/>
          </p:cNvSpPr>
          <p:nvPr>
            <p:ph type="title"/>
          </p:nvPr>
        </p:nvSpPr>
        <p:spPr/>
        <p:txBody>
          <a:bodyPr>
            <a:normAutofit/>
          </a:bodyPr>
          <a:lstStyle/>
          <a:p>
            <a:pPr algn="ctr"/>
            <a:r>
              <a:rPr lang="en-US" sz="4000" b="1" dirty="0"/>
              <a:t>Introduction to the Historical Books of the Bible</a:t>
            </a:r>
          </a:p>
        </p:txBody>
      </p:sp>
      <p:sp>
        <p:nvSpPr>
          <p:cNvPr id="3" name="Content Placeholder 2">
            <a:extLst>
              <a:ext uri="{FF2B5EF4-FFF2-40B4-BE49-F238E27FC236}">
                <a16:creationId xmlns:a16="http://schemas.microsoft.com/office/drawing/2014/main" id="{C22EF9C2-C695-5C0C-7CE3-71373A2BB15D}"/>
              </a:ext>
            </a:extLst>
          </p:cNvPr>
          <p:cNvSpPr>
            <a:spLocks noGrp="1"/>
          </p:cNvSpPr>
          <p:nvPr>
            <p:ph idx="1"/>
          </p:nvPr>
        </p:nvSpPr>
        <p:spPr/>
        <p:txBody>
          <a:bodyPr>
            <a:normAutofit/>
          </a:bodyPr>
          <a:lstStyle/>
          <a:p>
            <a:r>
              <a:rPr lang="en-US" sz="3000" dirty="0"/>
              <a:t>The </a:t>
            </a:r>
            <a:r>
              <a:rPr lang="en-US" sz="3000" b="1" dirty="0"/>
              <a:t>Historical Books</a:t>
            </a:r>
            <a:r>
              <a:rPr lang="en-US" sz="3000" dirty="0"/>
              <a:t> of the Bible narrate the history of Israel from their conquest of the Promised Land to their exile and return. These books reveal God’s faithfulness, justice, and sovereignty in guiding His people. They show how Israel’s obedience led to blessings and how disobedience brought consequences. Through these accounts, we see God's unfolding plan for redemption, ultimately pointing to Jesus Christ.</a:t>
            </a:r>
          </a:p>
        </p:txBody>
      </p:sp>
    </p:spTree>
    <p:extLst>
      <p:ext uri="{BB962C8B-B14F-4D97-AF65-F5344CB8AC3E}">
        <p14:creationId xmlns:p14="http://schemas.microsoft.com/office/powerpoint/2010/main" val="27136916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D61C-C023-E574-8AA3-073F3BE5C616}"/>
              </a:ext>
            </a:extLst>
          </p:cNvPr>
          <p:cNvSpPr>
            <a:spLocks noGrp="1"/>
          </p:cNvSpPr>
          <p:nvPr>
            <p:ph type="title"/>
          </p:nvPr>
        </p:nvSpPr>
        <p:spPr/>
        <p:txBody>
          <a:bodyPr/>
          <a:lstStyle/>
          <a:p>
            <a:r>
              <a:rPr lang="en-US" b="1" dirty="0"/>
              <a:t>6. The Book of Ruth</a:t>
            </a:r>
          </a:p>
        </p:txBody>
      </p:sp>
      <p:sp>
        <p:nvSpPr>
          <p:cNvPr id="3" name="Content Placeholder 2">
            <a:extLst>
              <a:ext uri="{FF2B5EF4-FFF2-40B4-BE49-F238E27FC236}">
                <a16:creationId xmlns:a16="http://schemas.microsoft.com/office/drawing/2014/main" id="{8EAC565B-7E4A-A978-F233-7331C386D5D0}"/>
              </a:ext>
            </a:extLst>
          </p:cNvPr>
          <p:cNvSpPr>
            <a:spLocks noGrp="1"/>
          </p:cNvSpPr>
          <p:nvPr>
            <p:ph idx="1"/>
          </p:nvPr>
        </p:nvSpPr>
        <p:spPr/>
        <p:txBody>
          <a:bodyPr/>
          <a:lstStyle/>
          <a:p>
            <a:r>
              <a:rPr lang="en-US" dirty="0"/>
              <a:t>The Book of Ruth is a short Old Testament book with </a:t>
            </a:r>
            <a:r>
              <a:rPr lang="en-US" b="1" dirty="0"/>
              <a:t>4 </a:t>
            </a:r>
            <a:r>
              <a:rPr lang="en-US" dirty="0"/>
              <a:t> Chapters in Total. It is a historical and love story set during the time of the Judges. </a:t>
            </a:r>
          </a:p>
          <a:p>
            <a:r>
              <a:rPr lang="en-US" dirty="0"/>
              <a:t>It’s about Ruth, a Moabite woman who becomes an ancestor of King David and, ultimately Jesus Christ. </a:t>
            </a:r>
          </a:p>
          <a:p>
            <a:endParaRPr lang="en-US" dirty="0"/>
          </a:p>
          <a:p>
            <a:r>
              <a:rPr lang="en-US" dirty="0"/>
              <a:t>The book is traditionally attributed to the prophet Samuel, though not definitively confirmed. </a:t>
            </a:r>
          </a:p>
          <a:p>
            <a:endParaRPr lang="en-US" dirty="0"/>
          </a:p>
        </p:txBody>
      </p:sp>
    </p:spTree>
    <p:extLst>
      <p:ext uri="{BB962C8B-B14F-4D97-AF65-F5344CB8AC3E}">
        <p14:creationId xmlns:p14="http://schemas.microsoft.com/office/powerpoint/2010/main" val="3815046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9EE7E-A306-2668-055F-4FA8BA678F5E}"/>
              </a:ext>
            </a:extLst>
          </p:cNvPr>
          <p:cNvSpPr>
            <a:spLocks noGrp="1"/>
          </p:cNvSpPr>
          <p:nvPr>
            <p:ph type="title"/>
          </p:nvPr>
        </p:nvSpPr>
        <p:spPr/>
        <p:txBody>
          <a:bodyPr/>
          <a:lstStyle/>
          <a:p>
            <a:r>
              <a:rPr lang="en-US" b="1" dirty="0"/>
              <a:t>Main theme. </a:t>
            </a:r>
          </a:p>
        </p:txBody>
      </p:sp>
      <p:sp>
        <p:nvSpPr>
          <p:cNvPr id="3" name="Content Placeholder 2">
            <a:extLst>
              <a:ext uri="{FF2B5EF4-FFF2-40B4-BE49-F238E27FC236}">
                <a16:creationId xmlns:a16="http://schemas.microsoft.com/office/drawing/2014/main" id="{72AF30EE-6FE8-BC22-7C19-C56764CAB7EB}"/>
              </a:ext>
            </a:extLst>
          </p:cNvPr>
          <p:cNvSpPr>
            <a:spLocks noGrp="1"/>
          </p:cNvSpPr>
          <p:nvPr>
            <p:ph idx="1"/>
          </p:nvPr>
        </p:nvSpPr>
        <p:spPr/>
        <p:txBody>
          <a:bodyPr/>
          <a:lstStyle/>
          <a:p>
            <a:r>
              <a:rPr lang="en-US" b="1" dirty="0"/>
              <a:t>God’s Providence</a:t>
            </a:r>
            <a:r>
              <a:rPr lang="en-US" dirty="0"/>
              <a:t>: How God works through ordinary events to fulfill His divine purposes.</a:t>
            </a:r>
          </a:p>
          <a:p>
            <a:r>
              <a:rPr lang="en-US" b="1" dirty="0"/>
              <a:t>Faithfulness &amp; Redemption</a:t>
            </a:r>
            <a:r>
              <a:rPr lang="en-US" dirty="0"/>
              <a:t>: Ruth's loyalty to Naomi and Boaz's role as a kinsman-redeemer point to God’s redemption.</a:t>
            </a:r>
          </a:p>
          <a:p>
            <a:r>
              <a:rPr lang="en-US" b="1" dirty="0"/>
              <a:t>Inclusivity in God's Plan</a:t>
            </a:r>
            <a:r>
              <a:rPr lang="en-US" dirty="0"/>
              <a:t>: Ruth, a Moabite, becomes part of Israel’s history and the lineage of Jesus (Matthew 1:5).</a:t>
            </a:r>
          </a:p>
        </p:txBody>
      </p:sp>
    </p:spTree>
    <p:extLst>
      <p:ext uri="{BB962C8B-B14F-4D97-AF65-F5344CB8AC3E}">
        <p14:creationId xmlns:p14="http://schemas.microsoft.com/office/powerpoint/2010/main" val="1553370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E247F-A18E-D010-1005-59C05BFA8BE2}"/>
              </a:ext>
            </a:extLst>
          </p:cNvPr>
          <p:cNvSpPr>
            <a:spLocks noGrp="1"/>
          </p:cNvSpPr>
          <p:nvPr>
            <p:ph type="title"/>
          </p:nvPr>
        </p:nvSpPr>
        <p:spPr/>
        <p:txBody>
          <a:bodyPr/>
          <a:lstStyle/>
          <a:p>
            <a:r>
              <a:rPr lang="en-US" b="1" dirty="0"/>
              <a:t>Key Lessons from the Book of Ruth</a:t>
            </a:r>
          </a:p>
        </p:txBody>
      </p:sp>
      <p:sp>
        <p:nvSpPr>
          <p:cNvPr id="3" name="Content Placeholder 2">
            <a:extLst>
              <a:ext uri="{FF2B5EF4-FFF2-40B4-BE49-F238E27FC236}">
                <a16:creationId xmlns:a16="http://schemas.microsoft.com/office/drawing/2014/main" id="{B7E9835E-C69C-DF5E-8687-4DD5E1E4C105}"/>
              </a:ext>
            </a:extLst>
          </p:cNvPr>
          <p:cNvSpPr>
            <a:spLocks noGrp="1"/>
          </p:cNvSpPr>
          <p:nvPr>
            <p:ph idx="1"/>
          </p:nvPr>
        </p:nvSpPr>
        <p:spPr/>
        <p:txBody>
          <a:bodyPr>
            <a:normAutofit lnSpcReduction="10000"/>
          </a:bodyPr>
          <a:lstStyle/>
          <a:p>
            <a:r>
              <a:rPr lang="en-US" b="1" dirty="0"/>
              <a:t>Loyalty &amp; Love</a:t>
            </a:r>
            <a:r>
              <a:rPr lang="en-US" dirty="0"/>
              <a:t>: Ruth’s devotion to Naomi (“Where you go, I will go”) teaches the value of commitment and love.</a:t>
            </a:r>
          </a:p>
          <a:p>
            <a:r>
              <a:rPr lang="en-US" b="1" dirty="0"/>
              <a:t>God Provides</a:t>
            </a:r>
            <a:r>
              <a:rPr lang="en-US" dirty="0"/>
              <a:t>: Even in suffering (Naomi’s loss), God works behind the scenes to bring restoration.</a:t>
            </a:r>
          </a:p>
          <a:p>
            <a:r>
              <a:rPr lang="en-US" b="1" dirty="0"/>
              <a:t>Obedience &amp; Blessing</a:t>
            </a:r>
            <a:r>
              <a:rPr lang="en-US" dirty="0"/>
              <a:t>: Ruth’s obedience led her to become part of God’s greater plan.</a:t>
            </a:r>
          </a:p>
          <a:p>
            <a:r>
              <a:rPr lang="en-US" b="1" dirty="0"/>
              <a:t>God’s Redemption</a:t>
            </a:r>
            <a:r>
              <a:rPr lang="en-US" dirty="0"/>
              <a:t>: Boaz as the kinsman-redeemer symbolizes Jesus, who redeems humanity.</a:t>
            </a:r>
            <a:endParaRPr lang="en-US" b="1" dirty="0"/>
          </a:p>
          <a:p>
            <a:r>
              <a:rPr lang="en-US" b="1" dirty="0"/>
              <a:t>Faith Overcomes Barriers</a:t>
            </a:r>
            <a:r>
              <a:rPr lang="en-US" dirty="0"/>
              <a:t>: Ruth, a foreigner, was accepted by God, showing that His grace extends to all.</a:t>
            </a:r>
          </a:p>
        </p:txBody>
      </p:sp>
    </p:spTree>
    <p:extLst>
      <p:ext uri="{BB962C8B-B14F-4D97-AF65-F5344CB8AC3E}">
        <p14:creationId xmlns:p14="http://schemas.microsoft.com/office/powerpoint/2010/main" val="22430675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F75C3-7921-11FC-CA14-63AECC49EF19}"/>
              </a:ext>
            </a:extLst>
          </p:cNvPr>
          <p:cNvSpPr>
            <a:spLocks noGrp="1"/>
          </p:cNvSpPr>
          <p:nvPr>
            <p:ph type="title"/>
          </p:nvPr>
        </p:nvSpPr>
        <p:spPr/>
        <p:txBody>
          <a:bodyPr/>
          <a:lstStyle/>
          <a:p>
            <a:r>
              <a:rPr lang="en-US" dirty="0"/>
              <a:t>8. </a:t>
            </a:r>
            <a:r>
              <a:rPr lang="en-US" b="1" dirty="0"/>
              <a:t>The Book of Esther</a:t>
            </a:r>
            <a:endParaRPr lang="en-US" dirty="0"/>
          </a:p>
        </p:txBody>
      </p:sp>
      <p:sp>
        <p:nvSpPr>
          <p:cNvPr id="3" name="Content Placeholder 2">
            <a:extLst>
              <a:ext uri="{FF2B5EF4-FFF2-40B4-BE49-F238E27FC236}">
                <a16:creationId xmlns:a16="http://schemas.microsoft.com/office/drawing/2014/main" id="{2C654595-CE77-7B73-D7EC-63BFCE4A0035}"/>
              </a:ext>
            </a:extLst>
          </p:cNvPr>
          <p:cNvSpPr>
            <a:spLocks noGrp="1"/>
          </p:cNvSpPr>
          <p:nvPr>
            <p:ph idx="1"/>
          </p:nvPr>
        </p:nvSpPr>
        <p:spPr/>
        <p:txBody>
          <a:bodyPr>
            <a:normAutofit/>
          </a:bodyPr>
          <a:lstStyle/>
          <a:p>
            <a:r>
              <a:rPr lang="en-US" dirty="0"/>
              <a:t>The Book of Esther is one of the books in the Old Testament of the Bible, and it contains </a:t>
            </a:r>
            <a:r>
              <a:rPr lang="en-US" b="1" dirty="0"/>
              <a:t>10 chapters</a:t>
            </a:r>
            <a:r>
              <a:rPr lang="en-US" dirty="0"/>
              <a:t>. It tells the story of Queen Esther, her cousin Mordecai, and their efforts to save the Jewish people from destruction in the Persian Empire.</a:t>
            </a:r>
          </a:p>
          <a:p>
            <a:endParaRPr lang="en-US" dirty="0"/>
          </a:p>
          <a:p>
            <a:r>
              <a:rPr lang="en-US" dirty="0"/>
              <a:t>The author of the Book of Esther is not definitively known. It is traditionally attributed to </a:t>
            </a:r>
            <a:r>
              <a:rPr lang="en-US" b="1" dirty="0"/>
              <a:t>Mordecai</a:t>
            </a:r>
            <a:r>
              <a:rPr lang="en-US" dirty="0"/>
              <a:t>, the cousin of Esther, as he was a key figure in the events of the story. The book does not explicitly name its author</a:t>
            </a:r>
          </a:p>
        </p:txBody>
      </p:sp>
    </p:spTree>
    <p:extLst>
      <p:ext uri="{BB962C8B-B14F-4D97-AF65-F5344CB8AC3E}">
        <p14:creationId xmlns:p14="http://schemas.microsoft.com/office/powerpoint/2010/main" val="18924558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11E0C60-17BB-A6FD-0E0B-546F79BF1760}"/>
              </a:ext>
            </a:extLst>
          </p:cNvPr>
          <p:cNvSpPr>
            <a:spLocks noGrp="1" noChangeArrowheads="1"/>
          </p:cNvSpPr>
          <p:nvPr>
            <p:ph idx="1"/>
          </p:nvPr>
        </p:nvSpPr>
        <p:spPr bwMode="auto">
          <a:xfrm>
            <a:off x="250370" y="1356522"/>
            <a:ext cx="1169125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rPr>
              <a:t> </a:t>
            </a:r>
            <a:r>
              <a:rPr kumimoji="0" lang="en-US" altLang="en-US" b="1" i="0" u="sng" strike="noStrike" cap="none" normalizeH="0" baseline="0" dirty="0">
                <a:ln>
                  <a:noFill/>
                </a:ln>
                <a:solidFill>
                  <a:schemeClr val="tx1"/>
                </a:solidFill>
                <a:effectLst/>
              </a:rPr>
              <a:t>The Main theme of the Book of Esther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sng"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God’s Sovereignty</a:t>
            </a:r>
            <a:r>
              <a:rPr kumimoji="0" lang="en-US" altLang="en-US" b="0" i="0" u="none" strike="noStrike" cap="none" normalizeH="0" baseline="0" dirty="0">
                <a:ln>
                  <a:noFill/>
                </a:ln>
                <a:solidFill>
                  <a:schemeClr val="tx1"/>
                </a:solidFill>
                <a:effectLst/>
              </a:rPr>
              <a:t> – Although God’s name is never explicitly mentioned, His guidance and protection are evident throughout the story.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Divine Providence</a:t>
            </a:r>
            <a:r>
              <a:rPr kumimoji="0" lang="en-US" altLang="en-US" b="0" i="0" u="none" strike="noStrike" cap="none" normalizeH="0" baseline="0" dirty="0">
                <a:ln>
                  <a:noFill/>
                </a:ln>
                <a:solidFill>
                  <a:schemeClr val="tx1"/>
                </a:solidFill>
                <a:effectLst/>
              </a:rPr>
              <a:t> – Events unfold in a way that ensures the survival of the Jewish people, showing that God works behind the scenes.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Courage and Faith</a:t>
            </a:r>
            <a:r>
              <a:rPr kumimoji="0" lang="en-US" altLang="en-US" b="0" i="0" u="none" strike="noStrike" cap="none" normalizeH="0" baseline="0" dirty="0">
                <a:ln>
                  <a:noFill/>
                </a:ln>
                <a:solidFill>
                  <a:schemeClr val="tx1"/>
                </a:solidFill>
                <a:effectLst/>
              </a:rPr>
              <a:t> – Esther risks her life to save her people, teaching the importance of standing up for what is right.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The Defeat of Evil</a:t>
            </a:r>
            <a:r>
              <a:rPr kumimoji="0" lang="en-US" altLang="en-US" b="0" i="0" u="none" strike="noStrike" cap="none" normalizeH="0" baseline="0" dirty="0">
                <a:ln>
                  <a:noFill/>
                </a:ln>
                <a:solidFill>
                  <a:schemeClr val="tx1"/>
                </a:solidFill>
                <a:effectLst/>
              </a:rPr>
              <a:t> – Haman’s wicked plot against the Jews is reversed, highlighting the triumph of justice.</a:t>
            </a:r>
          </a:p>
        </p:txBody>
      </p:sp>
    </p:spTree>
    <p:extLst>
      <p:ext uri="{BB962C8B-B14F-4D97-AF65-F5344CB8AC3E}">
        <p14:creationId xmlns:p14="http://schemas.microsoft.com/office/powerpoint/2010/main" val="42194769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C150D-7401-0A32-A405-4D7059F2A855}"/>
              </a:ext>
            </a:extLst>
          </p:cNvPr>
          <p:cNvSpPr>
            <a:spLocks noGrp="1"/>
          </p:cNvSpPr>
          <p:nvPr>
            <p:ph type="title"/>
          </p:nvPr>
        </p:nvSpPr>
        <p:spPr>
          <a:xfrm>
            <a:off x="838200" y="365126"/>
            <a:ext cx="10515600" cy="696232"/>
          </a:xfrm>
        </p:spPr>
        <p:txBody>
          <a:bodyPr/>
          <a:lstStyle/>
          <a:p>
            <a:r>
              <a:rPr lang="en-US" b="1" dirty="0"/>
              <a:t>Lesson to take away: </a:t>
            </a:r>
          </a:p>
        </p:txBody>
      </p:sp>
      <p:sp>
        <p:nvSpPr>
          <p:cNvPr id="4" name="Rectangle 1">
            <a:extLst>
              <a:ext uri="{FF2B5EF4-FFF2-40B4-BE49-F238E27FC236}">
                <a16:creationId xmlns:a16="http://schemas.microsoft.com/office/drawing/2014/main" id="{1DDDEF99-89FC-634F-8E04-6453FE434E84}"/>
              </a:ext>
            </a:extLst>
          </p:cNvPr>
          <p:cNvSpPr>
            <a:spLocks noGrp="1" noChangeArrowheads="1"/>
          </p:cNvSpPr>
          <p:nvPr>
            <p:ph idx="1"/>
          </p:nvPr>
        </p:nvSpPr>
        <p:spPr bwMode="auto">
          <a:xfrm>
            <a:off x="838200" y="1665227"/>
            <a:ext cx="10515600" cy="4603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God’s Providence is Always at Work</a:t>
            </a:r>
            <a:r>
              <a:rPr lang="en-US" altLang="en-US" sz="2600" dirty="0"/>
              <a:t>: </a:t>
            </a:r>
            <a:r>
              <a:rPr kumimoji="0" lang="en-US" altLang="en-US" sz="2600" b="0" i="0" u="none" strike="noStrike" cap="none" normalizeH="0" baseline="0" dirty="0">
                <a:ln>
                  <a:noFill/>
                </a:ln>
                <a:solidFill>
                  <a:schemeClr val="tx1"/>
                </a:solidFill>
                <a:effectLst/>
              </a:rPr>
              <a:t>Even when God’s name isn’t mentioned, He is actively guiding events for His people’s protection and deliverance.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Courage and Faith Can Change History</a:t>
            </a:r>
            <a:r>
              <a:rPr lang="en-US" altLang="en-US" sz="2600" dirty="0"/>
              <a:t>: </a:t>
            </a:r>
            <a:r>
              <a:rPr kumimoji="0" lang="en-US" altLang="en-US" sz="2600" b="0" i="0" u="none" strike="noStrike" cap="none" normalizeH="0" baseline="0" dirty="0">
                <a:ln>
                  <a:noFill/>
                </a:ln>
                <a:solidFill>
                  <a:schemeClr val="tx1"/>
                </a:solidFill>
                <a:effectLst/>
              </a:rPr>
              <a:t>Esther risked her life to save her people, showing that bravery and trust in God can lead to great victories.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God Places People in the Right Position for a Purpose</a:t>
            </a:r>
            <a:r>
              <a:rPr lang="en-US" altLang="en-US" sz="2600" dirty="0"/>
              <a:t>: </a:t>
            </a:r>
            <a:r>
              <a:rPr kumimoji="0" lang="en-US" altLang="en-US" sz="2600" b="0" i="0" u="none" strike="noStrike" cap="none" normalizeH="0" baseline="0" dirty="0">
                <a:ln>
                  <a:noFill/>
                </a:ln>
                <a:solidFill>
                  <a:schemeClr val="tx1"/>
                </a:solidFill>
                <a:effectLst/>
              </a:rPr>
              <a:t>Esther’s rise to queen was not by chance; she was positioned “for such a time as this” (Esther 4:14).</a:t>
            </a:r>
          </a:p>
          <a:p>
            <a:r>
              <a:rPr lang="en-US" sz="2600" b="1" dirty="0"/>
              <a:t>Pride and Evil Lead to Destruction: </a:t>
            </a:r>
            <a:r>
              <a:rPr lang="en-US" sz="2600" dirty="0"/>
              <a:t>Haman’s arrogance and hatred led to his downfall, proving that wickedness will ultimately be defeated.</a:t>
            </a: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8260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B81468E-9279-1C20-EF13-69E2B671EA91}"/>
              </a:ext>
            </a:extLst>
          </p:cNvPr>
          <p:cNvSpPr>
            <a:spLocks noGrp="1" noChangeArrowheads="1"/>
          </p:cNvSpPr>
          <p:nvPr>
            <p:ph idx="1"/>
          </p:nvPr>
        </p:nvSpPr>
        <p:spPr bwMode="auto">
          <a:xfrm>
            <a:off x="734785" y="1467425"/>
            <a:ext cx="10956472"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Standing Up for What is Right Matters</a:t>
            </a:r>
            <a:r>
              <a:rPr lang="en-US" altLang="en-US" sz="2600" dirty="0"/>
              <a:t>: </a:t>
            </a:r>
            <a:r>
              <a:rPr kumimoji="0" lang="en-US" altLang="en-US" sz="2600" b="0" i="0" u="none" strike="noStrike" cap="none" normalizeH="0" baseline="0" dirty="0">
                <a:ln>
                  <a:noFill/>
                </a:ln>
                <a:solidFill>
                  <a:schemeClr val="tx1"/>
                </a:solidFill>
                <a:effectLst/>
              </a:rPr>
              <a:t>Mordecai refused to bow to Haman, and Esther spoke up for her people, teaching the importance of standing for righteousness.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God Can Use Ordinary People for Extraordinary Things: </a:t>
            </a:r>
            <a:r>
              <a:rPr kumimoji="0" lang="en-US" altLang="en-US" sz="2600" b="0" i="0" u="none" strike="noStrike" cap="none" normalizeH="0" baseline="0" dirty="0">
                <a:ln>
                  <a:noFill/>
                </a:ln>
                <a:solidFill>
                  <a:schemeClr val="tx1"/>
                </a:solidFill>
                <a:effectLst/>
              </a:rPr>
              <a:t>Esther was a simple Jewish woman, but God used her to save an entire 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rPr>
              <a:t>Celebrate God’s Deliverance</a:t>
            </a:r>
            <a:r>
              <a:rPr lang="en-US" altLang="en-US" sz="2600" dirty="0"/>
              <a:t>: </a:t>
            </a:r>
            <a:r>
              <a:rPr kumimoji="0" lang="en-US" altLang="en-US" sz="2600" b="0" i="0" u="none" strike="noStrike" cap="none" normalizeH="0" baseline="0" dirty="0">
                <a:ln>
                  <a:noFill/>
                </a:ln>
                <a:solidFill>
                  <a:schemeClr val="tx1"/>
                </a:solidFill>
                <a:effectLst/>
              </a:rPr>
              <a:t>The Feast of Purim was established to remember how God saved His people, reminding us to acknowledge His faithfulness.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024384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17704-A34F-8364-854F-00B44B89C1E9}"/>
              </a:ext>
            </a:extLst>
          </p:cNvPr>
          <p:cNvSpPr>
            <a:spLocks noGrp="1"/>
          </p:cNvSpPr>
          <p:nvPr>
            <p:ph type="title"/>
          </p:nvPr>
        </p:nvSpPr>
        <p:spPr/>
        <p:txBody>
          <a:bodyPr/>
          <a:lstStyle/>
          <a:p>
            <a:r>
              <a:rPr lang="en-US" b="1" dirty="0"/>
              <a:t>9. The Book of Nehemiah</a:t>
            </a:r>
          </a:p>
        </p:txBody>
      </p:sp>
      <p:sp>
        <p:nvSpPr>
          <p:cNvPr id="3" name="Content Placeholder 2">
            <a:extLst>
              <a:ext uri="{FF2B5EF4-FFF2-40B4-BE49-F238E27FC236}">
                <a16:creationId xmlns:a16="http://schemas.microsoft.com/office/drawing/2014/main" id="{5B633DCF-3A4B-D88D-748C-190380602652}"/>
              </a:ext>
            </a:extLst>
          </p:cNvPr>
          <p:cNvSpPr>
            <a:spLocks noGrp="1"/>
          </p:cNvSpPr>
          <p:nvPr>
            <p:ph idx="1"/>
          </p:nvPr>
        </p:nvSpPr>
        <p:spPr/>
        <p:txBody>
          <a:bodyPr/>
          <a:lstStyle/>
          <a:p>
            <a:r>
              <a:rPr lang="en-US" dirty="0"/>
              <a:t>The Book of Nehemiah is a single book in the Bible, found in the Old Testament. It contains </a:t>
            </a:r>
            <a:r>
              <a:rPr lang="en-US" b="1" dirty="0"/>
              <a:t>13 chapters</a:t>
            </a:r>
            <a:r>
              <a:rPr lang="en-US" dirty="0"/>
              <a:t>.</a:t>
            </a:r>
          </a:p>
          <a:p>
            <a:r>
              <a:rPr lang="en-US" dirty="0"/>
              <a:t>The author of the Book of Nehemiah is traditionally believed to be Nehemiah himself. Nehemiah was a Jewish leader who played a key role in the rebuilding of Jerusalem's walls after the Babylonian exile. Some scholars suggest that portions of the book may have been written or edited by others, such as the chronicler, but the book is generally attributed to Nehemiah.</a:t>
            </a:r>
          </a:p>
          <a:p>
            <a:endParaRPr lang="en-US" dirty="0"/>
          </a:p>
        </p:txBody>
      </p:sp>
    </p:spTree>
    <p:extLst>
      <p:ext uri="{BB962C8B-B14F-4D97-AF65-F5344CB8AC3E}">
        <p14:creationId xmlns:p14="http://schemas.microsoft.com/office/powerpoint/2010/main" val="11194365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E0F54-C1DB-3050-A56B-8305C1ED239E}"/>
              </a:ext>
            </a:extLst>
          </p:cNvPr>
          <p:cNvSpPr>
            <a:spLocks noGrp="1"/>
          </p:cNvSpPr>
          <p:nvPr>
            <p:ph type="title"/>
          </p:nvPr>
        </p:nvSpPr>
        <p:spPr>
          <a:xfrm>
            <a:off x="838200" y="365126"/>
            <a:ext cx="10515600" cy="761546"/>
          </a:xfrm>
        </p:spPr>
        <p:txBody>
          <a:bodyPr/>
          <a:lstStyle/>
          <a:p>
            <a:r>
              <a:rPr lang="en-US" b="1" dirty="0"/>
              <a:t>Main theme: </a:t>
            </a:r>
          </a:p>
        </p:txBody>
      </p:sp>
      <p:sp>
        <p:nvSpPr>
          <p:cNvPr id="3" name="Content Placeholder 2">
            <a:extLst>
              <a:ext uri="{FF2B5EF4-FFF2-40B4-BE49-F238E27FC236}">
                <a16:creationId xmlns:a16="http://schemas.microsoft.com/office/drawing/2014/main" id="{763BB621-7A8A-3D48-E34D-E4839DF59BE7}"/>
              </a:ext>
            </a:extLst>
          </p:cNvPr>
          <p:cNvSpPr>
            <a:spLocks noGrp="1"/>
          </p:cNvSpPr>
          <p:nvPr>
            <p:ph idx="1"/>
          </p:nvPr>
        </p:nvSpPr>
        <p:spPr>
          <a:xfrm>
            <a:off x="838200" y="1126672"/>
            <a:ext cx="10515600" cy="5050291"/>
          </a:xfrm>
        </p:spPr>
        <p:txBody>
          <a:bodyPr/>
          <a:lstStyle/>
          <a:p>
            <a:r>
              <a:rPr lang="en-US" dirty="0"/>
              <a:t>The main theme of the Book of Nehemiah is </a:t>
            </a:r>
            <a:r>
              <a:rPr lang="en-US" b="1" dirty="0"/>
              <a:t>restoration</a:t>
            </a:r>
            <a:r>
              <a:rPr lang="en-US" dirty="0"/>
              <a:t>—both the physical rebuilding of Jerusalem's walls and the spiritual renewal of the people of Israel. Nehemiah focuses on the leadership and determination of Nehemiah as he leads the effort to rebuild the walls of Jerusalem, restoring both the city's defenses and its dignity. </a:t>
            </a:r>
          </a:p>
          <a:p>
            <a:r>
              <a:rPr lang="en-US" dirty="0"/>
              <a:t>Additionally, the book emphasizes themes such as </a:t>
            </a:r>
            <a:r>
              <a:rPr lang="en-US" b="1" dirty="0"/>
              <a:t>faithfulness to God, prayer, repentance, and commitment to the law</a:t>
            </a:r>
            <a:r>
              <a:rPr lang="en-US" dirty="0"/>
              <a:t>. </a:t>
            </a:r>
          </a:p>
          <a:p>
            <a:r>
              <a:rPr lang="en-US" dirty="0"/>
              <a:t>It highlights the importance of unity and the role of godly leadership in overcoming obstacles, protecting the community, and re-establishing a covenant relationship with God.</a:t>
            </a:r>
          </a:p>
        </p:txBody>
      </p:sp>
    </p:spTree>
    <p:extLst>
      <p:ext uri="{BB962C8B-B14F-4D97-AF65-F5344CB8AC3E}">
        <p14:creationId xmlns:p14="http://schemas.microsoft.com/office/powerpoint/2010/main" val="924651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8C51B-4124-8874-F8C7-13E6077BEEB1}"/>
              </a:ext>
            </a:extLst>
          </p:cNvPr>
          <p:cNvSpPr>
            <a:spLocks noGrp="1"/>
          </p:cNvSpPr>
          <p:nvPr>
            <p:ph type="title"/>
          </p:nvPr>
        </p:nvSpPr>
        <p:spPr>
          <a:xfrm>
            <a:off x="838200" y="365126"/>
            <a:ext cx="10515600" cy="875846"/>
          </a:xfrm>
        </p:spPr>
        <p:txBody>
          <a:bodyPr/>
          <a:lstStyle/>
          <a:p>
            <a:r>
              <a:rPr lang="en-US" b="1" dirty="0"/>
              <a:t>Main lessons to take away: </a:t>
            </a:r>
          </a:p>
        </p:txBody>
      </p:sp>
      <p:sp>
        <p:nvSpPr>
          <p:cNvPr id="3" name="Content Placeholder 2">
            <a:extLst>
              <a:ext uri="{FF2B5EF4-FFF2-40B4-BE49-F238E27FC236}">
                <a16:creationId xmlns:a16="http://schemas.microsoft.com/office/drawing/2014/main" id="{7C07AA20-3923-01E7-396C-43E496F514F0}"/>
              </a:ext>
            </a:extLst>
          </p:cNvPr>
          <p:cNvSpPr>
            <a:spLocks noGrp="1"/>
          </p:cNvSpPr>
          <p:nvPr>
            <p:ph idx="1"/>
          </p:nvPr>
        </p:nvSpPr>
        <p:spPr>
          <a:xfrm>
            <a:off x="838200" y="1240972"/>
            <a:ext cx="10515600" cy="4935991"/>
          </a:xfrm>
        </p:spPr>
        <p:txBody>
          <a:bodyPr/>
          <a:lstStyle/>
          <a:p>
            <a:r>
              <a:rPr lang="en-US" b="1" dirty="0"/>
              <a:t>Leadership Requires Prayer and Dependence on God</a:t>
            </a:r>
            <a:r>
              <a:rPr lang="en-US" dirty="0"/>
              <a:t>: Nehemiah prayed before making decisions, showing that true leadership starts with seeking God’s guidance (Nehemiah 1:4-11).</a:t>
            </a:r>
          </a:p>
          <a:p>
            <a:r>
              <a:rPr lang="en-US" b="1" dirty="0"/>
              <a:t>Persistence in the Face of Opposition: </a:t>
            </a:r>
            <a:r>
              <a:rPr lang="en-US" dirty="0"/>
              <a:t>Nehemiah faced resistance from enemies like </a:t>
            </a:r>
            <a:r>
              <a:rPr lang="en-US" b="1" dirty="0"/>
              <a:t>Sanballat and </a:t>
            </a:r>
            <a:r>
              <a:rPr lang="en-US" b="1" dirty="0" err="1"/>
              <a:t>Tobiah</a:t>
            </a:r>
            <a:r>
              <a:rPr lang="en-US" dirty="0"/>
              <a:t>, but he remained focused on his mission, teaching us to stand firm in our faith and purpose (Nehemiah 4:1-9)</a:t>
            </a:r>
          </a:p>
          <a:p>
            <a:r>
              <a:rPr lang="en-US" b="1" dirty="0"/>
              <a:t>God Uses Ordinary People for His Work: </a:t>
            </a:r>
            <a:r>
              <a:rPr lang="en-US" dirty="0"/>
              <a:t>Nehemiah was not a priest or prophet but a cupbearer to the king. His story shows that anyone, regardless of their position, can be used by God.</a:t>
            </a:r>
            <a:endParaRPr lang="en-US" b="1" dirty="0"/>
          </a:p>
        </p:txBody>
      </p:sp>
    </p:spTree>
    <p:extLst>
      <p:ext uri="{BB962C8B-B14F-4D97-AF65-F5344CB8AC3E}">
        <p14:creationId xmlns:p14="http://schemas.microsoft.com/office/powerpoint/2010/main" val="4255788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57516-A88B-D44E-4A14-E7CDFF152C0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4B281F-60A3-48F0-6A97-E89755C1BEE2}"/>
              </a:ext>
            </a:extLst>
          </p:cNvPr>
          <p:cNvSpPr>
            <a:spLocks noGrp="1"/>
          </p:cNvSpPr>
          <p:nvPr>
            <p:ph idx="1"/>
          </p:nvPr>
        </p:nvSpPr>
        <p:spPr/>
        <p:txBody>
          <a:bodyPr>
            <a:normAutofit/>
          </a:bodyPr>
          <a:lstStyle/>
          <a:p>
            <a:r>
              <a:rPr lang="en-US" sz="3000" dirty="0"/>
              <a:t>The historical books include </a:t>
            </a:r>
            <a:r>
              <a:rPr lang="en-US" sz="3000" b="1" dirty="0"/>
              <a:t>Joshua, Judges, Ruth, 1 &amp; 2 Samuel, 1 &amp; 2 Kings, 1 &amp; 2 Chronicles, Ezra, Nehemiah, and Esther</a:t>
            </a:r>
            <a:r>
              <a:rPr lang="en-US" sz="3000" dirty="0"/>
              <a:t>. These books cover key events such as the conquest of Canaan, the establishment of the monarchy, the division of the kingdom, the exile of Israel and Judah, and the restoration of Jerusalem. Each book contributes to the larger biblical narrative of God's relationship with His people.</a:t>
            </a:r>
          </a:p>
          <a:p>
            <a:endParaRPr lang="en-US" sz="3000" dirty="0"/>
          </a:p>
        </p:txBody>
      </p:sp>
    </p:spTree>
    <p:extLst>
      <p:ext uri="{BB962C8B-B14F-4D97-AF65-F5344CB8AC3E}">
        <p14:creationId xmlns:p14="http://schemas.microsoft.com/office/powerpoint/2010/main" val="28493924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DB9FF-C9E1-98D5-AABD-CAA746552464}"/>
              </a:ext>
            </a:extLst>
          </p:cNvPr>
          <p:cNvSpPr>
            <a:spLocks noGrp="1"/>
          </p:cNvSpPr>
          <p:nvPr>
            <p:ph idx="1"/>
          </p:nvPr>
        </p:nvSpPr>
        <p:spPr>
          <a:xfrm>
            <a:off x="838200" y="604157"/>
            <a:ext cx="10515600" cy="5572806"/>
          </a:xfrm>
        </p:spPr>
        <p:txBody>
          <a:bodyPr>
            <a:normAutofit lnSpcReduction="10000"/>
          </a:bodyPr>
          <a:lstStyle/>
          <a:p>
            <a:r>
              <a:rPr lang="en-US" b="1" dirty="0"/>
              <a:t>Unity and Teamwork Lead to Success: </a:t>
            </a:r>
            <a:r>
              <a:rPr lang="en-US" dirty="0"/>
              <a:t>The rebuilding of Jerusalem’s walls was only possible because people worked together with a shared vision (Nehemiah 3).</a:t>
            </a:r>
          </a:p>
          <a:p>
            <a:r>
              <a:rPr lang="en-US" b="1" dirty="0"/>
              <a:t>Overcoming Fear with Faith: </a:t>
            </a:r>
            <a:r>
              <a:rPr lang="en-US" dirty="0"/>
              <a:t>Nehemiah refused to be intimidated by threats and fear, trusting that God would strengthen him (Nehemiah 6:9).</a:t>
            </a:r>
          </a:p>
          <a:p>
            <a:r>
              <a:rPr lang="en-US" b="1" dirty="0"/>
              <a:t>Confession and Repentance Bring Renewal: </a:t>
            </a:r>
            <a:r>
              <a:rPr lang="en-US" dirty="0"/>
              <a:t>The Israelites confessed their sins and renewed their commitment to God, showing that spiritual revival starts with repentance.</a:t>
            </a:r>
          </a:p>
          <a:p>
            <a:r>
              <a:rPr lang="en-US" dirty="0"/>
              <a:t>God’s Word Transforms Lives</a:t>
            </a:r>
          </a:p>
          <a:p>
            <a:r>
              <a:rPr lang="en-US" dirty="0"/>
              <a:t>The Book of Nehemiah teaches us about faith, perseverance, and the importance of relying on God while working diligently to accomplish His plans.</a:t>
            </a:r>
            <a:endParaRPr lang="en-US" b="1" dirty="0"/>
          </a:p>
          <a:p>
            <a:endParaRPr lang="en-US" dirty="0"/>
          </a:p>
        </p:txBody>
      </p:sp>
    </p:spTree>
    <p:extLst>
      <p:ext uri="{BB962C8B-B14F-4D97-AF65-F5344CB8AC3E}">
        <p14:creationId xmlns:p14="http://schemas.microsoft.com/office/powerpoint/2010/main" val="296721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7AE1D-9DA4-2E64-6583-1F394D3FFF13}"/>
              </a:ext>
            </a:extLst>
          </p:cNvPr>
          <p:cNvSpPr>
            <a:spLocks noGrp="1"/>
          </p:cNvSpPr>
          <p:nvPr>
            <p:ph type="title"/>
          </p:nvPr>
        </p:nvSpPr>
        <p:spPr/>
        <p:txBody>
          <a:bodyPr/>
          <a:lstStyle/>
          <a:p>
            <a:r>
              <a:rPr lang="en-US" dirty="0"/>
              <a:t>7. </a:t>
            </a:r>
            <a:r>
              <a:rPr lang="en-US" b="1" dirty="0"/>
              <a:t>The Books of chronicles.</a:t>
            </a:r>
            <a:endParaRPr lang="en-US" dirty="0"/>
          </a:p>
        </p:txBody>
      </p:sp>
      <p:sp>
        <p:nvSpPr>
          <p:cNvPr id="3" name="Content Placeholder 2">
            <a:extLst>
              <a:ext uri="{FF2B5EF4-FFF2-40B4-BE49-F238E27FC236}">
                <a16:creationId xmlns:a16="http://schemas.microsoft.com/office/drawing/2014/main" id="{4749D962-1A3A-D9CD-784A-B7CE6B61953E}"/>
              </a:ext>
            </a:extLst>
          </p:cNvPr>
          <p:cNvSpPr>
            <a:spLocks noGrp="1"/>
          </p:cNvSpPr>
          <p:nvPr>
            <p:ph idx="1"/>
          </p:nvPr>
        </p:nvSpPr>
        <p:spPr/>
        <p:txBody>
          <a:bodyPr/>
          <a:lstStyle/>
          <a:p>
            <a:r>
              <a:rPr lang="en-US" b="1" dirty="0"/>
              <a:t>1 Chronicles</a:t>
            </a:r>
            <a:r>
              <a:rPr lang="en-US" dirty="0"/>
              <a:t> and </a:t>
            </a:r>
            <a:r>
              <a:rPr lang="en-US" b="1" dirty="0"/>
              <a:t>2 Chronicles </a:t>
            </a:r>
            <a:r>
              <a:rPr lang="en-US" dirty="0"/>
              <a:t>are part of the Old Testament in the Bible and offer a historical account of Israel's history, focusing on the reigns of King David and King Solomon, along with the subsequent history of Judah.</a:t>
            </a:r>
          </a:p>
          <a:p>
            <a:r>
              <a:rPr lang="en-US" dirty="0"/>
              <a:t>The Book of Chronicles in the Bible is actually divided into </a:t>
            </a:r>
            <a:r>
              <a:rPr lang="en-US" b="1" dirty="0"/>
              <a:t>two</a:t>
            </a:r>
            <a:r>
              <a:rPr lang="en-US" dirty="0"/>
              <a:t> books:</a:t>
            </a:r>
          </a:p>
          <a:p>
            <a:r>
              <a:rPr lang="en-US" dirty="0"/>
              <a:t>1 Chronicles</a:t>
            </a:r>
          </a:p>
          <a:p>
            <a:r>
              <a:rPr lang="en-US" dirty="0"/>
              <a:t>2 Chronicles</a:t>
            </a:r>
          </a:p>
        </p:txBody>
      </p:sp>
    </p:spTree>
    <p:extLst>
      <p:ext uri="{BB962C8B-B14F-4D97-AF65-F5344CB8AC3E}">
        <p14:creationId xmlns:p14="http://schemas.microsoft.com/office/powerpoint/2010/main" val="2999177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1FE5-D0B5-DB6C-0986-63096EE5E8DE}"/>
              </a:ext>
            </a:extLst>
          </p:cNvPr>
          <p:cNvSpPr>
            <a:spLocks noGrp="1"/>
          </p:cNvSpPr>
          <p:nvPr>
            <p:ph type="title"/>
          </p:nvPr>
        </p:nvSpPr>
        <p:spPr>
          <a:xfrm>
            <a:off x="838200" y="365126"/>
            <a:ext cx="10515600" cy="745218"/>
          </a:xfrm>
        </p:spPr>
        <p:txBody>
          <a:bodyPr/>
          <a:lstStyle/>
          <a:p>
            <a:r>
              <a:rPr lang="en-US" dirty="0"/>
              <a:t>Conti..</a:t>
            </a:r>
          </a:p>
        </p:txBody>
      </p:sp>
      <p:sp>
        <p:nvSpPr>
          <p:cNvPr id="3" name="Content Placeholder 2">
            <a:extLst>
              <a:ext uri="{FF2B5EF4-FFF2-40B4-BE49-F238E27FC236}">
                <a16:creationId xmlns:a16="http://schemas.microsoft.com/office/drawing/2014/main" id="{DF24C0A4-C6A5-C462-9162-D9ABC397DC04}"/>
              </a:ext>
            </a:extLst>
          </p:cNvPr>
          <p:cNvSpPr>
            <a:spLocks noGrp="1"/>
          </p:cNvSpPr>
          <p:nvPr>
            <p:ph idx="1"/>
          </p:nvPr>
        </p:nvSpPr>
        <p:spPr>
          <a:xfrm>
            <a:off x="838200" y="1110344"/>
            <a:ext cx="10515600" cy="5066619"/>
          </a:xfrm>
        </p:spPr>
        <p:txBody>
          <a:bodyPr>
            <a:normAutofit lnSpcReduction="10000"/>
          </a:bodyPr>
          <a:lstStyle/>
          <a:p>
            <a:r>
              <a:rPr lang="en-US" dirty="0"/>
              <a:t>These two books together form the "</a:t>
            </a:r>
            <a:r>
              <a:rPr lang="en-US" b="1" dirty="0"/>
              <a:t>Chronicles</a:t>
            </a:r>
            <a:r>
              <a:rPr lang="en-US" dirty="0"/>
              <a:t>" section in the Old Testament and provide a historical account of Israel's history, with a special focus on King David, King Solomon, and the history of the Kingdom of Judah.</a:t>
            </a:r>
          </a:p>
          <a:p>
            <a:endParaRPr lang="en-US" dirty="0"/>
          </a:p>
          <a:p>
            <a:r>
              <a:rPr lang="en-US" dirty="0"/>
              <a:t>The Books of Chronicles consist of a total of </a:t>
            </a:r>
            <a:r>
              <a:rPr lang="en-US" b="1" dirty="0"/>
              <a:t>65</a:t>
            </a:r>
            <a:r>
              <a:rPr lang="en-US" dirty="0"/>
              <a:t> chapters:</a:t>
            </a:r>
          </a:p>
          <a:p>
            <a:pPr marL="0" indent="0">
              <a:buNone/>
            </a:pPr>
            <a:r>
              <a:rPr lang="en-US" dirty="0"/>
              <a:t>1 Chronicles has </a:t>
            </a:r>
            <a:r>
              <a:rPr lang="en-US" b="1" dirty="0"/>
              <a:t>29</a:t>
            </a:r>
            <a:r>
              <a:rPr lang="en-US" dirty="0"/>
              <a:t> chapters.</a:t>
            </a:r>
          </a:p>
          <a:p>
            <a:pPr marL="0" indent="0">
              <a:buNone/>
            </a:pPr>
            <a:r>
              <a:rPr lang="en-US" dirty="0"/>
              <a:t>2 Chronicles has </a:t>
            </a:r>
            <a:r>
              <a:rPr lang="en-US" b="1" dirty="0"/>
              <a:t>36</a:t>
            </a:r>
            <a:r>
              <a:rPr lang="en-US" dirty="0"/>
              <a:t> chapters.</a:t>
            </a:r>
          </a:p>
          <a:p>
            <a:endParaRPr lang="en-US" dirty="0"/>
          </a:p>
          <a:p>
            <a:r>
              <a:rPr lang="en-US" dirty="0"/>
              <a:t>These chapters cover the genealogies, reigns of kings, and religious history of Israel and Judah, with a special focus on the Temple and worship.</a:t>
            </a:r>
          </a:p>
          <a:p>
            <a:endParaRPr lang="en-US" dirty="0"/>
          </a:p>
          <a:p>
            <a:endParaRPr lang="en-US" dirty="0"/>
          </a:p>
        </p:txBody>
      </p:sp>
    </p:spTree>
    <p:extLst>
      <p:ext uri="{BB962C8B-B14F-4D97-AF65-F5344CB8AC3E}">
        <p14:creationId xmlns:p14="http://schemas.microsoft.com/office/powerpoint/2010/main" val="33078455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BBFA9F-F820-3E41-3F53-806D257D738D}"/>
              </a:ext>
            </a:extLst>
          </p:cNvPr>
          <p:cNvSpPr>
            <a:spLocks noGrp="1"/>
          </p:cNvSpPr>
          <p:nvPr>
            <p:ph idx="1"/>
          </p:nvPr>
        </p:nvSpPr>
        <p:spPr>
          <a:xfrm>
            <a:off x="838200" y="604157"/>
            <a:ext cx="10515600" cy="5535386"/>
          </a:xfrm>
        </p:spPr>
        <p:txBody>
          <a:bodyPr>
            <a:normAutofit/>
          </a:bodyPr>
          <a:lstStyle/>
          <a:p>
            <a:r>
              <a:rPr lang="en-US" dirty="0"/>
              <a:t>The author(s) of the Books of Chronicles are traditionally believed to be Ezra, the priest and scribe. </a:t>
            </a:r>
          </a:p>
          <a:p>
            <a:endParaRPr lang="en-US" dirty="0"/>
          </a:p>
          <a:p>
            <a:r>
              <a:rPr lang="en-US" dirty="0"/>
              <a:t>The main themes in the Books of Chronicles are:</a:t>
            </a:r>
          </a:p>
          <a:p>
            <a:pPr marL="0" indent="0">
              <a:buNone/>
            </a:pPr>
            <a:r>
              <a:rPr lang="en-US" dirty="0"/>
              <a:t>1. </a:t>
            </a:r>
            <a:r>
              <a:rPr lang="en-US" b="1" dirty="0"/>
              <a:t>Temple and Worship</a:t>
            </a:r>
            <a:r>
              <a:rPr lang="en-US" dirty="0"/>
              <a:t>: Emphasis on the importance of the </a:t>
            </a:r>
            <a:r>
              <a:rPr lang="en-US" b="1" dirty="0"/>
              <a:t>Temple</a:t>
            </a:r>
            <a:r>
              <a:rPr lang="en-US" dirty="0"/>
              <a:t> in Jerusalem and proper worship.</a:t>
            </a:r>
          </a:p>
          <a:p>
            <a:pPr marL="0" indent="0">
              <a:buNone/>
            </a:pPr>
            <a:r>
              <a:rPr lang="en-US" dirty="0"/>
              <a:t>2. </a:t>
            </a:r>
            <a:r>
              <a:rPr lang="en-US" b="1" dirty="0"/>
              <a:t>Davidic Covenant</a:t>
            </a:r>
            <a:r>
              <a:rPr lang="en-US" dirty="0"/>
              <a:t>: Focus on </a:t>
            </a:r>
            <a:r>
              <a:rPr lang="en-US" b="1" dirty="0"/>
              <a:t>King David</a:t>
            </a:r>
            <a:r>
              <a:rPr lang="en-US" dirty="0"/>
              <a:t> and the promise of his descendants' eternal rule.</a:t>
            </a:r>
          </a:p>
          <a:p>
            <a:pPr marL="0" indent="0">
              <a:buNone/>
            </a:pPr>
            <a:r>
              <a:rPr lang="en-US" dirty="0"/>
              <a:t>3.</a:t>
            </a:r>
            <a:r>
              <a:rPr lang="en-US" b="1" dirty="0"/>
              <a:t>Obedience to God</a:t>
            </a:r>
            <a:r>
              <a:rPr lang="en-US" dirty="0"/>
              <a:t>: Faithfulness leads to blessings, while disobedience results in downfall.</a:t>
            </a:r>
          </a:p>
          <a:p>
            <a:pPr marL="0" indent="0">
              <a:buNone/>
            </a:pPr>
            <a:r>
              <a:rPr lang="en-US" dirty="0"/>
              <a:t>4. </a:t>
            </a:r>
            <a:r>
              <a:rPr lang="en-US" b="1" dirty="0"/>
              <a:t>Genealogy</a:t>
            </a:r>
            <a:r>
              <a:rPr lang="en-US" dirty="0"/>
              <a:t>: Tracing Israel’s lineage to show God’s faithfulness across generations.</a:t>
            </a:r>
          </a:p>
        </p:txBody>
      </p:sp>
    </p:spTree>
    <p:extLst>
      <p:ext uri="{BB962C8B-B14F-4D97-AF65-F5344CB8AC3E}">
        <p14:creationId xmlns:p14="http://schemas.microsoft.com/office/powerpoint/2010/main" val="20349542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25320F-4221-A58A-1F42-8CB452F9A317}"/>
              </a:ext>
            </a:extLst>
          </p:cNvPr>
          <p:cNvSpPr>
            <a:spLocks noGrp="1"/>
          </p:cNvSpPr>
          <p:nvPr>
            <p:ph idx="1"/>
          </p:nvPr>
        </p:nvSpPr>
        <p:spPr>
          <a:xfrm>
            <a:off x="838200" y="522513"/>
            <a:ext cx="10515600" cy="5654449"/>
          </a:xfrm>
        </p:spPr>
        <p:txBody>
          <a:bodyPr>
            <a:normAutofit/>
          </a:bodyPr>
          <a:lstStyle/>
          <a:p>
            <a:r>
              <a:rPr lang="en-US" dirty="0"/>
              <a:t>5. </a:t>
            </a:r>
            <a:r>
              <a:rPr lang="en-US" b="1" dirty="0"/>
              <a:t>Restoration</a:t>
            </a:r>
            <a:r>
              <a:rPr lang="en-US" dirty="0"/>
              <a:t>: Hope for renewal after the Babylonian exile.</a:t>
            </a:r>
          </a:p>
          <a:p>
            <a:r>
              <a:rPr lang="en-US" dirty="0"/>
              <a:t>6. </a:t>
            </a:r>
            <a:r>
              <a:rPr lang="en-US" b="1" dirty="0"/>
              <a:t>Levites and Priests</a:t>
            </a:r>
            <a:r>
              <a:rPr lang="en-US" dirty="0"/>
              <a:t>: Highlighting their role in religious practices and spiritual leadership.</a:t>
            </a:r>
          </a:p>
          <a:p>
            <a:r>
              <a:rPr lang="en-US" dirty="0"/>
              <a:t>7. </a:t>
            </a:r>
            <a:r>
              <a:rPr lang="en-US" b="1" dirty="0"/>
              <a:t>Divine Sovereignty</a:t>
            </a:r>
            <a:r>
              <a:rPr lang="en-US" dirty="0"/>
              <a:t>: Emphasizing God's ultimate control over Israel’s kings and history.</a:t>
            </a:r>
          </a:p>
          <a:p>
            <a:endParaRPr lang="en-US" dirty="0"/>
          </a:p>
        </p:txBody>
      </p:sp>
    </p:spTree>
    <p:extLst>
      <p:ext uri="{BB962C8B-B14F-4D97-AF65-F5344CB8AC3E}">
        <p14:creationId xmlns:p14="http://schemas.microsoft.com/office/powerpoint/2010/main" val="2327251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311202-8CC4-EF0B-E131-584B303EFA27}"/>
              </a:ext>
            </a:extLst>
          </p:cNvPr>
          <p:cNvSpPr>
            <a:spLocks noGrp="1"/>
          </p:cNvSpPr>
          <p:nvPr>
            <p:ph idx="1"/>
          </p:nvPr>
        </p:nvSpPr>
        <p:spPr>
          <a:xfrm>
            <a:off x="838200" y="1253331"/>
            <a:ext cx="10515600" cy="4351338"/>
          </a:xfrm>
        </p:spPr>
        <p:txBody>
          <a:bodyPr>
            <a:normAutofit lnSpcReduction="10000"/>
          </a:bodyPr>
          <a:lstStyle/>
          <a:p>
            <a:r>
              <a:rPr lang="en-US" dirty="0"/>
              <a:t>Some of the lessons from </a:t>
            </a:r>
            <a:r>
              <a:rPr lang="en-US" b="1" dirty="0"/>
              <a:t>Chronicles:</a:t>
            </a:r>
          </a:p>
          <a:p>
            <a:endParaRPr lang="en-US" b="1" dirty="0"/>
          </a:p>
          <a:p>
            <a:pPr marL="0" indent="0">
              <a:buNone/>
            </a:pPr>
            <a:r>
              <a:rPr lang="en-US" dirty="0"/>
              <a:t>1.</a:t>
            </a:r>
            <a:r>
              <a:rPr lang="en-US" b="1" dirty="0"/>
              <a:t>Worship Matters</a:t>
            </a:r>
            <a:r>
              <a:rPr lang="en-US" dirty="0"/>
              <a:t>: True worship of God is vital for blessings.</a:t>
            </a:r>
          </a:p>
          <a:p>
            <a:pPr marL="0" indent="0">
              <a:buNone/>
            </a:pPr>
            <a:r>
              <a:rPr lang="en-US" dirty="0"/>
              <a:t>2. </a:t>
            </a:r>
            <a:r>
              <a:rPr lang="en-US" b="1" dirty="0"/>
              <a:t>Obedience Brings Blessing</a:t>
            </a:r>
            <a:r>
              <a:rPr lang="en-US" dirty="0"/>
              <a:t>: Following God leads to success, disobedience brings failure.</a:t>
            </a:r>
          </a:p>
          <a:p>
            <a:pPr marL="0" indent="0">
              <a:buNone/>
            </a:pPr>
            <a:r>
              <a:rPr lang="en-US" dirty="0"/>
              <a:t>3. </a:t>
            </a:r>
            <a:r>
              <a:rPr lang="en-US" b="1" dirty="0"/>
              <a:t>God Keeps His Promises</a:t>
            </a:r>
            <a:r>
              <a:rPr lang="en-US" dirty="0"/>
              <a:t>: God is faithful to His word.</a:t>
            </a:r>
          </a:p>
          <a:p>
            <a:pPr marL="0" indent="0">
              <a:buNone/>
            </a:pPr>
            <a:r>
              <a:rPr lang="en-US" dirty="0"/>
              <a:t>4. </a:t>
            </a:r>
            <a:r>
              <a:rPr lang="en-US" b="1" dirty="0"/>
              <a:t>Spiritual Leadership is Key</a:t>
            </a:r>
            <a:r>
              <a:rPr lang="en-US" dirty="0"/>
              <a:t>: Good leaders guide people to God.</a:t>
            </a:r>
          </a:p>
          <a:p>
            <a:pPr marL="0" indent="0">
              <a:buNone/>
            </a:pPr>
            <a:r>
              <a:rPr lang="en-US" dirty="0"/>
              <a:t>5. </a:t>
            </a:r>
            <a:r>
              <a:rPr lang="en-US" b="1" dirty="0"/>
              <a:t>Hope for Restoration</a:t>
            </a:r>
            <a:r>
              <a:rPr lang="en-US" dirty="0"/>
              <a:t>: God offers renewal even after hardship.</a:t>
            </a:r>
          </a:p>
          <a:p>
            <a:pPr marL="0" indent="0">
              <a:buNone/>
            </a:pPr>
            <a:r>
              <a:rPr lang="en-US" dirty="0"/>
              <a:t>6. </a:t>
            </a:r>
            <a:r>
              <a:rPr lang="en-US" b="1" dirty="0"/>
              <a:t>God is in Control</a:t>
            </a:r>
            <a:r>
              <a:rPr lang="en-US" dirty="0"/>
              <a:t>: God rules over all events.</a:t>
            </a:r>
          </a:p>
          <a:p>
            <a:endParaRPr lang="en-US" dirty="0"/>
          </a:p>
        </p:txBody>
      </p:sp>
    </p:spTree>
    <p:extLst>
      <p:ext uri="{BB962C8B-B14F-4D97-AF65-F5344CB8AC3E}">
        <p14:creationId xmlns:p14="http://schemas.microsoft.com/office/powerpoint/2010/main" val="7309624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58973-AD56-6571-17A7-8737222CFCEB}"/>
              </a:ext>
            </a:extLst>
          </p:cNvPr>
          <p:cNvSpPr>
            <a:spLocks noGrp="1"/>
          </p:cNvSpPr>
          <p:nvPr>
            <p:ph type="title"/>
          </p:nvPr>
        </p:nvSpPr>
        <p:spPr/>
        <p:txBody>
          <a:bodyPr/>
          <a:lstStyle/>
          <a:p>
            <a:r>
              <a:rPr lang="en-US" b="1" dirty="0"/>
              <a:t>Conclusion:</a:t>
            </a:r>
          </a:p>
        </p:txBody>
      </p:sp>
      <p:sp>
        <p:nvSpPr>
          <p:cNvPr id="3" name="Content Placeholder 2">
            <a:extLst>
              <a:ext uri="{FF2B5EF4-FFF2-40B4-BE49-F238E27FC236}">
                <a16:creationId xmlns:a16="http://schemas.microsoft.com/office/drawing/2014/main" id="{D0722636-8C5A-631B-6A2C-39CBB63DDC03}"/>
              </a:ext>
            </a:extLst>
          </p:cNvPr>
          <p:cNvSpPr>
            <a:spLocks noGrp="1"/>
          </p:cNvSpPr>
          <p:nvPr>
            <p:ph idx="1"/>
          </p:nvPr>
        </p:nvSpPr>
        <p:spPr/>
        <p:txBody>
          <a:bodyPr/>
          <a:lstStyle/>
          <a:p>
            <a:pPr algn="just"/>
            <a:r>
              <a:rPr lang="en-US" dirty="0"/>
              <a:t>The historical books of the Bible (</a:t>
            </a:r>
            <a:r>
              <a:rPr lang="en-US" b="1" dirty="0"/>
              <a:t>Joshua, Judges, Samuel, Kings, and Chronicles</a:t>
            </a:r>
            <a:r>
              <a:rPr lang="en-US" dirty="0"/>
              <a:t>) chronicle Israel’s journey from conquest in the Promised Land to the rise and fall of its kingdom. They highlight the relationship between the Israelites and God, showing the consequences of faithfulness and disobedience. These books blend history and theology, offering lessons on leadership, justice, and God's covenant with His people.</a:t>
            </a:r>
          </a:p>
        </p:txBody>
      </p:sp>
    </p:spTree>
    <p:extLst>
      <p:ext uri="{BB962C8B-B14F-4D97-AF65-F5344CB8AC3E}">
        <p14:creationId xmlns:p14="http://schemas.microsoft.com/office/powerpoint/2010/main" val="377911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5F46E-901F-BF6A-5A9C-5D289801FE16}"/>
              </a:ext>
            </a:extLst>
          </p:cNvPr>
          <p:cNvSpPr>
            <a:spLocks noGrp="1"/>
          </p:cNvSpPr>
          <p:nvPr>
            <p:ph type="title"/>
          </p:nvPr>
        </p:nvSpPr>
        <p:spPr/>
        <p:txBody>
          <a:bodyPr/>
          <a:lstStyle/>
          <a:p>
            <a:r>
              <a:rPr lang="en-US" b="1" dirty="0"/>
              <a:t>Examples of the historical books(12): </a:t>
            </a:r>
          </a:p>
        </p:txBody>
      </p:sp>
      <p:sp>
        <p:nvSpPr>
          <p:cNvPr id="3" name="Content Placeholder 2">
            <a:extLst>
              <a:ext uri="{FF2B5EF4-FFF2-40B4-BE49-F238E27FC236}">
                <a16:creationId xmlns:a16="http://schemas.microsoft.com/office/drawing/2014/main" id="{5DD5CBF4-1668-6C45-89C9-C9AF1AB62846}"/>
              </a:ext>
            </a:extLst>
          </p:cNvPr>
          <p:cNvSpPr>
            <a:spLocks noGrp="1"/>
          </p:cNvSpPr>
          <p:nvPr>
            <p:ph idx="1"/>
          </p:nvPr>
        </p:nvSpPr>
        <p:spPr/>
        <p:txBody>
          <a:bodyPr>
            <a:normAutofit fontScale="92500" lnSpcReduction="10000"/>
          </a:bodyPr>
          <a:lstStyle/>
          <a:p>
            <a:pPr marL="342900" indent="-342900" rtl="0">
              <a:buFont typeface="+mj-lt"/>
              <a:buAutoNum type="arabicPeriod"/>
            </a:pPr>
            <a:r>
              <a:rPr lang="en-US" sz="3000" b="0" i="0" u="none" strike="noStrike" dirty="0">
                <a:solidFill>
                  <a:srgbClr val="595959"/>
                </a:solidFill>
                <a:effectLst/>
                <a:latin typeface="Arial" panose="020B0604020202020204" pitchFamily="34" charset="0"/>
              </a:rPr>
              <a:t>Joshua </a:t>
            </a:r>
          </a:p>
          <a:p>
            <a:pPr marL="342900" indent="-342900" rtl="0" fontAlgn="base">
              <a:buFont typeface="+mj-lt"/>
              <a:buAutoNum type="arabicPeriod"/>
            </a:pPr>
            <a:r>
              <a:rPr lang="en-US" sz="3000" b="0" i="0" u="none" strike="noStrike" dirty="0">
                <a:solidFill>
                  <a:srgbClr val="595959"/>
                </a:solidFill>
                <a:effectLst/>
                <a:latin typeface="Arial" panose="020B0604020202020204" pitchFamily="34" charset="0"/>
              </a:rPr>
              <a:t>Judges</a:t>
            </a:r>
          </a:p>
          <a:p>
            <a:pPr marL="342900" indent="-342900" rtl="0" fontAlgn="base">
              <a:buFont typeface="+mj-lt"/>
              <a:buAutoNum type="arabicPeriod"/>
            </a:pPr>
            <a:r>
              <a:rPr lang="en-US" sz="3000" b="0" i="0" u="none" strike="noStrike" dirty="0">
                <a:solidFill>
                  <a:srgbClr val="595959"/>
                </a:solidFill>
                <a:effectLst/>
                <a:latin typeface="Arial" panose="020B0604020202020204" pitchFamily="34" charset="0"/>
              </a:rPr>
              <a:t>Ruth</a:t>
            </a:r>
          </a:p>
          <a:p>
            <a:pPr marL="342900" indent="-342900" rtl="0" fontAlgn="base">
              <a:buFont typeface="+mj-lt"/>
              <a:buAutoNum type="arabicPeriod"/>
            </a:pPr>
            <a:r>
              <a:rPr lang="en-US" sz="3000" b="0" i="0" u="none" strike="noStrike" dirty="0">
                <a:solidFill>
                  <a:srgbClr val="595959"/>
                </a:solidFill>
                <a:effectLst/>
                <a:latin typeface="Arial" panose="020B0604020202020204" pitchFamily="34" charset="0"/>
              </a:rPr>
              <a:t>1-2 Samuel </a:t>
            </a:r>
          </a:p>
          <a:p>
            <a:pPr marL="342900" indent="-342900" rtl="0" fontAlgn="base">
              <a:buFont typeface="+mj-lt"/>
              <a:buAutoNum type="arabicPeriod"/>
            </a:pPr>
            <a:r>
              <a:rPr lang="en-US" sz="3000" b="0" i="0" u="none" strike="noStrike" dirty="0">
                <a:solidFill>
                  <a:srgbClr val="595959"/>
                </a:solidFill>
                <a:effectLst/>
                <a:latin typeface="Arial" panose="020B0604020202020204" pitchFamily="34" charset="0"/>
              </a:rPr>
              <a:t>1-2 Kings</a:t>
            </a:r>
          </a:p>
          <a:p>
            <a:pPr marL="342900" indent="-342900" rtl="0" fontAlgn="base">
              <a:buFont typeface="+mj-lt"/>
              <a:buAutoNum type="arabicPeriod"/>
            </a:pPr>
            <a:r>
              <a:rPr lang="en-US" sz="3000" b="0" i="0" u="none" strike="noStrike" dirty="0">
                <a:solidFill>
                  <a:srgbClr val="595959"/>
                </a:solidFill>
                <a:effectLst/>
                <a:latin typeface="Arial" panose="020B0604020202020204" pitchFamily="34" charset="0"/>
              </a:rPr>
              <a:t>1-2 Chronicles</a:t>
            </a:r>
          </a:p>
          <a:p>
            <a:pPr marL="342900" indent="-342900" rtl="0" fontAlgn="base">
              <a:buFont typeface="+mj-lt"/>
              <a:buAutoNum type="arabicPeriod"/>
            </a:pPr>
            <a:r>
              <a:rPr lang="en-US" sz="3000" b="0" i="0" u="none" strike="noStrike" dirty="0">
                <a:solidFill>
                  <a:srgbClr val="595959"/>
                </a:solidFill>
                <a:effectLst/>
                <a:latin typeface="Arial" panose="020B0604020202020204" pitchFamily="34" charset="0"/>
              </a:rPr>
              <a:t>Ezra</a:t>
            </a:r>
          </a:p>
          <a:p>
            <a:pPr marL="342900" indent="-342900" rtl="0" fontAlgn="base">
              <a:buFont typeface="+mj-lt"/>
              <a:buAutoNum type="arabicPeriod"/>
            </a:pPr>
            <a:r>
              <a:rPr lang="en-US" sz="3000" b="0" i="0" u="none" strike="noStrike" dirty="0">
                <a:solidFill>
                  <a:srgbClr val="595959"/>
                </a:solidFill>
                <a:effectLst/>
                <a:latin typeface="Arial" panose="020B0604020202020204" pitchFamily="34" charset="0"/>
              </a:rPr>
              <a:t>Nehemiah</a:t>
            </a:r>
          </a:p>
          <a:p>
            <a:pPr marL="342900" indent="-342900" rtl="0" fontAlgn="base">
              <a:spcAft>
                <a:spcPts val="1200"/>
              </a:spcAft>
              <a:buFont typeface="+mj-lt"/>
              <a:buAutoNum type="arabicPeriod"/>
            </a:pPr>
            <a:r>
              <a:rPr lang="en-US" sz="3000" b="0" i="0" u="none" strike="noStrike" dirty="0">
                <a:solidFill>
                  <a:srgbClr val="595959"/>
                </a:solidFill>
                <a:effectLst/>
                <a:latin typeface="Arial" panose="020B0604020202020204" pitchFamily="34" charset="0"/>
              </a:rPr>
              <a:t>Esther</a:t>
            </a:r>
          </a:p>
          <a:p>
            <a:endParaRPr lang="en-US" dirty="0"/>
          </a:p>
        </p:txBody>
      </p:sp>
    </p:spTree>
    <p:extLst>
      <p:ext uri="{BB962C8B-B14F-4D97-AF65-F5344CB8AC3E}">
        <p14:creationId xmlns:p14="http://schemas.microsoft.com/office/powerpoint/2010/main" val="339080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F182A-993C-57DC-0AF6-077BF38C05B6}"/>
              </a:ext>
            </a:extLst>
          </p:cNvPr>
          <p:cNvSpPr>
            <a:spLocks noGrp="1"/>
          </p:cNvSpPr>
          <p:nvPr>
            <p:ph type="title"/>
          </p:nvPr>
        </p:nvSpPr>
        <p:spPr/>
        <p:txBody>
          <a:bodyPr/>
          <a:lstStyle/>
          <a:p>
            <a:r>
              <a:rPr lang="en-US" b="1" dirty="0"/>
              <a:t>1. Book of Joshua</a:t>
            </a:r>
          </a:p>
        </p:txBody>
      </p:sp>
      <p:sp>
        <p:nvSpPr>
          <p:cNvPr id="3" name="Content Placeholder 2">
            <a:extLst>
              <a:ext uri="{FF2B5EF4-FFF2-40B4-BE49-F238E27FC236}">
                <a16:creationId xmlns:a16="http://schemas.microsoft.com/office/drawing/2014/main" id="{04FA7E5A-8422-AE99-2029-6D7E639CA2FD}"/>
              </a:ext>
            </a:extLst>
          </p:cNvPr>
          <p:cNvSpPr>
            <a:spLocks noGrp="1"/>
          </p:cNvSpPr>
          <p:nvPr>
            <p:ph idx="1"/>
          </p:nvPr>
        </p:nvSpPr>
        <p:spPr/>
        <p:txBody>
          <a:bodyPr>
            <a:normAutofit/>
          </a:bodyPr>
          <a:lstStyle/>
          <a:p>
            <a:pPr marL="0" indent="0">
              <a:buNone/>
            </a:pPr>
            <a:r>
              <a:rPr lang="en-US" sz="3000" b="1" dirty="0"/>
              <a:t>INTRODUCTION</a:t>
            </a:r>
          </a:p>
          <a:p>
            <a:r>
              <a:rPr lang="en-US" dirty="0"/>
              <a:t>Book of Joshua is the 6</a:t>
            </a:r>
            <a:r>
              <a:rPr lang="en-US" baseline="30000" dirty="0"/>
              <a:t>th</a:t>
            </a:r>
            <a:r>
              <a:rPr lang="en-US" dirty="0"/>
              <a:t> book of the Bible and the first of the </a:t>
            </a:r>
            <a:r>
              <a:rPr lang="en-US" b="1" dirty="0"/>
              <a:t>historical books </a:t>
            </a:r>
            <a:r>
              <a:rPr lang="en-US" dirty="0"/>
              <a:t>in the old testament. It serves as a continuation of the story of Israel’s journey, following the events of the Torah(Genesis to Deuteronomy).</a:t>
            </a:r>
          </a:p>
          <a:p>
            <a:r>
              <a:rPr lang="en-US" dirty="0"/>
              <a:t>Basically, Joshua picks up where Deuteronomy ends, with the death of Moses and the appointment of Joshua as the new leader of Israel. </a:t>
            </a:r>
          </a:p>
          <a:p>
            <a:r>
              <a:rPr lang="en-US" dirty="0"/>
              <a:t>It tells the story of how Israel conquered and settled in the Promised Land (Canaan)</a:t>
            </a:r>
          </a:p>
        </p:txBody>
      </p:sp>
    </p:spTree>
    <p:extLst>
      <p:ext uri="{BB962C8B-B14F-4D97-AF65-F5344CB8AC3E}">
        <p14:creationId xmlns:p14="http://schemas.microsoft.com/office/powerpoint/2010/main" val="71879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BD22-970B-5094-E2EE-33720ADC7F8A}"/>
              </a:ext>
            </a:extLst>
          </p:cNvPr>
          <p:cNvSpPr>
            <a:spLocks noGrp="1"/>
          </p:cNvSpPr>
          <p:nvPr>
            <p:ph type="title"/>
          </p:nvPr>
        </p:nvSpPr>
        <p:spPr>
          <a:xfrm>
            <a:off x="838200" y="365126"/>
            <a:ext cx="10515600" cy="630918"/>
          </a:xfrm>
        </p:spPr>
        <p:txBody>
          <a:bodyPr>
            <a:normAutofit fontScale="90000"/>
          </a:bodyPr>
          <a:lstStyle/>
          <a:p>
            <a:r>
              <a:rPr lang="en-US" b="1" dirty="0"/>
              <a:t>Background:</a:t>
            </a:r>
          </a:p>
        </p:txBody>
      </p:sp>
      <p:sp>
        <p:nvSpPr>
          <p:cNvPr id="3" name="Content Placeholder 2">
            <a:extLst>
              <a:ext uri="{FF2B5EF4-FFF2-40B4-BE49-F238E27FC236}">
                <a16:creationId xmlns:a16="http://schemas.microsoft.com/office/drawing/2014/main" id="{F61FDEF0-3071-2BAE-A17C-96355843E3EE}"/>
              </a:ext>
            </a:extLst>
          </p:cNvPr>
          <p:cNvSpPr>
            <a:spLocks noGrp="1"/>
          </p:cNvSpPr>
          <p:nvPr>
            <p:ph idx="1"/>
          </p:nvPr>
        </p:nvSpPr>
        <p:spPr>
          <a:xfrm>
            <a:off x="838200" y="996044"/>
            <a:ext cx="10515600" cy="5180919"/>
          </a:xfrm>
        </p:spPr>
        <p:txBody>
          <a:bodyPr>
            <a:normAutofit lnSpcReduction="10000"/>
          </a:bodyPr>
          <a:lstStyle/>
          <a:p>
            <a:r>
              <a:rPr lang="en-US" dirty="0"/>
              <a:t>Events in the book of Joshua take place around (1400 – 1375) BC. </a:t>
            </a:r>
          </a:p>
          <a:p>
            <a:r>
              <a:rPr lang="en-US" dirty="0"/>
              <a:t>Book is named after Joshua, Moses’s assistant and chosen leader to guide the Israelites into Canaan. </a:t>
            </a:r>
          </a:p>
          <a:p>
            <a:r>
              <a:rPr lang="en-US" dirty="0"/>
              <a:t>Name “Joshua” in Hebrew( Yehoshua) means “Yahweh is salvation” and this is fitting as he heads Israel to victory through God’s guidance.</a:t>
            </a:r>
          </a:p>
          <a:p>
            <a:r>
              <a:rPr lang="en-US" dirty="0"/>
              <a:t>The book of Joshua has 24 chapters in total. It is divided into </a:t>
            </a:r>
            <a:r>
              <a:rPr lang="en-US" b="1" dirty="0"/>
              <a:t>4</a:t>
            </a:r>
            <a:r>
              <a:rPr lang="en-US" dirty="0"/>
              <a:t> main sections: </a:t>
            </a:r>
          </a:p>
          <a:p>
            <a:pPr marL="514350" indent="-514350">
              <a:buFont typeface="+mj-lt"/>
              <a:buAutoNum type="arabicPeriod"/>
            </a:pPr>
            <a:r>
              <a:rPr lang="en-US" b="1" dirty="0"/>
              <a:t>Entering the promised Land(Chapters 1 - 5)</a:t>
            </a:r>
          </a:p>
          <a:p>
            <a:pPr marL="514350" indent="-514350">
              <a:buFont typeface="+mj-lt"/>
              <a:buAutoNum type="arabicPeriod"/>
            </a:pPr>
            <a:r>
              <a:rPr lang="en-US" b="1" dirty="0"/>
              <a:t>Conquering the Land(Chapters 6 - 12)</a:t>
            </a:r>
          </a:p>
          <a:p>
            <a:pPr marL="514350" indent="-514350">
              <a:buFont typeface="+mj-lt"/>
              <a:buAutoNum type="arabicPeriod"/>
            </a:pPr>
            <a:r>
              <a:rPr lang="en-US" b="1" dirty="0"/>
              <a:t>Dividing the Land(Chapters 13 - 22)</a:t>
            </a:r>
          </a:p>
          <a:p>
            <a:pPr marL="514350" indent="-514350">
              <a:buFont typeface="+mj-lt"/>
              <a:buAutoNum type="arabicPeriod"/>
            </a:pPr>
            <a:r>
              <a:rPr lang="en-US" b="1" dirty="0"/>
              <a:t>Joshua’s Final Words and Death (Chapters 23 – 24)</a:t>
            </a:r>
          </a:p>
          <a:p>
            <a:endParaRPr lang="en-US" dirty="0"/>
          </a:p>
        </p:txBody>
      </p:sp>
    </p:spTree>
    <p:extLst>
      <p:ext uri="{BB962C8B-B14F-4D97-AF65-F5344CB8AC3E}">
        <p14:creationId xmlns:p14="http://schemas.microsoft.com/office/powerpoint/2010/main" val="79577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8CF4-88AA-DEA0-003E-8CA874BB8E8F}"/>
              </a:ext>
            </a:extLst>
          </p:cNvPr>
          <p:cNvSpPr>
            <a:spLocks noGrp="1"/>
          </p:cNvSpPr>
          <p:nvPr>
            <p:ph type="title"/>
          </p:nvPr>
        </p:nvSpPr>
        <p:spPr>
          <a:xfrm>
            <a:off x="838200" y="365125"/>
            <a:ext cx="10515600" cy="434975"/>
          </a:xfrm>
        </p:spPr>
        <p:txBody>
          <a:bodyPr>
            <a:normAutofit fontScale="90000"/>
          </a:bodyPr>
          <a:lstStyle/>
          <a:p>
            <a:r>
              <a:rPr lang="en-US" b="1" dirty="0"/>
              <a:t>Continuation….</a:t>
            </a:r>
          </a:p>
        </p:txBody>
      </p:sp>
      <p:sp>
        <p:nvSpPr>
          <p:cNvPr id="3" name="Content Placeholder 2">
            <a:extLst>
              <a:ext uri="{FF2B5EF4-FFF2-40B4-BE49-F238E27FC236}">
                <a16:creationId xmlns:a16="http://schemas.microsoft.com/office/drawing/2014/main" id="{0ECCF49E-C6EC-D0B4-5258-9018A12EF415}"/>
              </a:ext>
            </a:extLst>
          </p:cNvPr>
          <p:cNvSpPr>
            <a:spLocks noGrp="1"/>
          </p:cNvSpPr>
          <p:nvPr>
            <p:ph idx="1"/>
          </p:nvPr>
        </p:nvSpPr>
        <p:spPr>
          <a:xfrm>
            <a:off x="838200" y="963386"/>
            <a:ext cx="10515600" cy="5213577"/>
          </a:xfrm>
        </p:spPr>
        <p:txBody>
          <a:bodyPr/>
          <a:lstStyle/>
          <a:p>
            <a:r>
              <a:rPr lang="en-US" dirty="0"/>
              <a:t>The author of the Book of Joshua is anonymous. The authorship isn’t explicitly stated within the book. </a:t>
            </a:r>
          </a:p>
          <a:p>
            <a:r>
              <a:rPr lang="en-US" dirty="0"/>
              <a:t>Though the most likely scenarios is that Joshua wrote the majority of the book, with later edits by priests, scribes or prophets after his death.</a:t>
            </a:r>
          </a:p>
          <a:p>
            <a:endParaRPr lang="en-US" dirty="0"/>
          </a:p>
        </p:txBody>
      </p:sp>
    </p:spTree>
    <p:extLst>
      <p:ext uri="{BB962C8B-B14F-4D97-AF65-F5344CB8AC3E}">
        <p14:creationId xmlns:p14="http://schemas.microsoft.com/office/powerpoint/2010/main" val="2186867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AA723-B94E-4FEB-1518-947E006B21DB}"/>
              </a:ext>
            </a:extLst>
          </p:cNvPr>
          <p:cNvSpPr>
            <a:spLocks noGrp="1"/>
          </p:cNvSpPr>
          <p:nvPr>
            <p:ph type="title"/>
          </p:nvPr>
        </p:nvSpPr>
        <p:spPr/>
        <p:txBody>
          <a:bodyPr/>
          <a:lstStyle/>
          <a:p>
            <a:r>
              <a:rPr lang="en-US" b="1" dirty="0"/>
              <a:t>Main theme of the Book of Joshua.</a:t>
            </a:r>
          </a:p>
        </p:txBody>
      </p:sp>
      <p:sp>
        <p:nvSpPr>
          <p:cNvPr id="3" name="Content Placeholder 2">
            <a:extLst>
              <a:ext uri="{FF2B5EF4-FFF2-40B4-BE49-F238E27FC236}">
                <a16:creationId xmlns:a16="http://schemas.microsoft.com/office/drawing/2014/main" id="{F126F43E-2639-E3CE-7039-79BBFDC9829F}"/>
              </a:ext>
            </a:extLst>
          </p:cNvPr>
          <p:cNvSpPr>
            <a:spLocks noGrp="1"/>
          </p:cNvSpPr>
          <p:nvPr>
            <p:ph idx="1"/>
          </p:nvPr>
        </p:nvSpPr>
        <p:spPr/>
        <p:txBody>
          <a:bodyPr/>
          <a:lstStyle/>
          <a:p>
            <a:r>
              <a:rPr lang="en-US" b="1" dirty="0"/>
              <a:t>God’s Faithfulness </a:t>
            </a:r>
            <a:r>
              <a:rPr lang="en-US" dirty="0"/>
              <a:t>– The conquest of Canaan proves that God keeps His promises.</a:t>
            </a:r>
          </a:p>
          <a:p>
            <a:r>
              <a:rPr lang="en-US" b="1" dirty="0"/>
              <a:t>Obedience Brings Victory, Disobedience brings Defeat </a:t>
            </a:r>
            <a:r>
              <a:rPr lang="en-US" dirty="0"/>
              <a:t>– When Israel follows God’s commands, they succeed.</a:t>
            </a:r>
          </a:p>
          <a:p>
            <a:r>
              <a:rPr lang="en-US" b="1" dirty="0"/>
              <a:t>God fights for His People </a:t>
            </a:r>
            <a:r>
              <a:rPr lang="en-US" dirty="0"/>
              <a:t>– The miraculous victories show that God is in control.</a:t>
            </a:r>
          </a:p>
          <a:p>
            <a:r>
              <a:rPr lang="en-US" b="1" dirty="0"/>
              <a:t>The importance of Commitment </a:t>
            </a:r>
            <a:r>
              <a:rPr lang="en-US" dirty="0"/>
              <a:t>– Joshua urges Israel to remain loyal to God.</a:t>
            </a:r>
          </a:p>
          <a:p>
            <a:r>
              <a:rPr lang="en-US" b="1" dirty="0"/>
              <a:t>Leadership and courage </a:t>
            </a:r>
            <a:endParaRPr lang="en-US" dirty="0"/>
          </a:p>
          <a:p>
            <a:pPr marL="0" indent="0">
              <a:buNone/>
            </a:pPr>
            <a:endParaRPr lang="en-US" b="1" dirty="0"/>
          </a:p>
          <a:p>
            <a:endParaRPr lang="en-US" dirty="0"/>
          </a:p>
        </p:txBody>
      </p:sp>
    </p:spTree>
    <p:extLst>
      <p:ext uri="{BB962C8B-B14F-4D97-AF65-F5344CB8AC3E}">
        <p14:creationId xmlns:p14="http://schemas.microsoft.com/office/powerpoint/2010/main" val="3118130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582</TotalTime>
  <Words>3632</Words>
  <Application>Microsoft Office PowerPoint</Application>
  <PresentationFormat>Widescreen</PresentationFormat>
  <Paragraphs>212</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Aptos</vt:lpstr>
      <vt:lpstr>Arial</vt:lpstr>
      <vt:lpstr>Calibri</vt:lpstr>
      <vt:lpstr>Calibri Light</vt:lpstr>
      <vt:lpstr>Wingdings</vt:lpstr>
      <vt:lpstr>Office Theme</vt:lpstr>
      <vt:lpstr>Historical Books</vt:lpstr>
      <vt:lpstr>Group Members.  </vt:lpstr>
      <vt:lpstr>Introduction to the Historical Books of the Bible</vt:lpstr>
      <vt:lpstr>PowerPoint Presentation</vt:lpstr>
      <vt:lpstr>Examples of the historical books(12): </vt:lpstr>
      <vt:lpstr>1. Book of Joshua</vt:lpstr>
      <vt:lpstr>Background:</vt:lpstr>
      <vt:lpstr>Continuation….</vt:lpstr>
      <vt:lpstr>Main theme of the Book of Joshua.</vt:lpstr>
      <vt:lpstr>Lessons to take away from the Book of Joshua.</vt:lpstr>
      <vt:lpstr>Conti……</vt:lpstr>
      <vt:lpstr>Conclusion. </vt:lpstr>
      <vt:lpstr>2. 1-2 Samuel</vt:lpstr>
      <vt:lpstr> </vt:lpstr>
      <vt:lpstr>Main themes.</vt:lpstr>
      <vt:lpstr>Main Lessons:</vt:lpstr>
      <vt:lpstr>Conclusion…</vt:lpstr>
      <vt:lpstr>3. The Book of Ezra</vt:lpstr>
      <vt:lpstr>Conti…</vt:lpstr>
      <vt:lpstr>Conti..</vt:lpstr>
      <vt:lpstr>PowerPoint Presentation</vt:lpstr>
      <vt:lpstr>PowerPoint Presentation</vt:lpstr>
      <vt:lpstr>4. The Book of Judges.</vt:lpstr>
      <vt:lpstr>PowerPoint Presentation</vt:lpstr>
      <vt:lpstr>PowerPoint Presentation</vt:lpstr>
      <vt:lpstr>PowerPoint Presentation</vt:lpstr>
      <vt:lpstr>5. 1-2 Kings</vt:lpstr>
      <vt:lpstr>Main theme:</vt:lpstr>
      <vt:lpstr>Key Lessons: </vt:lpstr>
      <vt:lpstr>6. The Book of Ruth</vt:lpstr>
      <vt:lpstr>Main theme. </vt:lpstr>
      <vt:lpstr>Key Lessons from the Book of Ruth</vt:lpstr>
      <vt:lpstr>8. The Book of Esther</vt:lpstr>
      <vt:lpstr>PowerPoint Presentation</vt:lpstr>
      <vt:lpstr>Lesson to take away: </vt:lpstr>
      <vt:lpstr>PowerPoint Presentation</vt:lpstr>
      <vt:lpstr>9. The Book of Nehemiah</vt:lpstr>
      <vt:lpstr>Main theme: </vt:lpstr>
      <vt:lpstr>Main lessons to take away: </vt:lpstr>
      <vt:lpstr>PowerPoint Presentation</vt:lpstr>
      <vt:lpstr>7. The Books of chronicles.</vt:lpstr>
      <vt:lpstr>Conti..</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Hirwa Kevin</dc:creator>
  <cp:lastModifiedBy>Hirwa Kevin</cp:lastModifiedBy>
  <cp:revision>5</cp:revision>
  <dcterms:created xsi:type="dcterms:W3CDTF">2025-02-22T16:41:24Z</dcterms:created>
  <dcterms:modified xsi:type="dcterms:W3CDTF">2025-02-24T08:04:25Z</dcterms:modified>
</cp:coreProperties>
</file>