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6" d="100"/>
          <a:sy n="66" d="100"/>
        </p:scale>
        <p:origin x="668" y="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2F005D-24EB-4EB2-90D1-ED93683AB58C}" type="datetimeFigureOut">
              <a:rPr lang="en-US" smtClean="0"/>
              <a:t>3/31/2025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D30AC-C44A-4A0D-9B21-B62885A3B373}" type="slidenum">
              <a:rPr lang="en-US" smtClean="0"/>
              <a:t>‹#›</a:t>
            </a:fld>
            <a:endParaRPr lang="en-US"/>
          </a:p>
        </p:txBody>
      </p:sp>
    </p:spTree>
    <p:extLst>
      <p:ext uri="{BB962C8B-B14F-4D97-AF65-F5344CB8AC3E}">
        <p14:creationId xmlns:p14="http://schemas.microsoft.com/office/powerpoint/2010/main" val="40395041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2F005D-24EB-4EB2-90D1-ED93683AB58C}" type="datetimeFigureOut">
              <a:rPr lang="en-US" smtClean="0"/>
              <a:t>3/31/2025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D30AC-C44A-4A0D-9B21-B62885A3B373}" type="slidenum">
              <a:rPr lang="en-US" smtClean="0"/>
              <a:t>‹#›</a:t>
            </a:fld>
            <a:endParaRPr lang="en-US"/>
          </a:p>
        </p:txBody>
      </p:sp>
    </p:spTree>
    <p:extLst>
      <p:ext uri="{BB962C8B-B14F-4D97-AF65-F5344CB8AC3E}">
        <p14:creationId xmlns:p14="http://schemas.microsoft.com/office/powerpoint/2010/main" val="29079557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2F005D-24EB-4EB2-90D1-ED93683AB58C}" type="datetimeFigureOut">
              <a:rPr lang="en-US" smtClean="0"/>
              <a:t>3/31/2025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D30AC-C44A-4A0D-9B21-B62885A3B373}"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614821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2F005D-24EB-4EB2-90D1-ED93683AB58C}" type="datetimeFigureOut">
              <a:rPr lang="en-US" smtClean="0"/>
              <a:t>3/31/2025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D30AC-C44A-4A0D-9B21-B62885A3B373}" type="slidenum">
              <a:rPr lang="en-US" smtClean="0"/>
              <a:t>‹#›</a:t>
            </a:fld>
            <a:endParaRPr lang="en-US"/>
          </a:p>
        </p:txBody>
      </p:sp>
    </p:spTree>
    <p:extLst>
      <p:ext uri="{BB962C8B-B14F-4D97-AF65-F5344CB8AC3E}">
        <p14:creationId xmlns:p14="http://schemas.microsoft.com/office/powerpoint/2010/main" val="31986391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2F005D-24EB-4EB2-90D1-ED93683AB58C}" type="datetimeFigureOut">
              <a:rPr lang="en-US" smtClean="0"/>
              <a:t>3/31/2025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D30AC-C44A-4A0D-9B21-B62885A3B373}"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583145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2F005D-24EB-4EB2-90D1-ED93683AB58C}" type="datetimeFigureOut">
              <a:rPr lang="en-US" smtClean="0"/>
              <a:t>3/31/2025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D30AC-C44A-4A0D-9B21-B62885A3B373}" type="slidenum">
              <a:rPr lang="en-US" smtClean="0"/>
              <a:t>‹#›</a:t>
            </a:fld>
            <a:endParaRPr lang="en-US"/>
          </a:p>
        </p:txBody>
      </p:sp>
    </p:spTree>
    <p:extLst>
      <p:ext uri="{BB962C8B-B14F-4D97-AF65-F5344CB8AC3E}">
        <p14:creationId xmlns:p14="http://schemas.microsoft.com/office/powerpoint/2010/main" val="254344960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2F005D-24EB-4EB2-90D1-ED93683AB58C}" type="datetimeFigureOut">
              <a:rPr lang="en-US" smtClean="0"/>
              <a:t>3/31/2025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D30AC-C44A-4A0D-9B21-B62885A3B373}" type="slidenum">
              <a:rPr lang="en-US" smtClean="0"/>
              <a:t>‹#›</a:t>
            </a:fld>
            <a:endParaRPr lang="en-US"/>
          </a:p>
        </p:txBody>
      </p:sp>
    </p:spTree>
    <p:extLst>
      <p:ext uri="{BB962C8B-B14F-4D97-AF65-F5344CB8AC3E}">
        <p14:creationId xmlns:p14="http://schemas.microsoft.com/office/powerpoint/2010/main" val="95939284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2F005D-24EB-4EB2-90D1-ED93683AB58C}" type="datetimeFigureOut">
              <a:rPr lang="en-US" smtClean="0"/>
              <a:t>3/31/2025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D30AC-C44A-4A0D-9B21-B62885A3B373}" type="slidenum">
              <a:rPr lang="en-US" smtClean="0"/>
              <a:t>‹#›</a:t>
            </a:fld>
            <a:endParaRPr lang="en-US"/>
          </a:p>
        </p:txBody>
      </p:sp>
    </p:spTree>
    <p:extLst>
      <p:ext uri="{BB962C8B-B14F-4D97-AF65-F5344CB8AC3E}">
        <p14:creationId xmlns:p14="http://schemas.microsoft.com/office/powerpoint/2010/main" val="3650599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2F005D-24EB-4EB2-90D1-ED93683AB58C}" type="datetimeFigureOut">
              <a:rPr lang="en-US" smtClean="0"/>
              <a:t>3/31/2025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D30AC-C44A-4A0D-9B21-B62885A3B373}" type="slidenum">
              <a:rPr lang="en-US" smtClean="0"/>
              <a:t>‹#›</a:t>
            </a:fld>
            <a:endParaRPr lang="en-US"/>
          </a:p>
        </p:txBody>
      </p:sp>
    </p:spTree>
    <p:extLst>
      <p:ext uri="{BB962C8B-B14F-4D97-AF65-F5344CB8AC3E}">
        <p14:creationId xmlns:p14="http://schemas.microsoft.com/office/powerpoint/2010/main" val="1157223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2F005D-24EB-4EB2-90D1-ED93683AB58C}" type="datetimeFigureOut">
              <a:rPr lang="en-US" smtClean="0"/>
              <a:t>3/31/2025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38D30AC-C44A-4A0D-9B21-B62885A3B373}" type="slidenum">
              <a:rPr lang="en-US" smtClean="0"/>
              <a:t>‹#›</a:t>
            </a:fld>
            <a:endParaRPr lang="en-US"/>
          </a:p>
        </p:txBody>
      </p:sp>
    </p:spTree>
    <p:extLst>
      <p:ext uri="{BB962C8B-B14F-4D97-AF65-F5344CB8AC3E}">
        <p14:creationId xmlns:p14="http://schemas.microsoft.com/office/powerpoint/2010/main" val="7206433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2F005D-24EB-4EB2-90D1-ED93683AB58C}" type="datetimeFigureOut">
              <a:rPr lang="en-US" smtClean="0"/>
              <a:t>3/31/2025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8D30AC-C44A-4A0D-9B21-B62885A3B373}" type="slidenum">
              <a:rPr lang="en-US" smtClean="0"/>
              <a:t>‹#›</a:t>
            </a:fld>
            <a:endParaRPr lang="en-US"/>
          </a:p>
        </p:txBody>
      </p:sp>
    </p:spTree>
    <p:extLst>
      <p:ext uri="{BB962C8B-B14F-4D97-AF65-F5344CB8AC3E}">
        <p14:creationId xmlns:p14="http://schemas.microsoft.com/office/powerpoint/2010/main" val="24517437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2F005D-24EB-4EB2-90D1-ED93683AB58C}" type="datetimeFigureOut">
              <a:rPr lang="en-US" smtClean="0"/>
              <a:t>3/31/2025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38D30AC-C44A-4A0D-9B21-B62885A3B373}" type="slidenum">
              <a:rPr lang="en-US" smtClean="0"/>
              <a:t>‹#›</a:t>
            </a:fld>
            <a:endParaRPr lang="en-US"/>
          </a:p>
        </p:txBody>
      </p:sp>
    </p:spTree>
    <p:extLst>
      <p:ext uri="{BB962C8B-B14F-4D97-AF65-F5344CB8AC3E}">
        <p14:creationId xmlns:p14="http://schemas.microsoft.com/office/powerpoint/2010/main" val="22690714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2F005D-24EB-4EB2-90D1-ED93683AB58C}" type="datetimeFigureOut">
              <a:rPr lang="en-US" smtClean="0"/>
              <a:t>3/31/2025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38D30AC-C44A-4A0D-9B21-B62885A3B373}" type="slidenum">
              <a:rPr lang="en-US" smtClean="0"/>
              <a:t>‹#›</a:t>
            </a:fld>
            <a:endParaRPr lang="en-US"/>
          </a:p>
        </p:txBody>
      </p:sp>
    </p:spTree>
    <p:extLst>
      <p:ext uri="{BB962C8B-B14F-4D97-AF65-F5344CB8AC3E}">
        <p14:creationId xmlns:p14="http://schemas.microsoft.com/office/powerpoint/2010/main" val="30279136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2F005D-24EB-4EB2-90D1-ED93683AB58C}" type="datetimeFigureOut">
              <a:rPr lang="en-US" smtClean="0"/>
              <a:t>3/31/2025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38D30AC-C44A-4A0D-9B21-B62885A3B373}" type="slidenum">
              <a:rPr lang="en-US" smtClean="0"/>
              <a:t>‹#›</a:t>
            </a:fld>
            <a:endParaRPr lang="en-US"/>
          </a:p>
        </p:txBody>
      </p:sp>
    </p:spTree>
    <p:extLst>
      <p:ext uri="{BB962C8B-B14F-4D97-AF65-F5344CB8AC3E}">
        <p14:creationId xmlns:p14="http://schemas.microsoft.com/office/powerpoint/2010/main" val="1735346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02F005D-24EB-4EB2-90D1-ED93683AB58C}" type="datetimeFigureOut">
              <a:rPr lang="en-US" smtClean="0"/>
              <a:t>3/31/2025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8D30AC-C44A-4A0D-9B21-B62885A3B373}" type="slidenum">
              <a:rPr lang="en-US" smtClean="0"/>
              <a:t>‹#›</a:t>
            </a:fld>
            <a:endParaRPr lang="en-US"/>
          </a:p>
        </p:txBody>
      </p:sp>
    </p:spTree>
    <p:extLst>
      <p:ext uri="{BB962C8B-B14F-4D97-AF65-F5344CB8AC3E}">
        <p14:creationId xmlns:p14="http://schemas.microsoft.com/office/powerpoint/2010/main" val="10889938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2F005D-24EB-4EB2-90D1-ED93683AB58C}" type="datetimeFigureOut">
              <a:rPr lang="en-US" smtClean="0"/>
              <a:t>3/31/2025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38D30AC-C44A-4A0D-9B21-B62885A3B373}" type="slidenum">
              <a:rPr lang="en-US" smtClean="0"/>
              <a:t>‹#›</a:t>
            </a:fld>
            <a:endParaRPr lang="en-US"/>
          </a:p>
        </p:txBody>
      </p:sp>
    </p:spTree>
    <p:extLst>
      <p:ext uri="{BB962C8B-B14F-4D97-AF65-F5344CB8AC3E}">
        <p14:creationId xmlns:p14="http://schemas.microsoft.com/office/powerpoint/2010/main" val="29676106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702F005D-24EB-4EB2-90D1-ED93683AB58C}" type="datetimeFigureOut">
              <a:rPr lang="en-US" smtClean="0"/>
              <a:t>3/31/2025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38D30AC-C44A-4A0D-9B21-B62885A3B373}" type="slidenum">
              <a:rPr lang="en-US" smtClean="0"/>
              <a:t>‹#›</a:t>
            </a:fld>
            <a:endParaRPr lang="en-US"/>
          </a:p>
        </p:txBody>
      </p:sp>
    </p:spTree>
    <p:extLst>
      <p:ext uri="{BB962C8B-B14F-4D97-AF65-F5344CB8AC3E}">
        <p14:creationId xmlns:p14="http://schemas.microsoft.com/office/powerpoint/2010/main" val="426296079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4B3BD9-ADFF-51EF-30DA-40CF82B9788B}"/>
              </a:ext>
            </a:extLst>
          </p:cNvPr>
          <p:cNvSpPr>
            <a:spLocks noGrp="1"/>
          </p:cNvSpPr>
          <p:nvPr>
            <p:ph type="ctrTitle"/>
          </p:nvPr>
        </p:nvSpPr>
        <p:spPr>
          <a:xfrm>
            <a:off x="1507067" y="264696"/>
            <a:ext cx="7766936" cy="1920240"/>
          </a:xfrm>
        </p:spPr>
        <p:txBody>
          <a:bodyPr/>
          <a:lstStyle/>
          <a:p>
            <a:r>
              <a:rPr lang="en-US" dirty="0"/>
              <a:t>THE BOOK OF REVELATION</a:t>
            </a:r>
          </a:p>
        </p:txBody>
      </p:sp>
      <p:sp>
        <p:nvSpPr>
          <p:cNvPr id="3" name="Subtitle 2">
            <a:extLst>
              <a:ext uri="{FF2B5EF4-FFF2-40B4-BE49-F238E27FC236}">
                <a16:creationId xmlns:a16="http://schemas.microsoft.com/office/drawing/2014/main" id="{048FD8E2-F0B1-5A17-DD86-614FA9523194}"/>
              </a:ext>
            </a:extLst>
          </p:cNvPr>
          <p:cNvSpPr>
            <a:spLocks noGrp="1"/>
          </p:cNvSpPr>
          <p:nvPr>
            <p:ph type="subTitle" idx="1"/>
          </p:nvPr>
        </p:nvSpPr>
        <p:spPr>
          <a:xfrm>
            <a:off x="1507067" y="2310063"/>
            <a:ext cx="7766936" cy="4283242"/>
          </a:xfrm>
        </p:spPr>
        <p:txBody>
          <a:bodyPr>
            <a:normAutofit/>
          </a:bodyPr>
          <a:lstStyle/>
          <a:p>
            <a:r>
              <a:rPr lang="en-US" dirty="0"/>
              <a:t>28830 BAZIMYA DANIEL</a:t>
            </a:r>
          </a:p>
          <a:p>
            <a:r>
              <a:rPr lang="en-US" dirty="0"/>
              <a:t>28961 SHIMO </a:t>
            </a:r>
            <a:r>
              <a:rPr lang="en-US" dirty="0" err="1"/>
              <a:t>Nerline</a:t>
            </a:r>
            <a:r>
              <a:rPr lang="en-US" dirty="0"/>
              <a:t> </a:t>
            </a:r>
            <a:r>
              <a:rPr lang="en-US" dirty="0" err="1"/>
              <a:t>Michaella</a:t>
            </a:r>
            <a:endParaRPr lang="en-US" dirty="0"/>
          </a:p>
          <a:p>
            <a:r>
              <a:rPr lang="en-US" dirty="0"/>
              <a:t>29024 IMANISHIMWE jean </a:t>
            </a:r>
            <a:r>
              <a:rPr lang="en-US" dirty="0" err="1"/>
              <a:t>claude</a:t>
            </a:r>
            <a:endParaRPr lang="en-US" dirty="0"/>
          </a:p>
          <a:p>
            <a:r>
              <a:rPr lang="en-US" dirty="0"/>
              <a:t>28304 </a:t>
            </a:r>
            <a:r>
              <a:rPr lang="en-US" dirty="0" err="1"/>
              <a:t>uwimana</a:t>
            </a:r>
            <a:r>
              <a:rPr lang="en-US" dirty="0"/>
              <a:t> </a:t>
            </a:r>
            <a:r>
              <a:rPr lang="en-US" dirty="0" err="1"/>
              <a:t>jeannine</a:t>
            </a:r>
            <a:endParaRPr lang="en-US" dirty="0"/>
          </a:p>
          <a:p>
            <a:r>
              <a:rPr lang="en-US" dirty="0"/>
              <a:t>28774  </a:t>
            </a:r>
            <a:r>
              <a:rPr lang="en-US" dirty="0" err="1"/>
              <a:t>muhire</a:t>
            </a:r>
            <a:r>
              <a:rPr lang="en-US" dirty="0"/>
              <a:t> </a:t>
            </a:r>
            <a:r>
              <a:rPr lang="en-US" dirty="0" err="1"/>
              <a:t>heritier</a:t>
            </a:r>
            <a:endParaRPr lang="en-US" dirty="0"/>
          </a:p>
          <a:p>
            <a:r>
              <a:rPr lang="en-US" dirty="0"/>
              <a:t>28954 INEMA SENTAMA Laure</a:t>
            </a:r>
          </a:p>
          <a:p>
            <a:r>
              <a:rPr lang="en-US" dirty="0"/>
              <a:t>27191 </a:t>
            </a:r>
            <a:r>
              <a:rPr lang="en-US" dirty="0" err="1"/>
              <a:t>Assouman</a:t>
            </a:r>
            <a:r>
              <a:rPr lang="en-US" dirty="0"/>
              <a:t> SIBOMANA</a:t>
            </a:r>
          </a:p>
          <a:p>
            <a:endParaRPr lang="en-US" dirty="0"/>
          </a:p>
          <a:p>
            <a:endParaRPr lang="en-US" dirty="0"/>
          </a:p>
          <a:p>
            <a:endParaRPr lang="en-US" dirty="0"/>
          </a:p>
        </p:txBody>
      </p:sp>
    </p:spTree>
    <p:extLst>
      <p:ext uri="{BB962C8B-B14F-4D97-AF65-F5344CB8AC3E}">
        <p14:creationId xmlns:p14="http://schemas.microsoft.com/office/powerpoint/2010/main" val="28754351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9231C8C-BF02-8041-6DA8-D501DA6301D9}"/>
              </a:ext>
            </a:extLst>
          </p:cNvPr>
          <p:cNvSpPr txBox="1"/>
          <p:nvPr/>
        </p:nvSpPr>
        <p:spPr>
          <a:xfrm>
            <a:off x="452387" y="558265"/>
            <a:ext cx="10587790" cy="4832092"/>
          </a:xfrm>
          <a:prstGeom prst="rect">
            <a:avLst/>
          </a:prstGeom>
          <a:noFill/>
        </p:spPr>
        <p:txBody>
          <a:bodyPr wrap="square">
            <a:spAutoFit/>
          </a:bodyPr>
          <a:lstStyle/>
          <a:p>
            <a:r>
              <a:rPr lang="en-US" sz="4400" dirty="0"/>
              <a:t>The Revelation (also known as the Book of Revelation or the Apocalypse), the final book of the New Testament in the Bible, is traditionally attributed to the apostle John. It is a prophetic work filled with vivid imagery and symbolism. Here’s a brief summary of its key revelations:</a:t>
            </a:r>
          </a:p>
        </p:txBody>
      </p:sp>
    </p:spTree>
    <p:extLst>
      <p:ext uri="{BB962C8B-B14F-4D97-AF65-F5344CB8AC3E}">
        <p14:creationId xmlns:p14="http://schemas.microsoft.com/office/powerpoint/2010/main" val="31582449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498CEB8-291D-9116-9164-A57A39FB873B}"/>
              </a:ext>
            </a:extLst>
          </p:cNvPr>
          <p:cNvSpPr txBox="1"/>
          <p:nvPr/>
        </p:nvSpPr>
        <p:spPr>
          <a:xfrm>
            <a:off x="471638" y="0"/>
            <a:ext cx="8674768" cy="4537589"/>
          </a:xfrm>
          <a:prstGeom prst="rect">
            <a:avLst/>
          </a:prstGeom>
          <a:noFill/>
        </p:spPr>
        <p:txBody>
          <a:bodyPr wrap="square">
            <a:spAutoFit/>
          </a:bodyPr>
          <a:lstStyle/>
          <a:p>
            <a:pPr marL="342900" marR="0" lvl="0" indent="-342900">
              <a:lnSpc>
                <a:spcPct val="107000"/>
              </a:lnSpc>
              <a:spcBef>
                <a:spcPts val="0"/>
              </a:spcBef>
              <a:spcAft>
                <a:spcPts val="800"/>
              </a:spcAft>
              <a:buFont typeface="+mj-lt"/>
              <a:buAutoNum type="arabicPeriod"/>
              <a:tabLst>
                <a:tab pos="457200" algn="l"/>
              </a:tabLs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Introduction &amp; Letters to the Churches (Chapters 1–3)</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John receives a vision of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Jesus Christ</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and is instructed to write letters to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seven churches</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in Asia Minor.</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These letters include commendations, warnings, and calls for repentance.</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mj-lt"/>
              <a:buAutoNum type="arabicPeriod"/>
              <a:tabLst>
                <a:tab pos="457200" algn="l"/>
              </a:tabLs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The Heavenly Throne &amp; The Scroll (Chapters 4–5)</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John sees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God’s throne in heaven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with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24 elders and four living creatures worshiping Him</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sealed scroll</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is presented, but only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Jesus (the Lamb)</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is worthy to open it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66466666"/>
      </p:ext>
    </p:extLst>
  </p:cSld>
  <p:clrMapOvr>
    <a:masterClrMapping/>
  </p:clrMapOvr>
  <mc:AlternateContent xmlns:mc="http://schemas.openxmlformats.org/markup-compatibility/2006">
    <mc:Choice xmlns:p14="http://schemas.microsoft.com/office/powerpoint/2010/main" Requires="p14">
      <p:transition spd="slow" p14:dur="800">
        <p14:flythrough/>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2330C8-7546-16C5-CB78-C4140CEECC28}"/>
              </a:ext>
            </a:extLst>
          </p:cNvPr>
          <p:cNvSpPr txBox="1"/>
          <p:nvPr/>
        </p:nvSpPr>
        <p:spPr>
          <a:xfrm>
            <a:off x="269507" y="250257"/>
            <a:ext cx="8876899" cy="2956900"/>
          </a:xfrm>
          <a:prstGeom prst="rect">
            <a:avLst/>
          </a:prstGeom>
          <a:noFill/>
        </p:spPr>
        <p:txBody>
          <a:bodyPr wrap="square">
            <a:spAutoFit/>
          </a:bodyPr>
          <a:lstStyle/>
          <a:p>
            <a:pPr marR="0" lvl="0">
              <a:lnSpc>
                <a:spcPct val="107000"/>
              </a:lnSpc>
              <a:spcBef>
                <a:spcPts val="0"/>
              </a:spcBef>
              <a:spcAft>
                <a:spcPts val="800"/>
              </a:spcAft>
              <a:tabLst>
                <a:tab pos="457200" algn="l"/>
              </a:tabLs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3.The Seven Seals (Chapters 6–8)</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As Jesus opens the </a:t>
            </a: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seven seals</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judgment and tribulation unfold: </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800"/>
              </a:spcAft>
              <a:buFont typeface="+mj-lt"/>
              <a:buAutoNum type="arabicPeriod"/>
              <a:tabLst>
                <a:tab pos="1371600" algn="l"/>
              </a:tabLs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Four Horsemen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bring conquest, war, famine, and death.</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800"/>
              </a:spcAft>
              <a:buFont typeface="+mj-lt"/>
              <a:buAutoNum type="arabicPeriod"/>
              <a:tabLst>
                <a:tab pos="1371600" algn="l"/>
              </a:tabLs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Martyrs cry for justice</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800"/>
              </a:spcAft>
              <a:buFont typeface="+mj-lt"/>
              <a:buAutoNum type="arabicPeriod"/>
              <a:tabLst>
                <a:tab pos="1371600" algn="l"/>
              </a:tabLs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Catastrophic events</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shake the earth.</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800"/>
              </a:spcAft>
              <a:buFont typeface="+mj-lt"/>
              <a:buAutoNum type="arabicPeriod"/>
              <a:tabLst>
                <a:tab pos="1371600" algn="l"/>
              </a:tabLst>
            </a:pPr>
            <a:r>
              <a:rPr lang="en-US" sz="2400" b="1" dirty="0">
                <a:effectLst/>
                <a:latin typeface="Times New Roman" panose="02020603050405020304" pitchFamily="18" charset="0"/>
                <a:ea typeface="Times New Roman" panose="02020603050405020304" pitchFamily="18" charset="0"/>
                <a:cs typeface="Times New Roman" panose="02020603050405020304" pitchFamily="18" charset="0"/>
              </a:rPr>
              <a:t>Silence in heaven</a:t>
            </a:r>
            <a:r>
              <a:rPr lang="en-US" sz="2400" dirty="0">
                <a:effectLst/>
                <a:latin typeface="Times New Roman" panose="02020603050405020304" pitchFamily="18" charset="0"/>
                <a:ea typeface="Times New Roman" panose="02020603050405020304" pitchFamily="18" charset="0"/>
                <a:cs typeface="Times New Roman" panose="02020603050405020304" pitchFamily="18" charset="0"/>
              </a:rPr>
              <a:t> before further judgments.</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12510205"/>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53B5407-4664-AD84-0CB7-D3F653AAF5E2}"/>
              </a:ext>
            </a:extLst>
          </p:cNvPr>
          <p:cNvSpPr txBox="1"/>
          <p:nvPr/>
        </p:nvSpPr>
        <p:spPr>
          <a:xfrm>
            <a:off x="0" y="1"/>
            <a:ext cx="11916076" cy="6525184"/>
          </a:xfrm>
          <a:prstGeom prst="rect">
            <a:avLst/>
          </a:prstGeom>
          <a:noFill/>
        </p:spPr>
        <p:txBody>
          <a:bodyPr wrap="square">
            <a:spAutoFit/>
          </a:bodyPr>
          <a:lstStyle/>
          <a:p>
            <a:pPr marR="0" lvl="0">
              <a:lnSpc>
                <a:spcPct val="107000"/>
              </a:lnSpc>
              <a:spcBef>
                <a:spcPts val="0"/>
              </a:spcBef>
              <a:spcAft>
                <a:spcPts val="800"/>
              </a:spcAft>
              <a:tabLst>
                <a:tab pos="457200" algn="l"/>
              </a:tabLst>
            </a:pP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4.The Seven Trumpets (Chapters 8–11)</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Each </a:t>
            </a: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trumpet</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signals a disaster: </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800"/>
              </a:spcAft>
              <a:buSzPts val="1000"/>
              <a:buFont typeface="Wingdings" panose="05000000000000000000" pitchFamily="2" charset="2"/>
              <a:buChar char=""/>
              <a:tabLst>
                <a:tab pos="1371600" algn="l"/>
              </a:tabLst>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Hail, fire, blood in the seas, darkness, and plagues.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800"/>
              </a:spcAft>
              <a:buSzPts val="1000"/>
              <a:buFont typeface="Wingdings" panose="05000000000000000000" pitchFamily="2" charset="2"/>
              <a:buChar char=""/>
              <a:tabLst>
                <a:tab pos="1371600" algn="l"/>
              </a:tabLst>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Two Witnesses</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testify and are resurrected.</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1143000" marR="0" lvl="2" indent="-228600">
              <a:lnSpc>
                <a:spcPct val="107000"/>
              </a:lnSpc>
              <a:spcBef>
                <a:spcPts val="0"/>
              </a:spcBef>
              <a:spcAft>
                <a:spcPts val="800"/>
              </a:spcAft>
              <a:buSzPts val="1000"/>
              <a:buFont typeface="Wingdings" panose="05000000000000000000" pitchFamily="2" charset="2"/>
              <a:buChar char=""/>
              <a:tabLst>
                <a:tab pos="1371600" algn="l"/>
              </a:tabLst>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seventh trumpet</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announces </a:t>
            </a: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Christ’s reign</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tabLst>
                <a:tab pos="457200" algn="l"/>
              </a:tabLst>
            </a:pP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5.The Cosmic Battle (Chapters 12–14)</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A vision of a </a:t>
            </a: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pregnant woman (God’s people)</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being attacked by a </a:t>
            </a: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dragon (Satan)</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Satan and his angels are cast from heaven.</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Beast from the sea and the Beast from the earth</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(Antichrist and False Prophet) rise to deceive the world.</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Mark of the Beast (666)</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is introduced.</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909512461"/>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6000">
        <p15:prstTrans prst="curtains"/>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89F6BBE-E572-7025-8B74-8F0BB4F2E0DE}"/>
              </a:ext>
            </a:extLst>
          </p:cNvPr>
          <p:cNvSpPr txBox="1"/>
          <p:nvPr/>
        </p:nvSpPr>
        <p:spPr>
          <a:xfrm>
            <a:off x="0" y="0"/>
            <a:ext cx="9146406" cy="5951309"/>
          </a:xfrm>
          <a:prstGeom prst="rect">
            <a:avLst/>
          </a:prstGeom>
          <a:noFill/>
        </p:spPr>
        <p:txBody>
          <a:bodyPr wrap="square">
            <a:spAutoFit/>
          </a:bodyPr>
          <a:lstStyle/>
          <a:p>
            <a:pPr marR="0" lvl="0">
              <a:lnSpc>
                <a:spcPct val="107000"/>
              </a:lnSpc>
              <a:spcBef>
                <a:spcPts val="0"/>
              </a:spcBef>
              <a:spcAft>
                <a:spcPts val="800"/>
              </a:spcAft>
              <a:tabLst>
                <a:tab pos="457200" algn="l"/>
              </a:tabLst>
            </a:pPr>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6.The Seven Bowls of Wrath (Chapters 15–16)</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God’s final </a:t>
            </a:r>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judgments</a:t>
            </a: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 include </a:t>
            </a:r>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plagues, darkness, and the destruction of Babylon</a:t>
            </a: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Battle of Armageddon</a:t>
            </a: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 is prepared.</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tabLst>
                <a:tab pos="457200" algn="l"/>
              </a:tabLst>
            </a:pPr>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7.Fall of Babylon &amp; Final Victory (Chapters 17–19)</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Great Prostitute (Babylon)</a:t>
            </a: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 symbolizes </a:t>
            </a:r>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corrupt world systems</a:t>
            </a: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Babylon falls, and </a:t>
            </a:r>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Jesus returns as the victorious King</a:t>
            </a: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US" sz="3200" b="1" dirty="0">
                <a:effectLst/>
                <a:latin typeface="Times New Roman" panose="02020603050405020304" pitchFamily="18" charset="0"/>
                <a:ea typeface="Times New Roman" panose="02020603050405020304" pitchFamily="18" charset="0"/>
                <a:cs typeface="Times New Roman" panose="02020603050405020304" pitchFamily="18" charset="0"/>
              </a:rPr>
              <a:t>Marriage Supper of the Lamb</a:t>
            </a:r>
            <a:r>
              <a:rPr lang="en-US" sz="3200" dirty="0">
                <a:effectLst/>
                <a:latin typeface="Times New Roman" panose="02020603050405020304" pitchFamily="18" charset="0"/>
                <a:ea typeface="Times New Roman" panose="02020603050405020304" pitchFamily="18" charset="0"/>
                <a:cs typeface="Times New Roman" panose="02020603050405020304" pitchFamily="18" charset="0"/>
              </a:rPr>
              <a:t> takes place.</a:t>
            </a:r>
            <a:endParaRPr lang="en-US" sz="32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46311151"/>
      </p:ext>
    </p:extLst>
  </p:cSld>
  <p:clrMapOvr>
    <a:masterClrMapping/>
  </p:clrMapOvr>
  <p:transition spd="slow">
    <p:wheel spokes="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E3879ED-8D66-2AD5-8FF0-D02394B08EA2}"/>
              </a:ext>
            </a:extLst>
          </p:cNvPr>
          <p:cNvSpPr txBox="1"/>
          <p:nvPr/>
        </p:nvSpPr>
        <p:spPr>
          <a:xfrm>
            <a:off x="0" y="0"/>
            <a:ext cx="10029524" cy="5397953"/>
          </a:xfrm>
          <a:prstGeom prst="rect">
            <a:avLst/>
          </a:prstGeom>
          <a:noFill/>
        </p:spPr>
        <p:txBody>
          <a:bodyPr wrap="square">
            <a:spAutoFit/>
          </a:bodyPr>
          <a:lstStyle/>
          <a:p>
            <a:pPr marR="0" lvl="0">
              <a:lnSpc>
                <a:spcPct val="107000"/>
              </a:lnSpc>
              <a:spcBef>
                <a:spcPts val="0"/>
              </a:spcBef>
              <a:spcAft>
                <a:spcPts val="800"/>
              </a:spcAft>
              <a:tabLst>
                <a:tab pos="457200" algn="l"/>
              </a:tabLst>
            </a:pP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8.The Millennial Reign &amp; Judgment (Chapters 20-21)</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Satan is bound for 1,000 years</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while Christ reigns.</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After the millennium, Satan is </a:t>
            </a: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released</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defeated, and thrown into </a:t>
            </a: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the Lake of Fire</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The </a:t>
            </a: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Great White Throne Judgment</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occurs, where the dead are judged.</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R="0" lvl="0">
              <a:lnSpc>
                <a:spcPct val="107000"/>
              </a:lnSpc>
              <a:spcBef>
                <a:spcPts val="0"/>
              </a:spcBef>
              <a:spcAft>
                <a:spcPts val="800"/>
              </a:spcAft>
              <a:tabLst>
                <a:tab pos="457200" algn="l"/>
              </a:tabLst>
            </a:pP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9.The New Heaven &amp; New Earth (Chapters 21-22)</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A </a:t>
            </a: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New Jerusalem</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 descends from heaven.</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No more sorrow, pain, or death</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Courier New" panose="02070309020205020404" pitchFamily="49" charset="0"/>
              <a:buChar char="o"/>
              <a:tabLst>
                <a:tab pos="914400" algn="l"/>
              </a:tabLst>
            </a:pP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The book ends with an invitation: </a:t>
            </a:r>
            <a:r>
              <a:rPr lang="en-US" sz="2800" b="1" dirty="0">
                <a:effectLst/>
                <a:latin typeface="Times New Roman" panose="02020603050405020304" pitchFamily="18" charset="0"/>
                <a:ea typeface="Times New Roman" panose="02020603050405020304" pitchFamily="18" charset="0"/>
                <a:cs typeface="Times New Roman" panose="02020603050405020304" pitchFamily="18" charset="0"/>
              </a:rPr>
              <a:t>“Come, Lord Jesus”</a:t>
            </a:r>
            <a:r>
              <a:rPr lang="en-US" sz="2800"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67771351"/>
      </p:ext>
    </p:extLst>
  </p:cSld>
  <p:clrMapOvr>
    <a:masterClrMapping/>
  </p:clrMapOvr>
  <mc:AlternateContent xmlns:mc="http://schemas.openxmlformats.org/markup-compatibility/2006">
    <mc:Choice xmlns:p14="http://schemas.microsoft.com/office/powerpoint/2010/main" Requires="p14">
      <p:transition spd="slow" p14:dur="1600">
        <p14:prism isInverted="1"/>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8A51242-049E-FB98-76C4-CB217BB40EC0}"/>
              </a:ext>
            </a:extLst>
          </p:cNvPr>
          <p:cNvSpPr txBox="1"/>
          <p:nvPr/>
        </p:nvSpPr>
        <p:spPr>
          <a:xfrm>
            <a:off x="481263" y="105878"/>
            <a:ext cx="9021278" cy="5808578"/>
          </a:xfrm>
          <a:prstGeom prst="rect">
            <a:avLst/>
          </a:prstGeom>
          <a:noFill/>
        </p:spPr>
        <p:txBody>
          <a:bodyPr wrap="square">
            <a:spAutoFit/>
          </a:bodyPr>
          <a:lstStyle/>
          <a:p>
            <a:pPr marL="0" marR="0">
              <a:lnSpc>
                <a:spcPct val="107000"/>
              </a:lnSpc>
              <a:spcBef>
                <a:spcPts val="0"/>
              </a:spcBef>
              <a:spcAft>
                <a:spcPts val="800"/>
              </a:spcAft>
            </a:pPr>
            <a:r>
              <a:rPr lang="en-US" sz="3600" b="1" dirty="0">
                <a:effectLst/>
                <a:latin typeface="Times New Roman" panose="02020603050405020304" pitchFamily="18" charset="0"/>
                <a:ea typeface="Times New Roman" panose="02020603050405020304" pitchFamily="18" charset="0"/>
                <a:cs typeface="Times New Roman" panose="02020603050405020304" pitchFamily="18" charset="0"/>
              </a:rPr>
              <a:t>Main Themes</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3600" b="1" dirty="0">
                <a:effectLst/>
                <a:latin typeface="Times New Roman" panose="02020603050405020304" pitchFamily="18" charset="0"/>
                <a:ea typeface="Times New Roman" panose="02020603050405020304" pitchFamily="18" charset="0"/>
                <a:cs typeface="Times New Roman" panose="02020603050405020304" pitchFamily="18" charset="0"/>
              </a:rPr>
              <a:t>God’s Sovereignty</a:t>
            </a:r>
            <a:r>
              <a:rPr lang="en-US" sz="3600" dirty="0">
                <a:effectLst/>
                <a:latin typeface="Times New Roman" panose="02020603050405020304" pitchFamily="18" charset="0"/>
                <a:ea typeface="Times New Roman" panose="02020603050405020304" pitchFamily="18" charset="0"/>
                <a:cs typeface="Times New Roman" panose="02020603050405020304" pitchFamily="18" charset="0"/>
              </a:rPr>
              <a:t> – He is in control of history.</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3600" b="1" dirty="0">
                <a:effectLst/>
                <a:latin typeface="Times New Roman" panose="02020603050405020304" pitchFamily="18" charset="0"/>
                <a:ea typeface="Times New Roman" panose="02020603050405020304" pitchFamily="18" charset="0"/>
                <a:cs typeface="Times New Roman" panose="02020603050405020304" pitchFamily="18" charset="0"/>
              </a:rPr>
              <a:t>Judgment &amp; Justice</a:t>
            </a:r>
            <a:r>
              <a:rPr lang="en-US" sz="3600" dirty="0">
                <a:effectLst/>
                <a:latin typeface="Times New Roman" panose="02020603050405020304" pitchFamily="18" charset="0"/>
                <a:ea typeface="Times New Roman" panose="02020603050405020304" pitchFamily="18" charset="0"/>
                <a:cs typeface="Times New Roman" panose="02020603050405020304" pitchFamily="18" charset="0"/>
              </a:rPr>
              <a:t> – Evil is punished, and righteousness prevails.</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3600" b="1" dirty="0">
                <a:effectLst/>
                <a:latin typeface="Times New Roman" panose="02020603050405020304" pitchFamily="18" charset="0"/>
                <a:ea typeface="Times New Roman" panose="02020603050405020304" pitchFamily="18" charset="0"/>
                <a:cs typeface="Times New Roman" panose="02020603050405020304" pitchFamily="18" charset="0"/>
              </a:rPr>
              <a:t>Victory of Christ</a:t>
            </a:r>
            <a:r>
              <a:rPr lang="en-US" sz="3600" dirty="0">
                <a:effectLst/>
                <a:latin typeface="Times New Roman" panose="02020603050405020304" pitchFamily="18" charset="0"/>
                <a:ea typeface="Times New Roman" panose="02020603050405020304" pitchFamily="18" charset="0"/>
                <a:cs typeface="Times New Roman" panose="02020603050405020304" pitchFamily="18" charset="0"/>
              </a:rPr>
              <a:t> – Jesus triumphs over Satan and establishes His eternal kingdom.</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SzPts val="1000"/>
              <a:buFont typeface="Symbol" panose="05050102010706020507" pitchFamily="18" charset="2"/>
              <a:buChar char=""/>
              <a:tabLst>
                <a:tab pos="457200" algn="l"/>
              </a:tabLst>
            </a:pPr>
            <a:r>
              <a:rPr lang="en-US" sz="3600" b="1" dirty="0">
                <a:effectLst/>
                <a:latin typeface="Times New Roman" panose="02020603050405020304" pitchFamily="18" charset="0"/>
                <a:ea typeface="Times New Roman" panose="02020603050405020304" pitchFamily="18" charset="0"/>
                <a:cs typeface="Times New Roman" panose="02020603050405020304" pitchFamily="18" charset="0"/>
              </a:rPr>
              <a:t>Hope for Believers</a:t>
            </a:r>
            <a:r>
              <a:rPr lang="en-US" sz="3600" dirty="0">
                <a:effectLst/>
                <a:latin typeface="Times New Roman" panose="02020603050405020304" pitchFamily="18" charset="0"/>
                <a:ea typeface="Times New Roman" panose="02020603050405020304" pitchFamily="18" charset="0"/>
                <a:cs typeface="Times New Roman" panose="02020603050405020304" pitchFamily="18" charset="0"/>
              </a:rPr>
              <a:t> – Those who remain faithful will enjoy </a:t>
            </a:r>
            <a:r>
              <a:rPr lang="en-US" sz="3600" b="1" dirty="0">
                <a:effectLst/>
                <a:latin typeface="Times New Roman" panose="02020603050405020304" pitchFamily="18" charset="0"/>
                <a:ea typeface="Times New Roman" panose="02020603050405020304" pitchFamily="18" charset="0"/>
                <a:cs typeface="Times New Roman" panose="02020603050405020304" pitchFamily="18" charset="0"/>
              </a:rPr>
              <a:t>eternal life with God</a:t>
            </a:r>
            <a:endParaRPr lang="en-US" sz="3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4275338798"/>
      </p:ext>
    </p:extLst>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21C841-91ED-9AAB-4124-233A5200E9FD}"/>
              </a:ext>
            </a:extLst>
          </p:cNvPr>
          <p:cNvSpPr>
            <a:spLocks noGrp="1"/>
          </p:cNvSpPr>
          <p:nvPr>
            <p:ph type="title"/>
          </p:nvPr>
        </p:nvSpPr>
        <p:spPr>
          <a:xfrm>
            <a:off x="2348564" y="3176337"/>
            <a:ext cx="6925438" cy="2059805"/>
          </a:xfrm>
        </p:spPr>
        <p:txBody>
          <a:bodyPr/>
          <a:lstStyle/>
          <a:p>
            <a:r>
              <a:rPr lang="en-US" dirty="0">
                <a:latin typeface="Curlz MT" panose="04040404050702020202" pitchFamily="82" charset="0"/>
              </a:rPr>
              <a:t>GOD BLESS YOU.</a:t>
            </a:r>
          </a:p>
        </p:txBody>
      </p:sp>
    </p:spTree>
    <p:extLst>
      <p:ext uri="{BB962C8B-B14F-4D97-AF65-F5344CB8AC3E}">
        <p14:creationId xmlns:p14="http://schemas.microsoft.com/office/powerpoint/2010/main" val="9699285"/>
      </p:ext>
    </p:extLst>
  </p:cSld>
  <p:clrMapOvr>
    <a:masterClrMapping/>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24</TotalTime>
  <Words>557</Words>
  <Application>Microsoft Office PowerPoint</Application>
  <PresentationFormat>Widescreen</PresentationFormat>
  <Paragraphs>53</Paragraphs>
  <Slides>9</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vt:i4>
      </vt:variant>
    </vt:vector>
  </HeadingPairs>
  <TitlesOfParts>
    <vt:vector size="19" baseType="lpstr">
      <vt:lpstr>Arial</vt:lpstr>
      <vt:lpstr>Calibri</vt:lpstr>
      <vt:lpstr>Courier New</vt:lpstr>
      <vt:lpstr>Curlz MT</vt:lpstr>
      <vt:lpstr>Symbol</vt:lpstr>
      <vt:lpstr>Times New Roman</vt:lpstr>
      <vt:lpstr>Trebuchet MS</vt:lpstr>
      <vt:lpstr>Wingdings</vt:lpstr>
      <vt:lpstr>Wingdings 3</vt:lpstr>
      <vt:lpstr>Facet</vt:lpstr>
      <vt:lpstr>THE BOOK OF REVELATION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GOD BLESS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BOOK OF REVELATION</dc:title>
  <dc:creator>The Littlemich</dc:creator>
  <cp:lastModifiedBy>The Littlemich</cp:lastModifiedBy>
  <cp:revision>2</cp:revision>
  <dcterms:created xsi:type="dcterms:W3CDTF">2025-03-31T07:02:35Z</dcterms:created>
  <dcterms:modified xsi:type="dcterms:W3CDTF">2025-03-31T07:27:30Z</dcterms:modified>
</cp:coreProperties>
</file>