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1" r:id="rId2"/>
    <p:sldId id="339" r:id="rId3"/>
    <p:sldId id="343" r:id="rId4"/>
    <p:sldId id="340" r:id="rId5"/>
    <p:sldId id="341" r:id="rId6"/>
    <p:sldId id="342" r:id="rId7"/>
    <p:sldId id="349" r:id="rId8"/>
    <p:sldId id="344" r:id="rId9"/>
    <p:sldId id="345" r:id="rId10"/>
    <p:sldId id="346" r:id="rId11"/>
    <p:sldId id="347" r:id="rId12"/>
    <p:sldId id="350" r:id="rId13"/>
    <p:sldId id="34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CB92E-3D0A-4CA8-B77D-5C1BB437878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AE0B2-0FBE-4E8C-8B52-8CD7CE88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5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AE0B2-0FBE-4E8C-8B52-8CD7CE88CE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8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7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3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5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6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7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1F34-B3AC-44DB-B565-B403A1F9CF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957667"/>
            <a:ext cx="12192000" cy="900333"/>
          </a:xfrm>
          <a:solidFill>
            <a:schemeClr val="tx1"/>
          </a:solidFill>
          <a:ln>
            <a:solidFill>
              <a:srgbClr val="FFFF00"/>
            </a:solidFill>
          </a:ln>
        </p:spPr>
        <p:txBody>
          <a:bodyPr>
            <a:normAutofit fontScale="90000"/>
          </a:bodyPr>
          <a:lstStyle/>
          <a:p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2192000" cy="900333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V:  MS TOOLS  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70245" y="2630658"/>
            <a:ext cx="7206018" cy="900333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2:  MS EXCEL 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0" y="342731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4. EXCEL TRICKS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3" y="1689147"/>
            <a:ext cx="9539784" cy="4984608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One Click to Select All</a:t>
            </a:r>
          </a:p>
          <a:p>
            <a:r>
              <a:rPr lang="en-US" sz="3200" dirty="0">
                <a:solidFill>
                  <a:schemeClr val="bg1"/>
                </a:solidFill>
              </a:rPr>
              <a:t>Open Excel Files in Bulk</a:t>
            </a:r>
          </a:p>
          <a:p>
            <a:r>
              <a:rPr lang="en-US" sz="3200" dirty="0">
                <a:solidFill>
                  <a:schemeClr val="bg1"/>
                </a:solidFill>
              </a:rPr>
              <a:t>Shift Between Different Excel Files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Create a New Shortcut Menu</a:t>
            </a:r>
          </a:p>
          <a:p>
            <a:r>
              <a:rPr lang="en-US" sz="3200" dirty="0">
                <a:solidFill>
                  <a:schemeClr val="bg1"/>
                </a:solidFill>
              </a:rPr>
              <a:t>Add a Diagonal Line to a Cell</a:t>
            </a:r>
          </a:p>
          <a:p>
            <a:r>
              <a:rPr lang="en-US" sz="3200" dirty="0">
                <a:solidFill>
                  <a:schemeClr val="bg1"/>
                </a:solidFill>
              </a:rPr>
              <a:t>Add More Than One New Row or Column</a:t>
            </a:r>
          </a:p>
          <a:p>
            <a:r>
              <a:rPr lang="en-US" sz="3200" dirty="0">
                <a:solidFill>
                  <a:schemeClr val="bg1"/>
                </a:solidFill>
              </a:rPr>
              <a:t>Speedily Move and Copy Data in Cells</a:t>
            </a:r>
          </a:p>
          <a:p>
            <a:r>
              <a:rPr lang="en-US" sz="3200" dirty="0">
                <a:solidFill>
                  <a:schemeClr val="bg1"/>
                </a:solidFill>
              </a:rPr>
              <a:t>Speedily Delete Blank Cells</a:t>
            </a:r>
          </a:p>
          <a:p>
            <a:r>
              <a:rPr lang="en-US" sz="3200" dirty="0">
                <a:solidFill>
                  <a:schemeClr val="bg1"/>
                </a:solidFill>
              </a:rPr>
              <a:t>Vague Search with Wild Card</a:t>
            </a: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0" y="342731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Contd …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3" y="1689147"/>
            <a:ext cx="9539784" cy="4984608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Generate a Unique Value in a Column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Input Restriction with Data Validation Function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Fast Navigation with Ctrl + Arrow Button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Transpose Data from a Row to a Column</a:t>
            </a:r>
          </a:p>
          <a:p>
            <a:r>
              <a:rPr lang="en-US" sz="3200" dirty="0">
                <a:solidFill>
                  <a:schemeClr val="bg1"/>
                </a:solidFill>
              </a:rPr>
              <a:t>Hide Data Thoroughly</a:t>
            </a:r>
          </a:p>
          <a:p>
            <a:r>
              <a:rPr lang="en-US" sz="3200" dirty="0">
                <a:solidFill>
                  <a:schemeClr val="bg1"/>
                </a:solidFill>
              </a:rPr>
              <a:t>Compose Text with &amp;</a:t>
            </a:r>
          </a:p>
          <a:p>
            <a:r>
              <a:rPr lang="en-US" sz="3200" dirty="0">
                <a:solidFill>
                  <a:schemeClr val="bg1"/>
                </a:solidFill>
              </a:rPr>
              <a:t>Transforming the Case of Text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Input Values Starting with 0</a:t>
            </a:r>
          </a:p>
          <a:p>
            <a:r>
              <a:rPr lang="en-US" sz="3200" dirty="0">
                <a:solidFill>
                  <a:schemeClr val="bg1"/>
                </a:solidFill>
              </a:rPr>
              <a:t>Speed up Inputting Complicated Terms with AutoCorrect</a:t>
            </a:r>
          </a:p>
          <a:p>
            <a:r>
              <a:rPr lang="en-US" sz="3200" dirty="0">
                <a:solidFill>
                  <a:schemeClr val="bg1"/>
                </a:solidFill>
              </a:rPr>
              <a:t>One Click to Get More Status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Rename a Sheet Using Double Click</a:t>
            </a: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0" y="342731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5.EXCEL FORMULA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551" y="1689147"/>
            <a:ext cx="6782933" cy="363348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Cell references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All formulas return a result</a:t>
            </a:r>
          </a:p>
          <a:p>
            <a:r>
              <a:rPr lang="en-US" sz="3200" dirty="0">
                <a:solidFill>
                  <a:schemeClr val="bg1"/>
                </a:solidFill>
              </a:rPr>
              <a:t>Copy and paste formulas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Relative and absolute references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How to enter a formula</a:t>
            </a: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0" y="342731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6</a:t>
            </a:r>
            <a:r>
              <a:rPr lang="en-US" b="1" dirty="0" smtClean="0">
                <a:solidFill>
                  <a:srgbClr val="FFFF00"/>
                </a:solidFill>
              </a:rPr>
              <a:t>.EXCEL FUNCTIONS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551" y="1689147"/>
            <a:ext cx="6782933" cy="363348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</a:t>
            </a:r>
            <a:r>
              <a:rPr lang="en-US" sz="3200" dirty="0" smtClean="0">
                <a:solidFill>
                  <a:schemeClr val="bg1"/>
                </a:solidFill>
              </a:rPr>
              <a:t>SUM and SUMIF Function 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The TEXT Function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VLOOKUP Function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AVERAGE Function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CONCATENATE Function</a:t>
            </a: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0" y="342731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1. What is Microsoft Excel ?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30" y="1825625"/>
            <a:ext cx="6704370" cy="4351338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Microsoft Excel is a spreadsheet developed by Microsoft for Windows, macOS, Android and </a:t>
            </a:r>
            <a:r>
              <a:rPr lang="en-US" dirty="0" err="1">
                <a:solidFill>
                  <a:schemeClr val="bg1"/>
                </a:solidFill>
              </a:rPr>
              <a:t>iOS</a:t>
            </a:r>
            <a:r>
              <a:rPr lang="en-US" dirty="0">
                <a:solidFill>
                  <a:schemeClr val="bg1"/>
                </a:solidFill>
              </a:rPr>
              <a:t>. It features calculation, graphing tools, pivot tables, and a macro programming language called Visual Basic for Applications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rgbClr val="FFFF00"/>
                </a:solidFill>
              </a:rPr>
              <a:t>Original author: </a:t>
            </a:r>
            <a:r>
              <a:rPr lang="en-US" dirty="0">
                <a:solidFill>
                  <a:schemeClr val="bg1"/>
                </a:solidFill>
              </a:rPr>
              <a:t>Microsoft Corporation</a:t>
            </a:r>
          </a:p>
          <a:p>
            <a:r>
              <a:rPr lang="en-US" b="1" dirty="0">
                <a:solidFill>
                  <a:srgbClr val="FFFF00"/>
                </a:solidFill>
              </a:rPr>
              <a:t>Programming language: </a:t>
            </a:r>
            <a:r>
              <a:rPr lang="en-US" dirty="0">
                <a:solidFill>
                  <a:schemeClr val="bg1"/>
                </a:solidFill>
              </a:rPr>
              <a:t>C#, C++, Microsoft Foundation Class Library, .NET</a:t>
            </a: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6" y="1900990"/>
            <a:ext cx="4499443" cy="429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4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0" y="342731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2. EXCEL  Basics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941" y="1689147"/>
            <a:ext cx="7246961" cy="498460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Layout </a:t>
            </a:r>
            <a:r>
              <a:rPr lang="en-US" sz="3200" dirty="0" smtClean="0">
                <a:solidFill>
                  <a:srgbClr val="FFFF00"/>
                </a:solidFill>
              </a:rPr>
              <a:t>(Tabs, Ribbon, Groups and Launch Button , Spreadsheet)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Spreadsheet </a:t>
            </a:r>
            <a:r>
              <a:rPr lang="en-US" sz="3200" dirty="0" smtClean="0">
                <a:solidFill>
                  <a:srgbClr val="FFFF00"/>
                </a:solidFill>
              </a:rPr>
              <a:t>(Column, Row, Cell &amp; Range, sheet, Workbook)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Move around Spreadsheet 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Being On and In the cell</a:t>
            </a:r>
          </a:p>
          <a:p>
            <a:r>
              <a:rPr lang="en-US" sz="3200" dirty="0">
                <a:solidFill>
                  <a:schemeClr val="bg1"/>
                </a:solidFill>
              </a:rPr>
              <a:t>Enter Data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Merging cells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Fitting data in the cell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0338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MS Excel Layout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5845"/>
            <a:ext cx="12191999" cy="530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7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0338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LAYOUT- </a:t>
            </a:r>
            <a:r>
              <a:rPr lang="en-US" b="1" dirty="0" smtClean="0">
                <a:solidFill>
                  <a:schemeClr val="bg1"/>
                </a:solidFill>
              </a:rPr>
              <a:t>TABS, RIBBON,GROUPS &amp; LAUNCH BUTTON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8502"/>
            <a:ext cx="12212084" cy="229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1948502"/>
            <a:ext cx="9990161" cy="493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2537631"/>
            <a:ext cx="9990161" cy="493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90161" y="1997833"/>
            <a:ext cx="0" cy="5891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2586962"/>
            <a:ext cx="12192000" cy="11444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120555" y="4187232"/>
            <a:ext cx="12192000" cy="11444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296" y="2586962"/>
            <a:ext cx="0" cy="16574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2192000" y="2701403"/>
            <a:ext cx="0" cy="15430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79678" y="2701403"/>
            <a:ext cx="413527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79677" y="4187232"/>
            <a:ext cx="413527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95601" y="2701403"/>
            <a:ext cx="0" cy="148582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4948" y="2672792"/>
            <a:ext cx="0" cy="148582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668836" y="3780430"/>
            <a:ext cx="523164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659738" y="4158621"/>
            <a:ext cx="523164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1659738" y="3780430"/>
            <a:ext cx="9098" cy="37819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2162431" y="3809342"/>
            <a:ext cx="9098" cy="37819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 flipH="1">
            <a:off x="1071350" y="2183642"/>
            <a:ext cx="1371599" cy="23337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/>
          <p:nvPr/>
        </p:nvCxnSpPr>
        <p:spPr>
          <a:xfrm>
            <a:off x="2442949" y="2947916"/>
            <a:ext cx="968991" cy="24315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13445" y="3234519"/>
            <a:ext cx="627795" cy="1734688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0752159" y="4187232"/>
            <a:ext cx="907579" cy="1062607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Rectangle 2057"/>
          <p:cNvSpPr/>
          <p:nvPr/>
        </p:nvSpPr>
        <p:spPr>
          <a:xfrm>
            <a:off x="191069" y="4517409"/>
            <a:ext cx="1760561" cy="114641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TABS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49940" y="5403197"/>
            <a:ext cx="1760561" cy="1146412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RIBBON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95164" y="4982855"/>
            <a:ext cx="1760561" cy="114641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GROUP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08275" y="5307663"/>
            <a:ext cx="1760561" cy="1146412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LAUNCH BUTTON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005" y="392350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LAYOUT - </a:t>
            </a:r>
            <a:r>
              <a:rPr lang="en-US" b="1" dirty="0" smtClean="0">
                <a:solidFill>
                  <a:schemeClr val="bg1"/>
                </a:solidFill>
              </a:rPr>
              <a:t>SPREAD SHEET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7296" y="2586962"/>
            <a:ext cx="0" cy="16574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2192000" y="2701403"/>
            <a:ext cx="0" cy="15430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08" y="2231836"/>
            <a:ext cx="8373295" cy="302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3439236" y="2257994"/>
            <a:ext cx="40943" cy="30236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069308" y="2264391"/>
            <a:ext cx="40943" cy="30236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80179" y="2285290"/>
            <a:ext cx="589129" cy="63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59707" y="5249129"/>
            <a:ext cx="589129" cy="63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850408" y="3153307"/>
            <a:ext cx="837329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50408" y="3413671"/>
            <a:ext cx="837329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866310" y="3153307"/>
            <a:ext cx="0" cy="2624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23703" y="3151271"/>
            <a:ext cx="0" cy="2624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459707" y="3155251"/>
            <a:ext cx="0" cy="26240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80179" y="3155251"/>
            <a:ext cx="63007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20417" y="3151271"/>
            <a:ext cx="0" cy="26240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480179" y="3413671"/>
            <a:ext cx="63007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80663" y="3743681"/>
            <a:ext cx="0" cy="86012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80663" y="3743681"/>
            <a:ext cx="2041271" cy="3255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480663" y="4603805"/>
            <a:ext cx="204127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533425" y="3743681"/>
            <a:ext cx="0" cy="86012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55575" y="3286451"/>
            <a:ext cx="1506970" cy="1317354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COLUMN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>
            <a:endCxn id="61" idx="3"/>
          </p:cNvCxnSpPr>
          <p:nvPr/>
        </p:nvCxnSpPr>
        <p:spPr>
          <a:xfrm flipH="1">
            <a:off x="1662545" y="3945128"/>
            <a:ext cx="1776691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321835" y="5422031"/>
            <a:ext cx="1506970" cy="131735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ROW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(4)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73" name="Straight Arrow Connector 72"/>
          <p:cNvCxnSpPr>
            <a:endCxn id="72" idx="0"/>
          </p:cNvCxnSpPr>
          <p:nvPr/>
        </p:nvCxnSpPr>
        <p:spPr>
          <a:xfrm>
            <a:off x="5075320" y="3413671"/>
            <a:ext cx="0" cy="200836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680573" y="5467326"/>
            <a:ext cx="1506970" cy="1317354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RANGE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(F7:H10)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521934" y="4603805"/>
            <a:ext cx="912124" cy="877483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07975" y="5422031"/>
            <a:ext cx="1506970" cy="131735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CELL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(C:4)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1506196" y="3417651"/>
            <a:ext cx="2274834" cy="2004380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0" y="342731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3. EXCEL TIPS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3" y="1689147"/>
            <a:ext cx="9539784" cy="498460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 Pivot Tables to recognize and make sense of data.</a:t>
            </a:r>
          </a:p>
          <a:p>
            <a:r>
              <a:rPr lang="en-US" sz="3200" dirty="0">
                <a:solidFill>
                  <a:schemeClr val="bg1"/>
                </a:solidFill>
              </a:rPr>
              <a:t>Add more than one row or column.</a:t>
            </a:r>
          </a:p>
          <a:p>
            <a:r>
              <a:rPr lang="en-US" sz="3200" dirty="0">
                <a:solidFill>
                  <a:schemeClr val="bg1"/>
                </a:solidFill>
              </a:rPr>
              <a:t>Use filters to simplify your data.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Remove duplicate data points or sets.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Transpose rows into columns.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Split up text information between columns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475" y="160338"/>
            <a:ext cx="10515600" cy="99972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Contd…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243" y="1160060"/>
            <a:ext cx="9157647" cy="551369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 conditional formatting to make cells automatically change color based on data.</a:t>
            </a:r>
          </a:p>
          <a:p>
            <a:r>
              <a:rPr lang="en-US" sz="3200" dirty="0">
                <a:solidFill>
                  <a:schemeClr val="bg1"/>
                </a:solidFill>
              </a:rPr>
              <a:t>Use IF THEN Excel formula to automate certain Excel functions.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Use dollar signs to keep one cell's formula the same regardless of where it moves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18" y="160338"/>
            <a:ext cx="10515600" cy="8928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Contd…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367" y="1160060"/>
            <a:ext cx="9130352" cy="551369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Use </a:t>
            </a:r>
            <a:r>
              <a:rPr lang="en-US" sz="3200" dirty="0">
                <a:solidFill>
                  <a:schemeClr val="bg1"/>
                </a:solidFill>
              </a:rPr>
              <a:t>COUNTIF function to make Excel count words or numbers in any range of cells.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Combine cells using and </a:t>
            </a:r>
            <a:r>
              <a:rPr lang="en-US" sz="3200" dirty="0" err="1">
                <a:solidFill>
                  <a:schemeClr val="bg1"/>
                </a:solidFill>
              </a:rPr>
              <a:t>persand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</a:rPr>
              <a:t>Add checkboxes.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Hyperlink a cell to a website.</a:t>
            </a:r>
          </a:p>
          <a:p>
            <a:r>
              <a:rPr lang="en-US" sz="3200" dirty="0">
                <a:solidFill>
                  <a:schemeClr val="bg1"/>
                </a:solidFill>
              </a:rPr>
              <a:t>Add drop-down menus.</a:t>
            </a: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10219</TotalTime>
  <Words>452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1. What is Microsoft Excel ?</vt:lpstr>
      <vt:lpstr>2. EXCEL  Basics </vt:lpstr>
      <vt:lpstr>MS Excel Layout</vt:lpstr>
      <vt:lpstr>LAYOUT- TABS, RIBBON,GROUPS &amp; LAUNCH BUTTON</vt:lpstr>
      <vt:lpstr>LAYOUT - SPREAD SHEET</vt:lpstr>
      <vt:lpstr>3. EXCEL TIPS </vt:lpstr>
      <vt:lpstr>Contd… </vt:lpstr>
      <vt:lpstr>Contd… </vt:lpstr>
      <vt:lpstr>4. EXCEL TRICKS</vt:lpstr>
      <vt:lpstr>Contd …</vt:lpstr>
      <vt:lpstr>5.EXCEL FORMULA </vt:lpstr>
      <vt:lpstr>6.EXCEL FUNCTIONS 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II:  COMPUTING</dc:title>
  <dc:creator>gashema joseph</dc:creator>
  <cp:lastModifiedBy>NIYINDORA Emile</cp:lastModifiedBy>
  <cp:revision>243</cp:revision>
  <dcterms:created xsi:type="dcterms:W3CDTF">2019-09-18T14:18:48Z</dcterms:created>
  <dcterms:modified xsi:type="dcterms:W3CDTF">2022-05-16T14:14:36Z</dcterms:modified>
</cp:coreProperties>
</file>