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1" r:id="rId6"/>
    <p:sldId id="262" r:id="rId7"/>
    <p:sldId id="259" r:id="rId8"/>
    <p:sldId id="257" r:id="rId9"/>
    <p:sldId id="258" r:id="rId10"/>
    <p:sldId id="263" r:id="rId11"/>
    <p:sldId id="268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2C0B-C603-4969-B01A-475E84C50A19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52BA-CAFF-4AB9-A707-8A1399D01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56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2C0B-C603-4969-B01A-475E84C50A19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52BA-CAFF-4AB9-A707-8A1399D01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30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2C0B-C603-4969-B01A-475E84C50A19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52BA-CAFF-4AB9-A707-8A1399D01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94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2C0B-C603-4969-B01A-475E84C50A19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52BA-CAFF-4AB9-A707-8A1399D01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41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2C0B-C603-4969-B01A-475E84C50A19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52BA-CAFF-4AB9-A707-8A1399D01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36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2C0B-C603-4969-B01A-475E84C50A19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52BA-CAFF-4AB9-A707-8A1399D01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04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2C0B-C603-4969-B01A-475E84C50A19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52BA-CAFF-4AB9-A707-8A1399D01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28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2C0B-C603-4969-B01A-475E84C50A19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52BA-CAFF-4AB9-A707-8A1399D01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0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2C0B-C603-4969-B01A-475E84C50A19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52BA-CAFF-4AB9-A707-8A1399D01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44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2C0B-C603-4969-B01A-475E84C50A19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52BA-CAFF-4AB9-A707-8A1399D01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75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2C0B-C603-4969-B01A-475E84C50A19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52BA-CAFF-4AB9-A707-8A1399D01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16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52C0B-C603-4969-B01A-475E84C50A19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B52BA-CAFF-4AB9-A707-8A1399D01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76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614160"/>
            <a:ext cx="12192000" cy="243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5400000">
            <a:off x="8836300" y="3380380"/>
            <a:ext cx="6319222" cy="392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&lt;\\ BUBBLE SORT PRESENTATION //&gt;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49507" y="82079"/>
            <a:ext cx="6730738" cy="424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INTRODUCTION TO COMPUTER PROGRAMMING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flipV="1">
            <a:off x="3755119" y="524426"/>
            <a:ext cx="4919514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751346" y="634921"/>
            <a:ext cx="8689307" cy="518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BUBBLE SORT PRESENTATION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619565" y="1482278"/>
            <a:ext cx="2560693" cy="518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GROUP MEMBERS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 rot="10800000" flipV="1">
            <a:off x="4562573" y="1065226"/>
            <a:ext cx="3073138" cy="56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907436" y="1911377"/>
            <a:ext cx="211946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5"/>
          <p:cNvSpPr txBox="1">
            <a:spLocks/>
          </p:cNvSpPr>
          <p:nvPr/>
        </p:nvSpPr>
        <p:spPr>
          <a:xfrm>
            <a:off x="6410269" y="2864207"/>
            <a:ext cx="5389553" cy="331981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7"/>
            </a:pPr>
            <a:r>
              <a:rPr lang="en-US" sz="2000" dirty="0" smtClean="0">
                <a:solidFill>
                  <a:schemeClr val="accent4"/>
                </a:solidFill>
              </a:rPr>
              <a:t>IRAKOZE Nicole </a:t>
            </a:r>
            <a:r>
              <a:rPr lang="en-US" sz="2000" dirty="0" err="1" smtClean="0">
                <a:solidFill>
                  <a:schemeClr val="accent4"/>
                </a:solidFill>
              </a:rPr>
              <a:t>Promesse</a:t>
            </a:r>
            <a:r>
              <a:rPr lang="en-US" sz="2000" dirty="0">
                <a:solidFill>
                  <a:schemeClr val="accent4"/>
                </a:solidFill>
              </a:rPr>
              <a:t> 29185</a:t>
            </a:r>
            <a:endParaRPr lang="en-US" sz="2000" dirty="0" smtClean="0">
              <a:solidFill>
                <a:schemeClr val="accent4"/>
              </a:solidFill>
            </a:endParaRPr>
          </a:p>
          <a:p>
            <a:pPr marL="514350" indent="-514350">
              <a:buFont typeface="+mj-lt"/>
              <a:buAutoNum type="arabicPeriod" startAt="7"/>
            </a:pPr>
            <a:r>
              <a:rPr lang="en-US" sz="2000" dirty="0" err="1" smtClean="0">
                <a:solidFill>
                  <a:schemeClr val="accent4"/>
                </a:solidFill>
              </a:rPr>
              <a:t>Tumusabire</a:t>
            </a:r>
            <a:r>
              <a:rPr lang="en-US" sz="2000" dirty="0" smtClean="0">
                <a:solidFill>
                  <a:schemeClr val="accent4"/>
                </a:solidFill>
              </a:rPr>
              <a:t> </a:t>
            </a:r>
            <a:r>
              <a:rPr lang="en-US" sz="2000" dirty="0" err="1">
                <a:solidFill>
                  <a:schemeClr val="accent4"/>
                </a:solidFill>
              </a:rPr>
              <a:t>E</a:t>
            </a:r>
            <a:r>
              <a:rPr lang="en-US" sz="2000" dirty="0" err="1" smtClean="0">
                <a:solidFill>
                  <a:schemeClr val="accent4"/>
                </a:solidFill>
              </a:rPr>
              <a:t>mmerance</a:t>
            </a:r>
            <a:r>
              <a:rPr lang="en-US" sz="2000" dirty="0" smtClean="0">
                <a:solidFill>
                  <a:schemeClr val="accent4"/>
                </a:solidFill>
              </a:rPr>
              <a:t> 28425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sz="2000" dirty="0" err="1" smtClean="0">
                <a:solidFill>
                  <a:schemeClr val="accent4"/>
                </a:solidFill>
              </a:rPr>
              <a:t>Ikirezi</a:t>
            </a:r>
            <a:r>
              <a:rPr lang="en-US" sz="2000" dirty="0" smtClean="0">
                <a:solidFill>
                  <a:schemeClr val="accent4"/>
                </a:solidFill>
              </a:rPr>
              <a:t> </a:t>
            </a:r>
            <a:r>
              <a:rPr lang="en-US" sz="2000" dirty="0">
                <a:solidFill>
                  <a:schemeClr val="accent4"/>
                </a:solidFill>
              </a:rPr>
              <a:t>Gloria 29118</a:t>
            </a:r>
            <a:endParaRPr lang="en-US" sz="2000" dirty="0" smtClean="0">
              <a:solidFill>
                <a:schemeClr val="accent4"/>
              </a:solidFill>
            </a:endParaRPr>
          </a:p>
          <a:p>
            <a:pPr marL="514350" indent="-514350">
              <a:buFont typeface="+mj-lt"/>
              <a:buAutoNum type="arabicPeriod" startAt="7"/>
            </a:pPr>
            <a:r>
              <a:rPr lang="en-US" sz="2000" dirty="0" err="1" smtClean="0">
                <a:solidFill>
                  <a:schemeClr val="accent4"/>
                </a:solidFill>
              </a:rPr>
              <a:t>Ishimwe</a:t>
            </a:r>
            <a:r>
              <a:rPr lang="en-US" sz="2000" dirty="0" smtClean="0">
                <a:solidFill>
                  <a:schemeClr val="accent4"/>
                </a:solidFill>
              </a:rPr>
              <a:t> Shema </a:t>
            </a:r>
            <a:r>
              <a:rPr lang="en-US" sz="2000" dirty="0" err="1" smtClean="0">
                <a:solidFill>
                  <a:schemeClr val="accent4"/>
                </a:solidFill>
              </a:rPr>
              <a:t>Gentil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  <a:r>
              <a:rPr lang="en-US" sz="2000" dirty="0" smtClean="0">
                <a:solidFill>
                  <a:schemeClr val="accent4"/>
                </a:solidFill>
              </a:rPr>
              <a:t>29760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sz="2000" dirty="0">
                <a:solidFill>
                  <a:schemeClr val="accent4"/>
                </a:solidFill>
              </a:rPr>
              <a:t>⁠NISHIMWE Prosper 28926</a:t>
            </a:r>
          </a:p>
          <a:p>
            <a:pPr marL="457200" indent="-457200">
              <a:buFont typeface="+mj-lt"/>
              <a:buAutoNum type="arabicPeriod" startAt="7"/>
            </a:pPr>
            <a:endParaRPr lang="en-US" sz="2000" dirty="0" smtClean="0">
              <a:solidFill>
                <a:schemeClr val="accent4"/>
              </a:solidFill>
            </a:endParaRPr>
          </a:p>
        </p:txBody>
      </p:sp>
      <p:sp>
        <p:nvSpPr>
          <p:cNvPr id="28" name="Content Placeholder 5"/>
          <p:cNvSpPr txBox="1">
            <a:spLocks/>
          </p:cNvSpPr>
          <p:nvPr/>
        </p:nvSpPr>
        <p:spPr>
          <a:xfrm>
            <a:off x="1241813" y="2760799"/>
            <a:ext cx="5389553" cy="320669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000" dirty="0" err="1">
                <a:solidFill>
                  <a:schemeClr val="accent4"/>
                </a:solidFill>
              </a:rPr>
              <a:t>Mucyo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  <a:r>
              <a:rPr lang="en-US" sz="2000" dirty="0" err="1" smtClean="0">
                <a:solidFill>
                  <a:schemeClr val="accent4"/>
                </a:solidFill>
              </a:rPr>
              <a:t>Fabrice</a:t>
            </a:r>
            <a:r>
              <a:rPr lang="en-US" sz="2000" dirty="0" smtClean="0">
                <a:solidFill>
                  <a:schemeClr val="accent4"/>
                </a:solidFill>
              </a:rPr>
              <a:t> </a:t>
            </a:r>
            <a:r>
              <a:rPr lang="en-US" sz="2000" dirty="0">
                <a:solidFill>
                  <a:schemeClr val="accent4"/>
                </a:solidFill>
              </a:rPr>
              <a:t>27565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 smtClean="0">
                <a:solidFill>
                  <a:schemeClr val="accent4"/>
                </a:solidFill>
              </a:rPr>
              <a:t>Abijuru</a:t>
            </a:r>
            <a:r>
              <a:rPr lang="en-US" sz="2000" dirty="0" smtClean="0">
                <a:solidFill>
                  <a:schemeClr val="accent4"/>
                </a:solidFill>
              </a:rPr>
              <a:t> Annabelle Marie </a:t>
            </a:r>
            <a:r>
              <a:rPr lang="en-US" sz="2000" dirty="0">
                <a:solidFill>
                  <a:schemeClr val="accent4"/>
                </a:solidFill>
              </a:rPr>
              <a:t>Pierre 28929</a:t>
            </a:r>
            <a:endParaRPr lang="en-US" sz="2000" dirty="0" smtClean="0">
              <a:solidFill>
                <a:schemeClr val="accent4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 smtClean="0">
                <a:solidFill>
                  <a:schemeClr val="accent4"/>
                </a:solidFill>
              </a:rPr>
              <a:t>Mbonizana</a:t>
            </a:r>
            <a:r>
              <a:rPr lang="en-US" sz="2000" dirty="0" smtClean="0">
                <a:solidFill>
                  <a:schemeClr val="accent4"/>
                </a:solidFill>
              </a:rPr>
              <a:t> </a:t>
            </a:r>
            <a:r>
              <a:rPr lang="en-US" sz="2000" dirty="0">
                <a:solidFill>
                  <a:schemeClr val="accent4"/>
                </a:solidFill>
              </a:rPr>
              <a:t>Augustin 28862</a:t>
            </a:r>
            <a:endParaRPr lang="en-US" sz="2000" dirty="0" smtClean="0">
              <a:solidFill>
                <a:schemeClr val="accent4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 smtClean="0">
                <a:solidFill>
                  <a:schemeClr val="accent4"/>
                </a:solidFill>
              </a:rPr>
              <a:t>Kayonde</a:t>
            </a:r>
            <a:r>
              <a:rPr lang="en-US" sz="2000" dirty="0" smtClean="0">
                <a:solidFill>
                  <a:schemeClr val="accent4"/>
                </a:solidFill>
              </a:rPr>
              <a:t> Dan Brian 29107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solidFill>
                  <a:schemeClr val="accent4"/>
                </a:solidFill>
              </a:rPr>
              <a:t>⁠</a:t>
            </a:r>
            <a:r>
              <a:rPr lang="en-US" sz="2000" dirty="0" err="1" smtClean="0">
                <a:solidFill>
                  <a:schemeClr val="accent4"/>
                </a:solidFill>
              </a:rPr>
              <a:t>Uwera</a:t>
            </a:r>
            <a:r>
              <a:rPr lang="en-US" sz="2000" dirty="0" smtClean="0">
                <a:solidFill>
                  <a:schemeClr val="accent4"/>
                </a:solidFill>
              </a:rPr>
              <a:t> </a:t>
            </a:r>
            <a:r>
              <a:rPr lang="en-US" sz="2000" dirty="0" err="1" smtClean="0">
                <a:solidFill>
                  <a:schemeClr val="accent4"/>
                </a:solidFill>
              </a:rPr>
              <a:t>Mubiligi</a:t>
            </a:r>
            <a:r>
              <a:rPr lang="en-US" sz="2000" dirty="0" smtClean="0">
                <a:solidFill>
                  <a:schemeClr val="accent4"/>
                </a:solidFill>
              </a:rPr>
              <a:t> </a:t>
            </a:r>
            <a:r>
              <a:rPr lang="en-US" sz="2000" dirty="0" err="1" smtClean="0">
                <a:solidFill>
                  <a:schemeClr val="accent4"/>
                </a:solidFill>
              </a:rPr>
              <a:t>Josiane</a:t>
            </a:r>
            <a:r>
              <a:rPr lang="en-US" sz="2000" dirty="0" smtClean="0">
                <a:solidFill>
                  <a:schemeClr val="accent4"/>
                </a:solidFill>
              </a:rPr>
              <a:t> 28205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chemeClr val="accent4"/>
                </a:solidFill>
              </a:rPr>
              <a:t>Joseph MUTANGANA 29061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41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614160"/>
            <a:ext cx="12192000" cy="243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5400000">
            <a:off x="8836300" y="3380380"/>
            <a:ext cx="6319222" cy="392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&lt;\\ BUBBLE SORT PRESENTATION //&gt;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49507" y="82079"/>
            <a:ext cx="6730738" cy="424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BUBBLE SORT </a:t>
            </a:r>
            <a:r>
              <a:rPr lang="en-US" b="1" dirty="0" err="1" smtClean="0">
                <a:solidFill>
                  <a:schemeClr val="accent4"/>
                </a:solidFill>
              </a:rPr>
              <a:t>Cont</a:t>
            </a:r>
            <a:r>
              <a:rPr lang="en-US" b="1" dirty="0" smtClean="0">
                <a:solidFill>
                  <a:schemeClr val="accent4"/>
                </a:solidFill>
              </a:rPr>
              <a:t>…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36477" y="560922"/>
            <a:ext cx="3907004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01604" y="3230746"/>
            <a:ext cx="5292186" cy="1423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Example </a:t>
            </a:r>
            <a:r>
              <a:rPr lang="en-US" b="1" dirty="0">
                <a:solidFill>
                  <a:schemeClr val="accent4"/>
                </a:solidFill>
              </a:rPr>
              <a:t>with Pseudocode</a:t>
            </a:r>
            <a:r>
              <a:rPr lang="en-US" b="1" dirty="0">
                <a:solidFill>
                  <a:schemeClr val="tx1"/>
                </a:solidFill>
              </a:rPr>
              <a:t>: </a:t>
            </a:r>
            <a:r>
              <a:rPr lang="en-US" b="1" dirty="0" smtClean="0">
                <a:solidFill>
                  <a:schemeClr val="tx1"/>
                </a:solidFill>
              </a:rPr>
              <a:t>Write an algorithm to sort an array in ascending order.</a:t>
            </a:r>
          </a:p>
          <a:p>
            <a:pPr algn="ctr"/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44347" y="978286"/>
            <a:ext cx="4467509" cy="499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Pseudocode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flipV="1">
            <a:off x="8719882" y="1421818"/>
            <a:ext cx="716437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645897" y="1595669"/>
            <a:ext cx="5153925" cy="4047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Start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Set n = length(A)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Repeat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 Set swapped = false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For </a:t>
            </a:r>
            <a:r>
              <a:rPr lang="en-US" b="1" dirty="0" err="1" smtClean="0">
                <a:solidFill>
                  <a:schemeClr val="tx1"/>
                </a:solidFill>
              </a:rPr>
              <a:t>i</a:t>
            </a:r>
            <a:r>
              <a:rPr lang="en-US" b="1" dirty="0" smtClean="0">
                <a:solidFill>
                  <a:schemeClr val="tx1"/>
                </a:solidFill>
              </a:rPr>
              <a:t> = 0 to n-2 do</a:t>
            </a:r>
          </a:p>
          <a:p>
            <a:pPr lvl="2"/>
            <a:r>
              <a:rPr lang="en-US" b="1" dirty="0" smtClean="0">
                <a:solidFill>
                  <a:schemeClr val="tx1"/>
                </a:solidFill>
              </a:rPr>
              <a:t>If A[</a:t>
            </a:r>
            <a:r>
              <a:rPr lang="en-US" b="1" dirty="0" err="1" smtClean="0">
                <a:solidFill>
                  <a:schemeClr val="tx1"/>
                </a:solidFill>
              </a:rPr>
              <a:t>i</a:t>
            </a:r>
            <a:r>
              <a:rPr lang="en-US" b="1" dirty="0" smtClean="0">
                <a:solidFill>
                  <a:schemeClr val="tx1"/>
                </a:solidFill>
              </a:rPr>
              <a:t>] &gt; A[</a:t>
            </a:r>
            <a:r>
              <a:rPr lang="en-US" b="1" dirty="0" err="1" smtClean="0">
                <a:solidFill>
                  <a:schemeClr val="tx1"/>
                </a:solidFill>
              </a:rPr>
              <a:t>i</a:t>
            </a:r>
            <a:r>
              <a:rPr lang="en-US" b="1" dirty="0" smtClean="0">
                <a:solidFill>
                  <a:schemeClr val="tx1"/>
                </a:solidFill>
              </a:rPr>
              <a:t> + 1] then</a:t>
            </a:r>
          </a:p>
          <a:p>
            <a:pPr lvl="3"/>
            <a:r>
              <a:rPr lang="en-US" b="1" dirty="0" smtClean="0">
                <a:solidFill>
                  <a:schemeClr val="tx1"/>
                </a:solidFill>
              </a:rPr>
              <a:t>Swap A[</a:t>
            </a:r>
            <a:r>
              <a:rPr lang="en-US" b="1" dirty="0" err="1" smtClean="0">
                <a:solidFill>
                  <a:schemeClr val="tx1"/>
                </a:solidFill>
              </a:rPr>
              <a:t>i</a:t>
            </a:r>
            <a:r>
              <a:rPr lang="en-US" b="1" dirty="0" smtClean="0">
                <a:solidFill>
                  <a:schemeClr val="tx1"/>
                </a:solidFill>
              </a:rPr>
              <a:t>] and A[</a:t>
            </a:r>
            <a:r>
              <a:rPr lang="en-US" b="1" dirty="0" err="1" smtClean="0">
                <a:solidFill>
                  <a:schemeClr val="tx1"/>
                </a:solidFill>
              </a:rPr>
              <a:t>i</a:t>
            </a:r>
            <a:r>
              <a:rPr lang="en-US" b="1" dirty="0" smtClean="0">
                <a:solidFill>
                  <a:schemeClr val="tx1"/>
                </a:solidFill>
              </a:rPr>
              <a:t>+ 1]</a:t>
            </a:r>
          </a:p>
          <a:p>
            <a:pPr lvl="3"/>
            <a:r>
              <a:rPr lang="en-US" b="1" dirty="0" smtClean="0">
                <a:solidFill>
                  <a:schemeClr val="tx1"/>
                </a:solidFill>
              </a:rPr>
              <a:t>Set </a:t>
            </a:r>
            <a:r>
              <a:rPr lang="en-US" b="1" dirty="0" err="1">
                <a:solidFill>
                  <a:schemeClr val="tx1"/>
                </a:solidFill>
              </a:rPr>
              <a:t>swaped</a:t>
            </a:r>
            <a:r>
              <a:rPr lang="en-US" b="1" dirty="0">
                <a:solidFill>
                  <a:schemeClr val="tx1"/>
                </a:solidFill>
              </a:rPr>
              <a:t> = true</a:t>
            </a:r>
          </a:p>
          <a:p>
            <a:pPr lvl="2"/>
            <a:r>
              <a:rPr lang="en-US" b="1" dirty="0">
                <a:solidFill>
                  <a:schemeClr val="tx1"/>
                </a:solidFill>
              </a:rPr>
              <a:t>End </a:t>
            </a:r>
            <a:r>
              <a:rPr lang="en-US" b="1" dirty="0" smtClean="0">
                <a:solidFill>
                  <a:schemeClr val="tx1"/>
                </a:solidFill>
              </a:rPr>
              <a:t>If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End </a:t>
            </a:r>
            <a:r>
              <a:rPr lang="en-US" b="1" dirty="0" smtClean="0">
                <a:solidFill>
                  <a:schemeClr val="tx1"/>
                </a:solidFill>
              </a:rPr>
              <a:t>For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Decrease n = n - 1 (Since the last element is sorted)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Until swapped = false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Stop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037307"/>
              </p:ext>
            </p:extLst>
          </p:nvPr>
        </p:nvGraphicFramePr>
        <p:xfrm>
          <a:off x="1011269" y="5625132"/>
          <a:ext cx="10515600" cy="64008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2356475914"/>
                    </a:ext>
                  </a:extLst>
                </a:gridCol>
              </a:tblGrid>
              <a:tr h="33200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4"/>
                          </a:solidFill>
                        </a:rPr>
                        <a:t>For </a:t>
                      </a:r>
                      <a:r>
                        <a:rPr lang="en-US" b="1" dirty="0" err="1" smtClean="0">
                          <a:solidFill>
                            <a:schemeClr val="accent4"/>
                          </a:solidFill>
                        </a:rPr>
                        <a:t>i</a:t>
                      </a:r>
                      <a:r>
                        <a:rPr lang="en-US" b="1" dirty="0" smtClean="0">
                          <a:solidFill>
                            <a:schemeClr val="accent4"/>
                          </a:solidFill>
                        </a:rPr>
                        <a:t> = 0 to n-2 ,</a:t>
                      </a:r>
                      <a:r>
                        <a:rPr lang="en-US" b="1" baseline="0" dirty="0" smtClean="0">
                          <a:solidFill>
                            <a:schemeClr val="accent4"/>
                          </a:solidFill>
                        </a:rPr>
                        <a:t> </a:t>
                      </a:r>
                      <a:r>
                        <a:rPr lang="pt-BR" dirty="0" smtClean="0">
                          <a:solidFill>
                            <a:schemeClr val="accent4"/>
                          </a:solidFill>
                        </a:rPr>
                        <a:t>Compares </a:t>
                      </a:r>
                      <a:r>
                        <a:rPr lang="pt-BR" dirty="0">
                          <a:solidFill>
                            <a:schemeClr val="accent4"/>
                          </a:solidFill>
                        </a:rPr>
                        <a:t>last valid pair A[n-2] &amp; A[n-1</a:t>
                      </a:r>
                      <a:r>
                        <a:rPr lang="pt-BR" dirty="0" smtClean="0">
                          <a:solidFill>
                            <a:schemeClr val="accent4"/>
                          </a:solidFill>
                        </a:rPr>
                        <a:t>] indices. A = </a:t>
                      </a:r>
                      <a:r>
                        <a:rPr lang="en-US" dirty="0" smtClean="0">
                          <a:solidFill>
                            <a:schemeClr val="accent4"/>
                          </a:solidFill>
                        </a:rPr>
                        <a:t>[2,1,5,4,9,3], n = 6</a:t>
                      </a:r>
                    </a:p>
                    <a:p>
                      <a:pPr algn="ctr"/>
                      <a:r>
                        <a:rPr lang="pt-BR" dirty="0" smtClean="0">
                          <a:solidFill>
                            <a:schemeClr val="accent4"/>
                          </a:solidFill>
                        </a:rPr>
                        <a:t>Here, 9 in</a:t>
                      </a:r>
                      <a:r>
                        <a:rPr lang="pt-BR" baseline="0" dirty="0" smtClean="0">
                          <a:solidFill>
                            <a:schemeClr val="accent4"/>
                          </a:solidFill>
                        </a:rPr>
                        <a:t> index of</a:t>
                      </a:r>
                      <a:r>
                        <a:rPr lang="pt-BR" dirty="0" smtClean="0">
                          <a:solidFill>
                            <a:schemeClr val="accent4"/>
                          </a:solidFill>
                        </a:rPr>
                        <a:t> n-2 [4]</a:t>
                      </a:r>
                      <a:r>
                        <a:rPr lang="pt-BR" baseline="0" dirty="0" smtClean="0">
                          <a:solidFill>
                            <a:schemeClr val="accent4"/>
                          </a:solidFill>
                        </a:rPr>
                        <a:t> while 3 is in index n-1 [5], then (n-2 &gt; n-1) true and swap</a:t>
                      </a:r>
                      <a:endParaRPr lang="pt-BR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8066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44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614160"/>
            <a:ext cx="12192000" cy="243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5400000">
            <a:off x="8836300" y="3380380"/>
            <a:ext cx="6319222" cy="392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&lt;\\ BUBBLE SORT PRESENTATION //&gt;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49507" y="82079"/>
            <a:ext cx="6730738" cy="424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BUBBLE SORT </a:t>
            </a:r>
            <a:r>
              <a:rPr lang="en-US" b="1" dirty="0" err="1" smtClean="0">
                <a:solidFill>
                  <a:schemeClr val="accent4"/>
                </a:solidFill>
              </a:rPr>
              <a:t>Cont</a:t>
            </a:r>
            <a:r>
              <a:rPr lang="en-US" b="1" dirty="0" smtClean="0">
                <a:solidFill>
                  <a:schemeClr val="accent4"/>
                </a:solidFill>
              </a:rPr>
              <a:t>…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36477" y="560922"/>
            <a:ext cx="3907004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849507" y="2254384"/>
            <a:ext cx="7409469" cy="2712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accent4"/>
                </a:solidFill>
              </a:rPr>
              <a:t>Summary</a:t>
            </a:r>
          </a:p>
          <a:p>
            <a:endParaRPr lang="en-US" b="1" dirty="0">
              <a:solidFill>
                <a:schemeClr val="accent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Bubble Sort is simple but slow for large lists.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Dry-run helps visualize the sorting process and understand </a:t>
            </a:r>
            <a:r>
              <a:rPr lang="en-US" dirty="0" smtClean="0"/>
              <a:t>logic</a:t>
            </a:r>
            <a:r>
              <a:rPr lang="en-US" dirty="0" smtClean="0"/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swapped flag + decreasing n makes it slightly more efficient.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Best for educational purposes and small arrays.</a:t>
            </a:r>
          </a:p>
        </p:txBody>
      </p:sp>
    </p:spTree>
    <p:extLst>
      <p:ext uri="{BB962C8B-B14F-4D97-AF65-F5344CB8AC3E}">
        <p14:creationId xmlns:p14="http://schemas.microsoft.com/office/powerpoint/2010/main" val="176993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614160"/>
            <a:ext cx="12192000" cy="243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5400000">
            <a:off x="8836300" y="3380380"/>
            <a:ext cx="6319222" cy="392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&lt;\\ BUBBLE SORT PRESENTATION //&gt;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95572" y="2957254"/>
            <a:ext cx="1808678" cy="424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chemeClr val="accent4"/>
                </a:solidFill>
              </a:rPr>
              <a:t>END</a:t>
            </a:r>
            <a:endParaRPr lang="en-US" sz="66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38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614160"/>
            <a:ext cx="12192000" cy="243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5400000">
            <a:off x="8836300" y="3380380"/>
            <a:ext cx="6319222" cy="392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&lt;\\ BUBBLE SORT PRESENTATION //&gt;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27" name="Content Placeholder 5"/>
          <p:cNvSpPr txBox="1">
            <a:spLocks/>
          </p:cNvSpPr>
          <p:nvPr/>
        </p:nvSpPr>
        <p:spPr>
          <a:xfrm>
            <a:off x="6728864" y="308813"/>
            <a:ext cx="5267047" cy="331981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accent4"/>
                </a:solidFill>
              </a:rPr>
              <a:t>How it </a:t>
            </a:r>
            <a:r>
              <a:rPr lang="en-US" sz="2000" b="1" dirty="0" smtClean="0">
                <a:solidFill>
                  <a:schemeClr val="accent4"/>
                </a:solidFill>
              </a:rPr>
              <a:t>works:</a:t>
            </a:r>
          </a:p>
          <a:p>
            <a:pPr marL="0" indent="0">
              <a:buNone/>
            </a:pPr>
            <a:endParaRPr lang="en-US" sz="2000" dirty="0">
              <a:solidFill>
                <a:schemeClr val="accent4"/>
              </a:solidFill>
            </a:endParaRPr>
          </a:p>
          <a:p>
            <a:r>
              <a:rPr lang="en-US" sz="2000" dirty="0"/>
              <a:t>It repeatedly steps through the list.</a:t>
            </a:r>
          </a:p>
          <a:p>
            <a:r>
              <a:rPr lang="en-US" sz="2000" dirty="0"/>
              <a:t>Compares neighboring elements.</a:t>
            </a:r>
          </a:p>
          <a:p>
            <a:r>
              <a:rPr lang="en-US" sz="2000" dirty="0"/>
              <a:t>Swaps them if they are in the wrong order.</a:t>
            </a:r>
          </a:p>
          <a:p>
            <a:r>
              <a:rPr lang="en-US" sz="2000" dirty="0"/>
              <a:t>Largest elements “bubble” to the end of the list after each pass.</a:t>
            </a:r>
          </a:p>
        </p:txBody>
      </p:sp>
      <p:sp>
        <p:nvSpPr>
          <p:cNvPr id="28" name="Content Placeholder 5"/>
          <p:cNvSpPr txBox="1">
            <a:spLocks/>
          </p:cNvSpPr>
          <p:nvPr/>
        </p:nvSpPr>
        <p:spPr>
          <a:xfrm>
            <a:off x="510358" y="475111"/>
            <a:ext cx="5389553" cy="256340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solidFill>
                  <a:schemeClr val="accent4"/>
                </a:solidFill>
              </a:rPr>
              <a:t>What </a:t>
            </a:r>
            <a:r>
              <a:rPr lang="en-US" sz="2000" b="1" dirty="0" smtClean="0">
                <a:solidFill>
                  <a:schemeClr val="accent4"/>
                </a:solidFill>
              </a:rPr>
              <a:t>is Bubble sort?</a:t>
            </a:r>
          </a:p>
          <a:p>
            <a:pPr marL="0" indent="0">
              <a:buNone/>
            </a:pPr>
            <a:endParaRPr lang="en-US" sz="2000" b="1" dirty="0" smtClean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4"/>
                </a:solidFill>
              </a:rPr>
              <a:t>Bubble Sort: </a:t>
            </a:r>
            <a:r>
              <a:rPr lang="en-US" sz="2000" dirty="0"/>
              <a:t>is a simple comparison-based sorting algorithm used to </a:t>
            </a:r>
            <a:r>
              <a:rPr lang="en-US" sz="2000" dirty="0" smtClean="0"/>
              <a:t>arrange </a:t>
            </a:r>
            <a:r>
              <a:rPr lang="en-US" sz="2000" dirty="0"/>
              <a:t>a list of elements (numbers, strings, etc.) in ascending or descending order.</a:t>
            </a:r>
            <a:endParaRPr lang="en-US" sz="2000" dirty="0">
              <a:solidFill>
                <a:schemeClr val="accent4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6002" y="3355127"/>
            <a:ext cx="5292186" cy="32616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accent4"/>
                </a:solidFill>
              </a:rPr>
              <a:t>When Bubble Sort is Used</a:t>
            </a:r>
          </a:p>
          <a:p>
            <a:endParaRPr lang="en-US" b="1" dirty="0" smtClean="0">
              <a:solidFill>
                <a:schemeClr val="accent4"/>
              </a:solidFill>
            </a:endParaRPr>
          </a:p>
          <a:p>
            <a:r>
              <a:rPr lang="en-US" b="1" dirty="0" smtClean="0"/>
              <a:t>Used in: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Teaching </a:t>
            </a:r>
            <a:r>
              <a:rPr lang="en-US" dirty="0"/>
              <a:t>algorithms and loops (educational purposes).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 lists where performance is not critical.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Situations where </a:t>
            </a:r>
            <a:r>
              <a:rPr lang="en-US" b="1" dirty="0"/>
              <a:t>simplicity</a:t>
            </a:r>
            <a:r>
              <a:rPr lang="en-US" dirty="0"/>
              <a:t> is more important than </a:t>
            </a:r>
            <a:r>
              <a:rPr lang="en-US" dirty="0" smtClean="0"/>
              <a:t>speed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728864" y="3381185"/>
            <a:ext cx="5292186" cy="1974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 smtClean="0">
              <a:solidFill>
                <a:schemeClr val="accent4"/>
              </a:solidFill>
            </a:endParaRPr>
          </a:p>
          <a:p>
            <a:r>
              <a:rPr lang="en-US" b="1" dirty="0" smtClean="0">
                <a:solidFill>
                  <a:schemeClr val="accent4"/>
                </a:solidFill>
              </a:rPr>
              <a:t>Not </a:t>
            </a:r>
            <a:r>
              <a:rPr lang="en-US" b="1" dirty="0">
                <a:solidFill>
                  <a:schemeClr val="accent4"/>
                </a:solidFill>
              </a:rPr>
              <a:t>used in</a:t>
            </a:r>
            <a:r>
              <a:rPr lang="en-US" b="1" dirty="0" smtClean="0">
                <a:solidFill>
                  <a:schemeClr val="accent4"/>
                </a:solidFill>
              </a:rPr>
              <a:t>:</a:t>
            </a:r>
          </a:p>
          <a:p>
            <a:endParaRPr lang="en-US" dirty="0">
              <a:solidFill>
                <a:schemeClr val="accent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Large </a:t>
            </a:r>
            <a:r>
              <a:rPr lang="en-US" dirty="0" smtClean="0"/>
              <a:t>datasets.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Performance-critical systems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Real-world </a:t>
            </a:r>
            <a:r>
              <a:rPr lang="en-US" dirty="0"/>
              <a:t>applications requiring fast sorting of thousands or millions of items.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87314" y="3189342"/>
            <a:ext cx="11116419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0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9" grpId="0"/>
      <p:bldP spid="10" grpId="0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614160"/>
            <a:ext cx="12192000" cy="243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5400000">
            <a:off x="8836300" y="3380380"/>
            <a:ext cx="6319222" cy="392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&lt;\\ BUBBLE SORT PRESENTATION //&gt;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98259" y="663329"/>
            <a:ext cx="4395482" cy="518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CHARACTERISTICS OF BUBBLE SORT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 flipV="1">
            <a:off x="4425885" y="1181803"/>
            <a:ext cx="3318235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801565"/>
              </p:ext>
            </p:extLst>
          </p:nvPr>
        </p:nvGraphicFramePr>
        <p:xfrm>
          <a:off x="1274355" y="2447925"/>
          <a:ext cx="988104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2820">
                  <a:extLst>
                    <a:ext uri="{9D8B030D-6E8A-4147-A177-3AD203B41FA5}">
                      <a16:colId xmlns:a16="http://schemas.microsoft.com/office/drawing/2014/main" val="2333549895"/>
                    </a:ext>
                  </a:extLst>
                </a:gridCol>
                <a:gridCol w="6618222">
                  <a:extLst>
                    <a:ext uri="{9D8B030D-6E8A-4147-A177-3AD203B41FA5}">
                      <a16:colId xmlns:a16="http://schemas.microsoft.com/office/drawing/2014/main" val="302732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Feature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0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Comparison-Based Sorting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76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Method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Swaps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Adjacent/neighboring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elements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4860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Order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Ascending or Descending order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713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Stability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Stable (preserves order of equal elements)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9773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Use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Small lists, educational purposes, rarely in performance-critical task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7507406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849507" y="82079"/>
            <a:ext cx="6730738" cy="424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BUBBLE SORT </a:t>
            </a:r>
            <a:r>
              <a:rPr lang="en-US" b="1" dirty="0" err="1" smtClean="0">
                <a:solidFill>
                  <a:schemeClr val="accent4"/>
                </a:solidFill>
              </a:rPr>
              <a:t>Cont</a:t>
            </a:r>
            <a:r>
              <a:rPr lang="en-US" b="1" dirty="0" smtClean="0">
                <a:solidFill>
                  <a:schemeClr val="accent4"/>
                </a:solidFill>
              </a:rPr>
              <a:t>…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flipV="1">
            <a:off x="5467547" y="475856"/>
            <a:ext cx="1234912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9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614160"/>
            <a:ext cx="12192000" cy="243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5400000">
            <a:off x="8836300" y="3380380"/>
            <a:ext cx="6319222" cy="392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&lt;\\ BUBBLE SORT PRESENTATION //&gt;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040749" y="663329"/>
            <a:ext cx="2173346" cy="518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27" name="Content Placeholder 5"/>
          <p:cNvSpPr txBox="1">
            <a:spLocks/>
          </p:cNvSpPr>
          <p:nvPr/>
        </p:nvSpPr>
        <p:spPr>
          <a:xfrm>
            <a:off x="7214095" y="1008669"/>
            <a:ext cx="4248899" cy="1904476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solidFill>
                  <a:schemeClr val="accent4"/>
                </a:solidFill>
              </a:rPr>
              <a:t>Purpose of this example:</a:t>
            </a:r>
            <a:endParaRPr lang="en-US" sz="2000" b="1" dirty="0" smtClean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chemeClr val="accent4"/>
              </a:solidFill>
            </a:endParaRPr>
          </a:p>
          <a:p>
            <a:r>
              <a:rPr lang="en-US" sz="2000" dirty="0"/>
              <a:t>Check logic of algorithm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Understand how many passes or swaps happen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Learn why and when loops stop.</a:t>
            </a:r>
            <a:endParaRPr lang="en-US" sz="2000" dirty="0">
              <a:solidFill>
                <a:schemeClr val="accent4"/>
              </a:solidFill>
            </a:endParaRPr>
          </a:p>
        </p:txBody>
      </p:sp>
      <p:sp>
        <p:nvSpPr>
          <p:cNvPr id="28" name="Content Placeholder 5"/>
          <p:cNvSpPr txBox="1">
            <a:spLocks/>
          </p:cNvSpPr>
          <p:nvPr/>
        </p:nvSpPr>
        <p:spPr>
          <a:xfrm>
            <a:off x="437556" y="1136183"/>
            <a:ext cx="5777320" cy="17769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accent4"/>
                </a:solidFill>
              </a:rPr>
              <a:t>Dry </a:t>
            </a:r>
            <a:r>
              <a:rPr lang="en-US" sz="2000" b="1" dirty="0" smtClean="0">
                <a:solidFill>
                  <a:schemeClr val="accent4"/>
                </a:solidFill>
              </a:rPr>
              <a:t>run Example:</a:t>
            </a:r>
            <a:r>
              <a:rPr lang="en-US" sz="2000" dirty="0" smtClean="0">
                <a:solidFill>
                  <a:schemeClr val="accent4"/>
                </a:solidFill>
              </a:rPr>
              <a:t> </a:t>
            </a:r>
            <a:r>
              <a:rPr lang="en-US" sz="2000" dirty="0"/>
              <a:t>is a way to manually simulate an algorithm step by step to understand how it works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smtClean="0"/>
              <a:t>You pretend to be like computer executing logic behind the given instructions</a:t>
            </a:r>
            <a:endParaRPr lang="en-US" sz="2000" dirty="0">
              <a:solidFill>
                <a:schemeClr val="accent4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49507" y="260405"/>
            <a:ext cx="6730738" cy="424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BUBBLE SORT </a:t>
            </a:r>
            <a:r>
              <a:rPr lang="en-US" b="1" dirty="0" err="1" smtClean="0">
                <a:solidFill>
                  <a:schemeClr val="accent4"/>
                </a:solidFill>
              </a:rPr>
              <a:t>Cont</a:t>
            </a:r>
            <a:r>
              <a:rPr lang="en-US" b="1" dirty="0">
                <a:solidFill>
                  <a:schemeClr val="accent4"/>
                </a:solidFill>
              </a:rPr>
              <a:t>… Dry-run Example</a:t>
            </a:r>
          </a:p>
          <a:p>
            <a:pPr algn="ctr"/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flipV="1">
            <a:off x="4873657" y="506730"/>
            <a:ext cx="2828041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945780" y="3227259"/>
            <a:ext cx="2409058" cy="418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Dry-Run Table Pass 1 </a:t>
            </a:r>
            <a:endParaRPr lang="en-US" b="1" dirty="0">
              <a:solidFill>
                <a:schemeClr val="accent4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662438"/>
              </p:ext>
            </p:extLst>
          </p:nvPr>
        </p:nvGraphicFramePr>
        <p:xfrm>
          <a:off x="1959864" y="3665990"/>
          <a:ext cx="865562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489">
                  <a:extLst>
                    <a:ext uri="{9D8B030D-6E8A-4147-A177-3AD203B41FA5}">
                      <a16:colId xmlns:a16="http://schemas.microsoft.com/office/drawing/2014/main" val="2411722617"/>
                    </a:ext>
                  </a:extLst>
                </a:gridCol>
                <a:gridCol w="930442">
                  <a:extLst>
                    <a:ext uri="{9D8B030D-6E8A-4147-A177-3AD203B41FA5}">
                      <a16:colId xmlns:a16="http://schemas.microsoft.com/office/drawing/2014/main" val="753069595"/>
                    </a:ext>
                  </a:extLst>
                </a:gridCol>
                <a:gridCol w="930442">
                  <a:extLst>
                    <a:ext uri="{9D8B030D-6E8A-4147-A177-3AD203B41FA5}">
                      <a16:colId xmlns:a16="http://schemas.microsoft.com/office/drawing/2014/main" val="2623047009"/>
                    </a:ext>
                  </a:extLst>
                </a:gridCol>
                <a:gridCol w="2013636">
                  <a:extLst>
                    <a:ext uri="{9D8B030D-6E8A-4147-A177-3AD203B41FA5}">
                      <a16:colId xmlns:a16="http://schemas.microsoft.com/office/drawing/2014/main" val="12682179"/>
                    </a:ext>
                  </a:extLst>
                </a:gridCol>
                <a:gridCol w="867266">
                  <a:extLst>
                    <a:ext uri="{9D8B030D-6E8A-4147-A177-3AD203B41FA5}">
                      <a16:colId xmlns:a16="http://schemas.microsoft.com/office/drawing/2014/main" val="3738411478"/>
                    </a:ext>
                  </a:extLst>
                </a:gridCol>
                <a:gridCol w="2044025">
                  <a:extLst>
                    <a:ext uri="{9D8B030D-6E8A-4147-A177-3AD203B41FA5}">
                      <a16:colId xmlns:a16="http://schemas.microsoft.com/office/drawing/2014/main" val="2518467348"/>
                    </a:ext>
                  </a:extLst>
                </a:gridCol>
                <a:gridCol w="1267326">
                  <a:extLst>
                    <a:ext uri="{9D8B030D-6E8A-4147-A177-3AD203B41FA5}">
                      <a16:colId xmlns:a16="http://schemas.microsoft.com/office/drawing/2014/main" val="1302984284"/>
                    </a:ext>
                  </a:extLst>
                </a:gridCol>
              </a:tblGrid>
              <a:tr h="126654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i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A[</a:t>
                      </a:r>
                      <a:r>
                        <a:rPr lang="en-US" b="1" dirty="0" err="1" smtClean="0"/>
                        <a:t>i</a:t>
                      </a:r>
                      <a:r>
                        <a:rPr lang="en-US" b="1" dirty="0" smtClean="0"/>
                        <a:t>]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A[i+1]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Compare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Swap?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Array 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Action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661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 &gt; 2      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✅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[2,9,1,5,4,3]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Swapped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5803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 &gt; 1      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✅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[2,1,9,5,4,3]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Swapped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8062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 &gt; 5      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✅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[2,1,5,9,4,3]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Swapped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5999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 &gt; 4      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✅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[2,1,5,4,9,3]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Swapped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654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 &gt; 3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✅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[2,1,5,4,3,9]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Swapped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965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None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Next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Element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[2,1,5,4,3,9]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Nope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5051999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893924" y="3122863"/>
            <a:ext cx="2670658" cy="6269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accent4"/>
              </a:solidFill>
            </a:endParaRPr>
          </a:p>
          <a:p>
            <a:r>
              <a:rPr lang="en-US" b="1" dirty="0" smtClean="0">
                <a:solidFill>
                  <a:schemeClr val="accent4"/>
                </a:solidFill>
              </a:rPr>
              <a:t>Array </a:t>
            </a:r>
            <a:r>
              <a:rPr lang="en-US" b="1" dirty="0">
                <a:solidFill>
                  <a:schemeClr val="accent4"/>
                </a:solidFill>
              </a:rPr>
              <a:t>A = [9,2,1,5,4,3]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911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614160"/>
            <a:ext cx="12192000" cy="243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5400000">
            <a:off x="8836300" y="3380380"/>
            <a:ext cx="6319222" cy="392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&lt;\\ BUBBLE SORT PRESENTATION //&gt;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49507" y="82079"/>
            <a:ext cx="6730738" cy="424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BUBBLE SORT </a:t>
            </a:r>
            <a:r>
              <a:rPr lang="en-US" b="1" dirty="0" err="1" smtClean="0">
                <a:solidFill>
                  <a:schemeClr val="accent4"/>
                </a:solidFill>
              </a:rPr>
              <a:t>Cont</a:t>
            </a:r>
            <a:r>
              <a:rPr lang="en-US" b="1" dirty="0" smtClean="0">
                <a:solidFill>
                  <a:schemeClr val="accent4"/>
                </a:solidFill>
              </a:rPr>
              <a:t>…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36477" y="579775"/>
            <a:ext cx="3907004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065609"/>
              </p:ext>
            </p:extLst>
          </p:nvPr>
        </p:nvGraphicFramePr>
        <p:xfrm>
          <a:off x="1768187" y="3150804"/>
          <a:ext cx="86556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489">
                  <a:extLst>
                    <a:ext uri="{9D8B030D-6E8A-4147-A177-3AD203B41FA5}">
                      <a16:colId xmlns:a16="http://schemas.microsoft.com/office/drawing/2014/main" val="2411722617"/>
                    </a:ext>
                  </a:extLst>
                </a:gridCol>
                <a:gridCol w="930442">
                  <a:extLst>
                    <a:ext uri="{9D8B030D-6E8A-4147-A177-3AD203B41FA5}">
                      <a16:colId xmlns:a16="http://schemas.microsoft.com/office/drawing/2014/main" val="753069595"/>
                    </a:ext>
                  </a:extLst>
                </a:gridCol>
                <a:gridCol w="930442">
                  <a:extLst>
                    <a:ext uri="{9D8B030D-6E8A-4147-A177-3AD203B41FA5}">
                      <a16:colId xmlns:a16="http://schemas.microsoft.com/office/drawing/2014/main" val="2623047009"/>
                    </a:ext>
                  </a:extLst>
                </a:gridCol>
                <a:gridCol w="1363579">
                  <a:extLst>
                    <a:ext uri="{9D8B030D-6E8A-4147-A177-3AD203B41FA5}">
                      <a16:colId xmlns:a16="http://schemas.microsoft.com/office/drawing/2014/main" val="1268217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38411478"/>
                    </a:ext>
                  </a:extLst>
                </a:gridCol>
                <a:gridCol w="2342148">
                  <a:extLst>
                    <a:ext uri="{9D8B030D-6E8A-4147-A177-3AD203B41FA5}">
                      <a16:colId xmlns:a16="http://schemas.microsoft.com/office/drawing/2014/main" val="2518467348"/>
                    </a:ext>
                  </a:extLst>
                </a:gridCol>
                <a:gridCol w="1267326">
                  <a:extLst>
                    <a:ext uri="{9D8B030D-6E8A-4147-A177-3AD203B41FA5}">
                      <a16:colId xmlns:a16="http://schemas.microsoft.com/office/drawing/2014/main" val="1302984284"/>
                    </a:ext>
                  </a:extLst>
                </a:gridCol>
              </a:tblGrid>
              <a:tr h="126654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i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A[</a:t>
                      </a:r>
                      <a:r>
                        <a:rPr lang="en-US" b="1" dirty="0" err="1" smtClean="0"/>
                        <a:t>i</a:t>
                      </a:r>
                      <a:r>
                        <a:rPr lang="en-US" b="1" dirty="0" smtClean="0"/>
                        <a:t>]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A[i+1]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Compare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Swap?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Array 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Action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661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 &gt; 1     </a:t>
                      </a:r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 ✅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[1,2,5,4,3]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Swapped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5803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&gt; 5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❌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[1,2,5,4,3]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Swap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8062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 &gt; 4      </a:t>
                      </a:r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✅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[1,2,4,5,3]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Swapped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5999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&gt; 3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✅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[1,2,4,3,5]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Swapped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654188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956224" y="2415874"/>
            <a:ext cx="4467509" cy="499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Dry-Run Table Pass 2 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V="1">
            <a:off x="5018367" y="2892405"/>
            <a:ext cx="2290713" cy="461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02176" y="1544122"/>
            <a:ext cx="3575604" cy="499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Array become A = [2,1,5,4,3] by ignoring sorted number 9</a:t>
            </a:r>
            <a:endParaRPr 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62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614160"/>
            <a:ext cx="12192000" cy="243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5400000">
            <a:off x="8836300" y="3380380"/>
            <a:ext cx="6319222" cy="392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&lt;\\ BUBBLE SORT PRESENTATION //&gt;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49507" y="82079"/>
            <a:ext cx="6730738" cy="424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BUBBLE SORT </a:t>
            </a:r>
            <a:r>
              <a:rPr lang="en-US" b="1" dirty="0" err="1" smtClean="0">
                <a:solidFill>
                  <a:schemeClr val="accent4"/>
                </a:solidFill>
              </a:rPr>
              <a:t>Cont</a:t>
            </a:r>
            <a:r>
              <a:rPr lang="en-US" b="1" dirty="0" smtClean="0">
                <a:solidFill>
                  <a:schemeClr val="accent4"/>
                </a:solidFill>
              </a:rPr>
              <a:t>…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36477" y="579775"/>
            <a:ext cx="3907004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150971"/>
              </p:ext>
            </p:extLst>
          </p:nvPr>
        </p:nvGraphicFramePr>
        <p:xfrm>
          <a:off x="1572098" y="1703835"/>
          <a:ext cx="865562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489">
                  <a:extLst>
                    <a:ext uri="{9D8B030D-6E8A-4147-A177-3AD203B41FA5}">
                      <a16:colId xmlns:a16="http://schemas.microsoft.com/office/drawing/2014/main" val="2411722617"/>
                    </a:ext>
                  </a:extLst>
                </a:gridCol>
                <a:gridCol w="930442">
                  <a:extLst>
                    <a:ext uri="{9D8B030D-6E8A-4147-A177-3AD203B41FA5}">
                      <a16:colId xmlns:a16="http://schemas.microsoft.com/office/drawing/2014/main" val="753069595"/>
                    </a:ext>
                  </a:extLst>
                </a:gridCol>
                <a:gridCol w="930442">
                  <a:extLst>
                    <a:ext uri="{9D8B030D-6E8A-4147-A177-3AD203B41FA5}">
                      <a16:colId xmlns:a16="http://schemas.microsoft.com/office/drawing/2014/main" val="2623047009"/>
                    </a:ext>
                  </a:extLst>
                </a:gridCol>
                <a:gridCol w="1363579">
                  <a:extLst>
                    <a:ext uri="{9D8B030D-6E8A-4147-A177-3AD203B41FA5}">
                      <a16:colId xmlns:a16="http://schemas.microsoft.com/office/drawing/2014/main" val="1268217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38411478"/>
                    </a:ext>
                  </a:extLst>
                </a:gridCol>
                <a:gridCol w="2342148">
                  <a:extLst>
                    <a:ext uri="{9D8B030D-6E8A-4147-A177-3AD203B41FA5}">
                      <a16:colId xmlns:a16="http://schemas.microsoft.com/office/drawing/2014/main" val="2518467348"/>
                    </a:ext>
                  </a:extLst>
                </a:gridCol>
                <a:gridCol w="1267326">
                  <a:extLst>
                    <a:ext uri="{9D8B030D-6E8A-4147-A177-3AD203B41FA5}">
                      <a16:colId xmlns:a16="http://schemas.microsoft.com/office/drawing/2014/main" val="1302984284"/>
                    </a:ext>
                  </a:extLst>
                </a:gridCol>
              </a:tblGrid>
              <a:tr h="126654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i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A[</a:t>
                      </a:r>
                      <a:r>
                        <a:rPr lang="en-US" b="1" dirty="0" err="1" smtClean="0"/>
                        <a:t>i</a:t>
                      </a:r>
                      <a:r>
                        <a:rPr lang="en-US" b="1" dirty="0" smtClean="0"/>
                        <a:t>]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A[i+1]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Compare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Swap?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Array 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Action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661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 &gt; 2     </a:t>
                      </a:r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❌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[1,2,4,3]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Swap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5803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&gt; 4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❌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[1,2,4,3]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Swap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8062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 &gt; 3      </a:t>
                      </a:r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✅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[1,2,3,4]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Swapped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5999653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6492104" y="1099089"/>
            <a:ext cx="4467509" cy="499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Dry-Run Table Pass 3 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493914" y="1073513"/>
            <a:ext cx="3575604" cy="499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Array become A = [1,2,4,3]</a:t>
            </a:r>
            <a:endParaRPr lang="en-US" b="1" dirty="0">
              <a:solidFill>
                <a:schemeClr val="accent4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65154"/>
              </p:ext>
            </p:extLst>
          </p:nvPr>
        </p:nvGraphicFramePr>
        <p:xfrm>
          <a:off x="1572098" y="4111818"/>
          <a:ext cx="8655626" cy="1244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489">
                  <a:extLst>
                    <a:ext uri="{9D8B030D-6E8A-4147-A177-3AD203B41FA5}">
                      <a16:colId xmlns:a16="http://schemas.microsoft.com/office/drawing/2014/main" val="2411722617"/>
                    </a:ext>
                  </a:extLst>
                </a:gridCol>
                <a:gridCol w="930442">
                  <a:extLst>
                    <a:ext uri="{9D8B030D-6E8A-4147-A177-3AD203B41FA5}">
                      <a16:colId xmlns:a16="http://schemas.microsoft.com/office/drawing/2014/main" val="753069595"/>
                    </a:ext>
                  </a:extLst>
                </a:gridCol>
                <a:gridCol w="930442">
                  <a:extLst>
                    <a:ext uri="{9D8B030D-6E8A-4147-A177-3AD203B41FA5}">
                      <a16:colId xmlns:a16="http://schemas.microsoft.com/office/drawing/2014/main" val="2623047009"/>
                    </a:ext>
                  </a:extLst>
                </a:gridCol>
                <a:gridCol w="1363579">
                  <a:extLst>
                    <a:ext uri="{9D8B030D-6E8A-4147-A177-3AD203B41FA5}">
                      <a16:colId xmlns:a16="http://schemas.microsoft.com/office/drawing/2014/main" val="1268217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38411478"/>
                    </a:ext>
                  </a:extLst>
                </a:gridCol>
                <a:gridCol w="2342148">
                  <a:extLst>
                    <a:ext uri="{9D8B030D-6E8A-4147-A177-3AD203B41FA5}">
                      <a16:colId xmlns:a16="http://schemas.microsoft.com/office/drawing/2014/main" val="2518467348"/>
                    </a:ext>
                  </a:extLst>
                </a:gridCol>
                <a:gridCol w="1267326">
                  <a:extLst>
                    <a:ext uri="{9D8B030D-6E8A-4147-A177-3AD203B41FA5}">
                      <a16:colId xmlns:a16="http://schemas.microsoft.com/office/drawing/2014/main" val="1302984284"/>
                    </a:ext>
                  </a:extLst>
                </a:gridCol>
              </a:tblGrid>
              <a:tr h="41097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i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A[</a:t>
                      </a:r>
                      <a:r>
                        <a:rPr lang="en-US" b="1" dirty="0" err="1" smtClean="0"/>
                        <a:t>i</a:t>
                      </a:r>
                      <a:r>
                        <a:rPr lang="en-US" b="1" dirty="0" smtClean="0"/>
                        <a:t>]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A[i+1]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Compare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Swap?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Array 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Action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661621"/>
                  </a:ext>
                </a:extLst>
              </a:tr>
              <a:tr h="4166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 &gt; 2     </a:t>
                      </a:r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❌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[1,2,3]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Swap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5803207"/>
                  </a:ext>
                </a:extLst>
              </a:tr>
              <a:tr h="4166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&gt; 3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❌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[1,2,3]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Swap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8062381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0" y="6066016"/>
            <a:ext cx="7010400" cy="548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Now no swap in our test, we can merge this array to the Sorted elements we found earlier</a:t>
            </a:r>
            <a:r>
              <a:rPr lang="en-US" b="1" dirty="0">
                <a:solidFill>
                  <a:schemeClr val="accent4"/>
                </a:solidFill>
              </a:rPr>
              <a:t>,</a:t>
            </a:r>
            <a:r>
              <a:rPr lang="en-US" b="1" dirty="0" smtClean="0">
                <a:solidFill>
                  <a:schemeClr val="accent4"/>
                </a:solidFill>
              </a:rPr>
              <a:t> then we get:</a:t>
            </a:r>
          </a:p>
          <a:p>
            <a:pPr algn="ctr"/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80347" y="3633293"/>
            <a:ext cx="3847378" cy="561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Dry-Run Table Pass 4 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72097" y="3611298"/>
            <a:ext cx="2955473" cy="561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Array become A = [1,2,3]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234245" y="5723415"/>
            <a:ext cx="2044008" cy="644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4"/>
              </a:solidFill>
            </a:endParaRPr>
          </a:p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A = [1,2,3,4,5,9]</a:t>
            </a:r>
            <a:endParaRPr 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1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5396007" y="2940290"/>
            <a:ext cx="1559559" cy="1520825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8990965" y="1785620"/>
            <a:ext cx="1178560" cy="1229360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7292022" y="2344420"/>
            <a:ext cx="1376680" cy="1341120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2686526" y="4293870"/>
            <a:ext cx="1137920" cy="1041400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4132263" y="3848100"/>
            <a:ext cx="843280" cy="820103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1" name="Oval 10"/>
          <p:cNvSpPr/>
          <p:nvPr/>
        </p:nvSpPr>
        <p:spPr>
          <a:xfrm>
            <a:off x="783589" y="4668203"/>
            <a:ext cx="1595120" cy="1656080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614160"/>
            <a:ext cx="12192000" cy="243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5400000">
            <a:off x="8836300" y="3380380"/>
            <a:ext cx="6319222" cy="392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&lt;\\ BUBBLE SORT PRESENTATION //&gt;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49507" y="82079"/>
            <a:ext cx="6730738" cy="424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BUBBLE SORT </a:t>
            </a:r>
            <a:r>
              <a:rPr lang="en-US" b="1" dirty="0" err="1" smtClean="0">
                <a:solidFill>
                  <a:schemeClr val="accent4"/>
                </a:solidFill>
              </a:rPr>
              <a:t>Cont</a:t>
            </a:r>
            <a:r>
              <a:rPr lang="en-US" b="1" dirty="0" smtClean="0">
                <a:solidFill>
                  <a:schemeClr val="accent4"/>
                </a:solidFill>
              </a:rPr>
              <a:t>…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36477" y="589202"/>
            <a:ext cx="3907004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83589" y="1102913"/>
            <a:ext cx="4976188" cy="518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Let us try another </a:t>
            </a:r>
            <a:r>
              <a:rPr lang="en-US" b="1" dirty="0">
                <a:solidFill>
                  <a:schemeClr val="accent4"/>
                </a:solidFill>
              </a:rPr>
              <a:t>v</a:t>
            </a:r>
            <a:r>
              <a:rPr lang="en-US" b="1" dirty="0" smtClean="0">
                <a:solidFill>
                  <a:schemeClr val="accent4"/>
                </a:solidFill>
              </a:rPr>
              <a:t>isualization comparison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44175" y="1546081"/>
            <a:ext cx="2560693" cy="518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PASS 1: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991349" y="4571999"/>
            <a:ext cx="4626645" cy="472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There is swap because 9 is big compared to that number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143749" y="4724399"/>
            <a:ext cx="4626645" cy="472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Now 9 is in correct order</a:t>
            </a:r>
            <a:endParaRPr 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57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5E-6 1.11111E-6 L 0.13828 -0.09167 " pathEditMode="relative" rAng="0" ptsTypes="AA">
                                      <p:cBhvr>
                                        <p:cTn id="6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14" y="-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3.33333E-6 L -0.13724 0.0993 " pathEditMode="relative" rAng="0" ptsTypes="AA">
                                      <p:cBhvr>
                                        <p:cTn id="24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84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828 -0.09166 L 0.24752 -0.18148 " pathEditMode="relative" rAng="0" ptsTypes="AA">
                                      <p:cBhvr>
                                        <p:cTn id="28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51" y="-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33333E-6 L -0.10651 0.08125 " pathEditMode="relative" rAng="0" ptsTypes="AA">
                                      <p:cBhvr>
                                        <p:cTn id="46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34" y="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753 -0.18148 L 0.37578 -0.26389 " pathEditMode="relative" rAng="0" ptsTypes="AA">
                                      <p:cBhvr>
                                        <p:cTn id="50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62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3.33333E-6 L -0.13307 0.08125 " pathEditMode="relative" rAng="0" ptsTypes="AA">
                                      <p:cBhvr>
                                        <p:cTn id="68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54" y="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579 -0.26389 L 0.525 -0.36181 " pathEditMode="relative" rAng="0" ptsTypes="AA">
                                      <p:cBhvr>
                                        <p:cTn id="72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39" y="-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path" presetSubtype="0" accel="50000" decel="50000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70833E-6 -3.33333E-6 L -0.14805 0.1 " pathEditMode="relative" rAng="0" ptsTypes="AA">
                                      <p:cBhvr>
                                        <p:cTn id="90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22" y="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25 -0.36181 L 0.65612 -0.44375 " pathEditMode="relative" rAng="0" ptsTypes="AA">
                                      <p:cBhvr>
                                        <p:cTn id="94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32" y="-4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path" presetSubtype="0" accel="50000" decel="50000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70833E-6 0 L -0.13125 0.08958 " pathEditMode="relative" rAng="0" ptsTypes="AA">
                                      <p:cBhvr>
                                        <p:cTn id="112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58" y="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11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1" grpId="1" animBg="1"/>
      <p:bldP spid="11" grpId="2" animBg="1"/>
      <p:bldP spid="11" grpId="3" animBg="1"/>
      <p:bldP spid="11" grpId="4" animBg="1"/>
      <p:bldP spid="23" grpId="0"/>
      <p:bldP spid="23" grpId="1"/>
      <p:bldP spid="23" grpId="2"/>
      <p:bldP spid="23" grpId="3"/>
      <p:bldP spid="23" grpId="4"/>
      <p:bldP spid="23" grpId="5"/>
      <p:bldP spid="23" grpId="6"/>
      <p:bldP spid="23" grpId="7"/>
      <p:bldP spid="23" grpId="8"/>
      <p:bldP spid="23" grpId="9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7695565" y="2499042"/>
            <a:ext cx="1178560" cy="1229360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5910897" y="3113722"/>
            <a:ext cx="1376680" cy="1341120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10" name="Oval 9"/>
          <p:cNvSpPr/>
          <p:nvPr/>
        </p:nvSpPr>
        <p:spPr>
          <a:xfrm>
            <a:off x="2551113" y="4593908"/>
            <a:ext cx="887412" cy="914400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1" name="Oval 10"/>
          <p:cNvSpPr/>
          <p:nvPr/>
        </p:nvSpPr>
        <p:spPr>
          <a:xfrm>
            <a:off x="9184639" y="1595755"/>
            <a:ext cx="1595120" cy="1656080"/>
          </a:xfrm>
          <a:prstGeom prst="ellipse">
            <a:avLst/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614160"/>
            <a:ext cx="12192000" cy="243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966095" y="3728402"/>
            <a:ext cx="1559559" cy="1520825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1005205" y="5089522"/>
            <a:ext cx="1137920" cy="1149665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16" name="Rectangle 15"/>
          <p:cNvSpPr/>
          <p:nvPr/>
        </p:nvSpPr>
        <p:spPr>
          <a:xfrm rot="5400000">
            <a:off x="8836300" y="3380380"/>
            <a:ext cx="6319222" cy="392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&lt;\\ BUBBLE SORT PRESENTATION //&gt;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49507" y="82079"/>
            <a:ext cx="6730738" cy="424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BUBBLE SORT </a:t>
            </a:r>
            <a:r>
              <a:rPr lang="en-US" b="1" dirty="0" err="1" smtClean="0">
                <a:solidFill>
                  <a:schemeClr val="accent4"/>
                </a:solidFill>
              </a:rPr>
              <a:t>Cont</a:t>
            </a:r>
            <a:r>
              <a:rPr lang="en-US" b="1" dirty="0" smtClean="0">
                <a:solidFill>
                  <a:schemeClr val="accent4"/>
                </a:solidFill>
              </a:rPr>
              <a:t>…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36477" y="589202"/>
            <a:ext cx="3907004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04020" y="1260623"/>
            <a:ext cx="5513725" cy="11926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We ended up with list looking like this in previous Test</a:t>
            </a:r>
          </a:p>
          <a:p>
            <a:pPr algn="ctr"/>
            <a:endParaRPr lang="en-US" b="1" dirty="0" smtClean="0">
              <a:solidFill>
                <a:schemeClr val="accent4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695565" y="4840243"/>
            <a:ext cx="3511331" cy="518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There is swap because 2 &gt; 1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223135" y="4866145"/>
            <a:ext cx="2281287" cy="499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No Swap 2 &lt; 5!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722486" y="4840243"/>
            <a:ext cx="3511331" cy="518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There is swap because 5 is big!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743756" y="5730636"/>
            <a:ext cx="4881766" cy="866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Now 5 is in </a:t>
            </a:r>
            <a:r>
              <a:rPr lang="en-US" b="1" dirty="0">
                <a:solidFill>
                  <a:schemeClr val="accent4"/>
                </a:solidFill>
              </a:rPr>
              <a:t>correct order </a:t>
            </a:r>
            <a:r>
              <a:rPr lang="en-US" b="1" dirty="0" smtClean="0">
                <a:solidFill>
                  <a:schemeClr val="accent4"/>
                </a:solidFill>
              </a:rPr>
              <a:t>no </a:t>
            </a:r>
            <a:r>
              <a:rPr lang="en-US" b="1" dirty="0">
                <a:solidFill>
                  <a:schemeClr val="accent4"/>
                </a:solidFill>
              </a:rPr>
              <a:t>need to compare it to 9, because 9 already sorted</a:t>
            </a:r>
          </a:p>
          <a:p>
            <a:pPr algn="ctr"/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9191" y="1277812"/>
            <a:ext cx="5513725" cy="11926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Let us pass through it again</a:t>
            </a:r>
            <a:br>
              <a:rPr lang="en-US" b="1" dirty="0" smtClean="0">
                <a:solidFill>
                  <a:schemeClr val="accent4"/>
                </a:solidFill>
              </a:rPr>
            </a:br>
            <a:r>
              <a:rPr lang="en-US" b="1" dirty="0" smtClean="0">
                <a:solidFill>
                  <a:schemeClr val="accent4"/>
                </a:solidFill>
              </a:rPr>
              <a:t/>
            </a:r>
            <a:br>
              <a:rPr lang="en-US" b="1" dirty="0" smtClean="0">
                <a:solidFill>
                  <a:schemeClr val="accent4"/>
                </a:solidFill>
              </a:rPr>
            </a:br>
            <a:r>
              <a:rPr lang="en-US" b="1" dirty="0" smtClean="0">
                <a:solidFill>
                  <a:schemeClr val="accent4"/>
                </a:solidFill>
              </a:rPr>
              <a:t>PASS 2:</a:t>
            </a:r>
          </a:p>
          <a:p>
            <a:pPr algn="ctr"/>
            <a:endParaRPr lang="en-US" b="1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43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00787 L 0.11705 -0.07593 " pathEditMode="relative" rAng="0" ptsTypes="AA">
                                      <p:cBhvr>
                                        <p:cTn id="2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24" y="-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3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4.07407E-6 L -0.11654 0.08148 " pathEditMode="relative" rAng="0" ptsTypes="AA">
                                      <p:cBhvr>
                                        <p:cTn id="43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55" y="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705 -0.07593 L 0.26002 -0.16852 " pathEditMode="relative" rAng="0" ptsTypes="AA">
                                      <p:cBhvr>
                                        <p:cTn id="47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48" y="-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3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002 -0.16852 L 0.11653 -0.08149 " pathEditMode="relative" rAng="0" ptsTypes="AA">
                                      <p:cBhvr>
                                        <p:cTn id="6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74" y="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3.7037E-7 L 0.15326 -0.09931 " pathEditMode="relative" rAng="0" ptsTypes="AA">
                                      <p:cBhvr>
                                        <p:cTn id="69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56" y="-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3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7037E-7 L -0.15221 0.10579 " pathEditMode="relative" rAng="0" ptsTypes="AA">
                                      <p:cBhvr>
                                        <p:cTn id="8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73" y="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326 -0.09931 L 0.29466 -0.1956 " pathEditMode="relative" rAng="0" ptsTypes="AA">
                                      <p:cBhvr>
                                        <p:cTn id="91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70" y="-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2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81481E-6 L -0.13828 0.09768 " pathEditMode="relative" rAng="0" ptsTypes="AA">
                                      <p:cBhvr>
                                        <p:cTn id="109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14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114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2" grpId="0" animBg="1"/>
      <p:bldP spid="12" grpId="1" animBg="1"/>
      <p:bldP spid="9" grpId="0" animBg="1"/>
      <p:bldP spid="9" grpId="1" animBg="1"/>
      <p:bldP spid="9" grpId="2" animBg="1"/>
      <p:bldP spid="21" grpId="0"/>
      <p:bldP spid="21" grpId="1"/>
      <p:bldP spid="22" grpId="0"/>
      <p:bldP spid="22" grpId="1"/>
      <p:bldP spid="23" grpId="0"/>
      <p:bldP spid="23" grpId="1"/>
      <p:bldP spid="26" grpId="0"/>
      <p:bldP spid="26" grpId="1"/>
      <p:bldP spid="26" grpId="2"/>
      <p:bldP spid="26" grpId="3"/>
      <p:bldP spid="19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5783942" y="3191982"/>
            <a:ext cx="1178560" cy="1229360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4005646" y="3792748"/>
            <a:ext cx="1376680" cy="1341120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11" name="Oval 10"/>
          <p:cNvSpPr/>
          <p:nvPr/>
        </p:nvSpPr>
        <p:spPr>
          <a:xfrm>
            <a:off x="9184639" y="1595755"/>
            <a:ext cx="1595120" cy="1656080"/>
          </a:xfrm>
          <a:prstGeom prst="ellipse">
            <a:avLst/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614160"/>
            <a:ext cx="12192000" cy="243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363701" y="2491422"/>
            <a:ext cx="1559559" cy="1520825"/>
          </a:xfrm>
          <a:prstGeom prst="ellipse">
            <a:avLst/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2219738" y="4667598"/>
            <a:ext cx="1140089" cy="1160817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16" name="Rectangle 15"/>
          <p:cNvSpPr/>
          <p:nvPr/>
        </p:nvSpPr>
        <p:spPr>
          <a:xfrm rot="5400000">
            <a:off x="8836300" y="3380380"/>
            <a:ext cx="6319222" cy="392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&lt;\\ BUBBLE SORT PRESENTATION //&gt;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49507" y="82079"/>
            <a:ext cx="6730738" cy="424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BUBBLE SORT </a:t>
            </a:r>
            <a:r>
              <a:rPr lang="en-US" b="1" dirty="0" err="1" smtClean="0">
                <a:solidFill>
                  <a:schemeClr val="accent4"/>
                </a:solidFill>
              </a:rPr>
              <a:t>Cont</a:t>
            </a:r>
            <a:r>
              <a:rPr lang="en-US" b="1" dirty="0" smtClean="0">
                <a:solidFill>
                  <a:schemeClr val="accent4"/>
                </a:solidFill>
              </a:rPr>
              <a:t>…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36477" y="589202"/>
            <a:ext cx="3907004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948636" y="5445150"/>
            <a:ext cx="6730738" cy="11354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5 and 9 are already sorted, no need to compare to them again, it is wasting of time. </a:t>
            </a:r>
          </a:p>
          <a:p>
            <a:pPr algn="ctr"/>
            <a:endParaRPr lang="en-US" b="1" dirty="0">
              <a:solidFill>
                <a:schemeClr val="accent4"/>
              </a:solidFill>
            </a:endParaRPr>
          </a:p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Now </a:t>
            </a:r>
            <a:r>
              <a:rPr lang="en-US" b="1" dirty="0">
                <a:solidFill>
                  <a:schemeClr val="accent4"/>
                </a:solidFill>
              </a:rPr>
              <a:t>we have our list sorted In ascending order.</a:t>
            </a:r>
          </a:p>
          <a:p>
            <a:pPr algn="ctr"/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80528" y="1249265"/>
            <a:ext cx="1125348" cy="499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No Swap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83608" y="5371215"/>
            <a:ext cx="887412" cy="914400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422114" y="1230412"/>
            <a:ext cx="1242175" cy="518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Swap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4020" y="1260623"/>
            <a:ext cx="5513725" cy="11926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We ended up with list looking like this in previous Test</a:t>
            </a:r>
          </a:p>
          <a:p>
            <a:pPr algn="ctr"/>
            <a:endParaRPr lang="en-US" b="1" dirty="0" smtClean="0">
              <a:solidFill>
                <a:schemeClr val="accent4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65229" y="1281195"/>
            <a:ext cx="5513725" cy="11926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Let us  pass through it again</a:t>
            </a:r>
            <a:br>
              <a:rPr lang="en-US" b="1" dirty="0" smtClean="0">
                <a:solidFill>
                  <a:schemeClr val="accent4"/>
                </a:solidFill>
              </a:rPr>
            </a:br>
            <a:r>
              <a:rPr lang="en-US" b="1" dirty="0" smtClean="0">
                <a:solidFill>
                  <a:schemeClr val="accent4"/>
                </a:solidFill>
              </a:rPr>
              <a:t/>
            </a:r>
            <a:br>
              <a:rPr lang="en-US" b="1" dirty="0" smtClean="0">
                <a:solidFill>
                  <a:schemeClr val="accent4"/>
                </a:solidFill>
              </a:rPr>
            </a:br>
            <a:r>
              <a:rPr lang="en-US" b="1" dirty="0" smtClean="0">
                <a:solidFill>
                  <a:schemeClr val="accent4"/>
                </a:solidFill>
              </a:rPr>
              <a:t>PASS 3:</a:t>
            </a:r>
          </a:p>
          <a:p>
            <a:pPr algn="ctr"/>
            <a:endParaRPr lang="en-US" b="1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85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48148E-6 L 0.12006 -0.08148 " pathEditMode="relative" rAng="0" ptsTypes="AA">
                                      <p:cBhvr>
                                        <p:cTn id="23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03" y="-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005 -0.08148 L -4.16667E-6 1.48148E-6 " pathEditMode="relative" rAng="0" ptsTypes="AA">
                                      <p:cBhvr>
                                        <p:cTn id="27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" y="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9 0.00324 L 0.15494 -0.11644 " pathEditMode="relative" rAng="0" ptsTypes="AA">
                                      <p:cBhvr>
                                        <p:cTn id="37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-5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494 -0.11644 L 3.95833E-6 3.7037E-6 " pathEditMode="relative" rAng="0" ptsTypes="AA">
                                      <p:cBhvr>
                                        <p:cTn id="41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47" y="5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"/>
                            </p:stCondLst>
                            <p:childTnLst>
                              <p:par>
                                <p:cTn id="43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0.1401 -0.09838 " pathEditMode="relative" rAng="0" ptsTypes="AA">
                                      <p:cBhvr>
                                        <p:cTn id="51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05" y="-4931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"/>
                            </p:stCondLst>
                            <p:childTnLst>
                              <p:par>
                                <p:cTn id="7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59259E-6 L -0.13698 0.08982 " pathEditMode="relative" rAng="0" ptsTypes="AA">
                                      <p:cBhvr>
                                        <p:cTn id="72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49" y="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"/>
                            </p:stCondLst>
                            <p:childTnLst>
                              <p:par>
                                <p:cTn id="7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81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"/>
                            </p:stCondLst>
                            <p:childTnLst>
                              <p:par>
                                <p:cTn id="8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8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200"/>
                            </p:stCondLst>
                            <p:childTnLst>
                              <p:par>
                                <p:cTn id="8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1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91" dur="1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1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500"/>
                            </p:stCondLst>
                            <p:childTnLst>
                              <p:par>
                                <p:cTn id="9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2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96" dur="2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2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9" grpId="1" animBg="1"/>
      <p:bldP spid="20" grpId="0"/>
      <p:bldP spid="2" grpId="0"/>
      <p:bldP spid="2" grpId="1"/>
      <p:bldP spid="2" grpId="2"/>
      <p:bldP spid="10" grpId="0" animBg="1"/>
      <p:bldP spid="10" grpId="1" animBg="1"/>
      <p:bldP spid="15" grpId="0"/>
      <p:bldP spid="15" grpId="1"/>
      <p:bldP spid="23" grpId="0"/>
      <p:bldP spid="23" grpId="1"/>
      <p:bldP spid="2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998</Words>
  <Application>Microsoft Office PowerPoint</Application>
  <PresentationFormat>Widescreen</PresentationFormat>
  <Paragraphs>282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77</cp:revision>
  <dcterms:created xsi:type="dcterms:W3CDTF">2025-10-09T22:29:38Z</dcterms:created>
  <dcterms:modified xsi:type="dcterms:W3CDTF">2025-10-10T21:10:12Z</dcterms:modified>
</cp:coreProperties>
</file>