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5"/>
  </p:notesMasterIdLst>
  <p:sldIdLst>
    <p:sldId id="513" r:id="rId2"/>
    <p:sldId id="730" r:id="rId3"/>
    <p:sldId id="747" r:id="rId4"/>
    <p:sldId id="936" r:id="rId5"/>
    <p:sldId id="763" r:id="rId6"/>
    <p:sldId id="875" r:id="rId7"/>
    <p:sldId id="735" r:id="rId8"/>
    <p:sldId id="736" r:id="rId9"/>
    <p:sldId id="750" r:id="rId10"/>
    <p:sldId id="834" r:id="rId11"/>
    <p:sldId id="745" r:id="rId12"/>
    <p:sldId id="777" r:id="rId13"/>
    <p:sldId id="758" r:id="rId14"/>
    <p:sldId id="760" r:id="rId15"/>
    <p:sldId id="876" r:id="rId16"/>
    <p:sldId id="759" r:id="rId17"/>
    <p:sldId id="628" r:id="rId18"/>
    <p:sldId id="877" r:id="rId19"/>
    <p:sldId id="884" r:id="rId20"/>
    <p:sldId id="878" r:id="rId21"/>
    <p:sldId id="879" r:id="rId22"/>
    <p:sldId id="880" r:id="rId23"/>
    <p:sldId id="881" r:id="rId24"/>
    <p:sldId id="882" r:id="rId25"/>
    <p:sldId id="883" r:id="rId26"/>
    <p:sldId id="762" r:id="rId27"/>
    <p:sldId id="885" r:id="rId28"/>
    <p:sldId id="886" r:id="rId29"/>
    <p:sldId id="887" r:id="rId30"/>
    <p:sldId id="888" r:id="rId31"/>
    <p:sldId id="889" r:id="rId32"/>
    <p:sldId id="890" r:id="rId33"/>
    <p:sldId id="891" r:id="rId34"/>
    <p:sldId id="892" r:id="rId35"/>
    <p:sldId id="893" r:id="rId36"/>
    <p:sldId id="894" r:id="rId37"/>
    <p:sldId id="937" r:id="rId38"/>
    <p:sldId id="896" r:id="rId39"/>
    <p:sldId id="897" r:id="rId40"/>
    <p:sldId id="898" r:id="rId41"/>
    <p:sldId id="899" r:id="rId42"/>
    <p:sldId id="900" r:id="rId43"/>
    <p:sldId id="901" r:id="rId44"/>
    <p:sldId id="902" r:id="rId45"/>
    <p:sldId id="903" r:id="rId46"/>
    <p:sldId id="904" r:id="rId47"/>
    <p:sldId id="905" r:id="rId48"/>
    <p:sldId id="906" r:id="rId49"/>
    <p:sldId id="907" r:id="rId50"/>
    <p:sldId id="908" r:id="rId51"/>
    <p:sldId id="630" r:id="rId52"/>
    <p:sldId id="909" r:id="rId53"/>
    <p:sldId id="910" r:id="rId54"/>
    <p:sldId id="911" r:id="rId55"/>
    <p:sldId id="912" r:id="rId56"/>
    <p:sldId id="913" r:id="rId57"/>
    <p:sldId id="914" r:id="rId58"/>
    <p:sldId id="915" r:id="rId59"/>
    <p:sldId id="916" r:id="rId60"/>
    <p:sldId id="917" r:id="rId61"/>
    <p:sldId id="918" r:id="rId62"/>
    <p:sldId id="919" r:id="rId63"/>
    <p:sldId id="920" r:id="rId64"/>
    <p:sldId id="921" r:id="rId65"/>
    <p:sldId id="771" r:id="rId66"/>
    <p:sldId id="923" r:id="rId67"/>
    <p:sldId id="924" r:id="rId68"/>
    <p:sldId id="938" r:id="rId69"/>
    <p:sldId id="925" r:id="rId70"/>
    <p:sldId id="926" r:id="rId71"/>
    <p:sldId id="927" r:id="rId72"/>
    <p:sldId id="928" r:id="rId73"/>
    <p:sldId id="929" r:id="rId74"/>
    <p:sldId id="930" r:id="rId75"/>
    <p:sldId id="931" r:id="rId76"/>
    <p:sldId id="932" r:id="rId77"/>
    <p:sldId id="933" r:id="rId78"/>
    <p:sldId id="934" r:id="rId79"/>
    <p:sldId id="922" r:id="rId80"/>
    <p:sldId id="823" r:id="rId81"/>
    <p:sldId id="766" r:id="rId82"/>
    <p:sldId id="935" r:id="rId83"/>
    <p:sldId id="291" r:id="rId84"/>
  </p:sldIdLst>
  <p:sldSz cx="9144000" cy="5143500" type="screen16x9"/>
  <p:notesSz cx="6858000" cy="9144000"/>
  <p:custDataLst>
    <p:tags r:id="rId8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E9E7E8"/>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8906" autoAdjust="0"/>
    <p:restoredTop sz="81065" autoAdjust="0"/>
  </p:normalViewPr>
  <p:slideViewPr>
    <p:cSldViewPr snapToGrid="0" showGuides="1">
      <p:cViewPr varScale="1">
        <p:scale>
          <a:sx n="67" d="100"/>
          <a:sy n="67" d="100"/>
        </p:scale>
        <p:origin x="-1086" y="-90"/>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10/20/2019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7.0</a:t>
            </a:r>
            <a:endParaRPr lang="en-US" b="0" dirty="0"/>
          </a:p>
          <a:p>
            <a:pPr>
              <a:buFontTx/>
              <a:buNone/>
            </a:pPr>
            <a:r>
              <a:rPr lang="en-US" sz="1200" b="0" dirty="0"/>
              <a:t>Chapter 5: Networking Concepts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xmlns=""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65435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429157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5: Networking Concepts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13</a:t>
            </a:fld>
            <a:endParaRPr lang="en-US" dirty="0"/>
          </a:p>
        </p:txBody>
      </p:sp>
    </p:spTree>
    <p:extLst>
      <p:ext uri="{BB962C8B-B14F-4D97-AF65-F5344CB8AC3E}">
        <p14:creationId xmlns:p14="http://schemas.microsoft.com/office/powerpoint/2010/main" xmlns="" val="14968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5: Networking Concepts</a:t>
            </a:r>
            <a:endParaRPr lang="en-GB" b="0" dirty="0"/>
          </a:p>
          <a:p>
            <a:endParaRPr lang="en-GB" dirty="0"/>
          </a:p>
        </p:txBody>
      </p:sp>
    </p:spTree>
    <p:extLst>
      <p:ext uri="{BB962C8B-B14F-4D97-AF65-F5344CB8AC3E}">
        <p14:creationId xmlns:p14="http://schemas.microsoft.com/office/powerpoint/2010/main" xmlns="" val="1024752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15</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5: Networking Concepts</a:t>
            </a:r>
            <a:endParaRPr lang="en-GB" b="0" dirty="0"/>
          </a:p>
          <a:p>
            <a:endParaRPr lang="en-GB" dirty="0"/>
          </a:p>
        </p:txBody>
      </p:sp>
    </p:spTree>
    <p:extLst>
      <p:ext uri="{BB962C8B-B14F-4D97-AF65-F5344CB8AC3E}">
        <p14:creationId xmlns:p14="http://schemas.microsoft.com/office/powerpoint/2010/main" xmlns="" val="347251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 – Networking Concepts</a:t>
            </a:r>
          </a:p>
          <a:p>
            <a:pPr>
              <a:buFontTx/>
              <a:buNone/>
            </a:pPr>
            <a:r>
              <a:rPr lang="en-US" sz="1200" b="0" dirty="0"/>
              <a:t>5.1 – Network Components and Types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16</a:t>
            </a:fld>
            <a:endParaRPr lang="en-US" dirty="0"/>
          </a:p>
        </p:txBody>
      </p:sp>
    </p:spTree>
    <p:extLst>
      <p:ext uri="{BB962C8B-B14F-4D97-AF65-F5344CB8AC3E}">
        <p14:creationId xmlns:p14="http://schemas.microsoft.com/office/powerpoint/2010/main" xmlns="" val="625529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 – Networking Concepts</a:t>
            </a:r>
          </a:p>
          <a:p>
            <a:pPr>
              <a:buFontTx/>
              <a:buNone/>
            </a:pPr>
            <a:r>
              <a:rPr lang="en-US" sz="1200" b="0" dirty="0"/>
              <a:t>5.2 – Networking Protocols, Standards, and Services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26</a:t>
            </a:fld>
            <a:endParaRPr lang="en-US" dirty="0"/>
          </a:p>
        </p:txBody>
      </p:sp>
    </p:spTree>
    <p:extLst>
      <p:ext uri="{BB962C8B-B14F-4D97-AF65-F5344CB8AC3E}">
        <p14:creationId xmlns:p14="http://schemas.microsoft.com/office/powerpoint/2010/main" xmlns="" val="129793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5.2 – Network Protocols, Standards, and Services</a:t>
            </a:r>
          </a:p>
          <a:p>
            <a:pPr>
              <a:buFontTx/>
              <a:buNone/>
            </a:pPr>
            <a:r>
              <a:rPr lang="en-US" sz="1200" b="0" dirty="0"/>
              <a:t>5.2.3 – Wireless Protocols</a:t>
            </a:r>
          </a:p>
          <a:p>
            <a:pPr>
              <a:buFontTx/>
              <a:buNone/>
            </a:pPr>
            <a:r>
              <a:rPr lang="en-US" sz="1200" b="0" dirty="0"/>
              <a:t>5.2.3.4 – Cellular Generations</a:t>
            </a:r>
          </a:p>
          <a:p>
            <a:pPr>
              <a:buFontTx/>
              <a:buNone/>
            </a:pPr>
            <a:r>
              <a:rPr lang="en-US" sz="1200" b="0" dirty="0"/>
              <a:t>5.2.3.5 – Check Your Understanding – Wireless Protocols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37</a:t>
            </a:fld>
            <a:endParaRPr lang="en-US" dirty="0"/>
          </a:p>
        </p:txBody>
      </p:sp>
    </p:spTree>
    <p:extLst>
      <p:ext uri="{BB962C8B-B14F-4D97-AF65-F5344CB8AC3E}">
        <p14:creationId xmlns:p14="http://schemas.microsoft.com/office/powerpoint/2010/main" xmlns="" val="1560409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a:t>5.2 – Network Protocols, Standards, and Services</a:t>
            </a:r>
          </a:p>
          <a:p>
            <a:pPr>
              <a:buFontTx/>
              <a:buNone/>
            </a:pPr>
            <a:r>
              <a:rPr lang="en-US" sz="1200" b="0" dirty="0"/>
              <a:t>5.2.4 – Network Services</a:t>
            </a:r>
          </a:p>
          <a:p>
            <a:pPr>
              <a:buFontTx/>
              <a:buNone/>
            </a:pPr>
            <a:r>
              <a:rPr lang="en-US" sz="1200" b="0" dirty="0"/>
              <a:t>5.2.4.5 – Print Server</a:t>
            </a:r>
            <a:endParaRPr lang="en-US" sz="1200" b="0" baseline="0" dirty="0"/>
          </a:p>
        </p:txBody>
      </p:sp>
    </p:spTree>
    <p:extLst>
      <p:ext uri="{BB962C8B-B14F-4D97-AF65-F5344CB8AC3E}">
        <p14:creationId xmlns:p14="http://schemas.microsoft.com/office/powerpoint/2010/main" xmlns="" val="352328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a:t>5.2 – Network Protocols, Standards, and Services</a:t>
            </a:r>
          </a:p>
          <a:p>
            <a:pPr>
              <a:buFontTx/>
              <a:buNone/>
            </a:pPr>
            <a:r>
              <a:rPr lang="en-US" sz="1200" b="0" dirty="0"/>
              <a:t>5.2.4 – Network Services</a:t>
            </a:r>
          </a:p>
          <a:p>
            <a:pPr>
              <a:buFontTx/>
              <a:buNone/>
            </a:pPr>
            <a:r>
              <a:rPr lang="en-US" sz="1200" b="0" dirty="0"/>
              <a:t>5.2.4.7 – Web Server</a:t>
            </a:r>
            <a:endParaRPr lang="en-US" sz="1200" b="0" baseline="0" dirty="0"/>
          </a:p>
        </p:txBody>
      </p:sp>
    </p:spTree>
    <p:extLst>
      <p:ext uri="{BB962C8B-B14F-4D97-AF65-F5344CB8AC3E}">
        <p14:creationId xmlns:p14="http://schemas.microsoft.com/office/powerpoint/2010/main" xmlns="" val="273050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 – Networking Concepts</a:t>
            </a:r>
          </a:p>
          <a:p>
            <a:pPr>
              <a:buFontTx/>
              <a:buNone/>
            </a:pPr>
            <a:r>
              <a:rPr lang="en-US" sz="1200" b="0" dirty="0"/>
              <a:t>5.3 – Basic Network Devices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49</a:t>
            </a:fld>
            <a:endParaRPr lang="en-US" dirty="0"/>
          </a:p>
        </p:txBody>
      </p:sp>
    </p:spTree>
    <p:extLst>
      <p:ext uri="{BB962C8B-B14F-4D97-AF65-F5344CB8AC3E}">
        <p14:creationId xmlns:p14="http://schemas.microsoft.com/office/powerpoint/2010/main" xmlns="" val="163313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 – Networking Concepts</a:t>
            </a:r>
          </a:p>
          <a:p>
            <a:pPr>
              <a:buFontTx/>
              <a:buNone/>
            </a:pPr>
            <a:r>
              <a:rPr lang="en-US" sz="1200" b="0" dirty="0"/>
              <a:t>5.4 – Network Cables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65</a:t>
            </a:fld>
            <a:endParaRPr lang="en-US" dirty="0"/>
          </a:p>
        </p:txBody>
      </p:sp>
    </p:spTree>
    <p:extLst>
      <p:ext uri="{BB962C8B-B14F-4D97-AF65-F5344CB8AC3E}">
        <p14:creationId xmlns:p14="http://schemas.microsoft.com/office/powerpoint/2010/main" xmlns="" val="176410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a:t>5.4 – Network Cables</a:t>
            </a:r>
          </a:p>
          <a:p>
            <a:pPr>
              <a:buFontTx/>
              <a:buNone/>
            </a:pPr>
            <a:r>
              <a:rPr lang="en-US" sz="1200" b="0" dirty="0"/>
              <a:t>5.4.2 – Copper Cables and Connectors</a:t>
            </a:r>
          </a:p>
          <a:p>
            <a:pPr>
              <a:buFontTx/>
              <a:buNone/>
            </a:pPr>
            <a:r>
              <a:rPr lang="en-US" sz="1200" b="0" dirty="0"/>
              <a:t>5.4.2.8 – Lab – Build and Test Network Cables</a:t>
            </a:r>
            <a:endParaRPr lang="en-US" sz="1200" b="0" baseline="0" dirty="0"/>
          </a:p>
        </p:txBody>
      </p:sp>
    </p:spTree>
    <p:extLst>
      <p:ext uri="{BB962C8B-B14F-4D97-AF65-F5344CB8AC3E}">
        <p14:creationId xmlns:p14="http://schemas.microsoft.com/office/powerpoint/2010/main" xmlns="" val="3251700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5 – Networking Concepts</a:t>
            </a:r>
          </a:p>
          <a:p>
            <a:pPr>
              <a:buFontTx/>
              <a:buNone/>
            </a:pPr>
            <a:r>
              <a:rPr lang="en-US" sz="1200" b="0" dirty="0"/>
              <a:t>5.5 – Summary</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79</a:t>
            </a:fld>
            <a:endParaRPr lang="en-US" dirty="0"/>
          </a:p>
        </p:txBody>
      </p:sp>
    </p:spTree>
    <p:extLst>
      <p:ext uri="{BB962C8B-B14F-4D97-AF65-F5344CB8AC3E}">
        <p14:creationId xmlns:p14="http://schemas.microsoft.com/office/powerpoint/2010/main" xmlns="" val="206277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5.5 </a:t>
            </a:r>
            <a:r>
              <a:rPr lang="en-US" dirty="0"/>
              <a:t>– Summary</a:t>
            </a:r>
          </a:p>
          <a:p>
            <a:r>
              <a:rPr lang="en-US" dirty="0"/>
              <a:t>5.5.1 – </a:t>
            </a:r>
            <a:r>
              <a:rPr lang="en-US" sz="1200" b="0" i="0" kern="1200" dirty="0">
                <a:solidFill>
                  <a:schemeClr val="tx1"/>
                </a:solidFill>
                <a:effectLst/>
                <a:latin typeface="+mn-lt"/>
                <a:ea typeface="+mn-ea"/>
                <a:cs typeface="+mn-cs"/>
              </a:rPr>
              <a:t>Conclusion </a:t>
            </a:r>
          </a:p>
          <a:p>
            <a:r>
              <a:rPr lang="en-US" sz="1200" b="0" i="0" kern="1200" dirty="0">
                <a:solidFill>
                  <a:schemeClr val="tx1"/>
                </a:solidFill>
                <a:effectLst/>
                <a:latin typeface="+mn-lt"/>
                <a:ea typeface="+mn-ea"/>
                <a:cs typeface="+mn-cs"/>
              </a:rPr>
              <a:t>5.5.5.1 – Chapter 5: Network Concepts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80</a:t>
            </a:fld>
            <a:endParaRPr lang="en-US" dirty="0"/>
          </a:p>
        </p:txBody>
      </p:sp>
    </p:spTree>
    <p:extLst>
      <p:ext uri="{BB962C8B-B14F-4D97-AF65-F5344CB8AC3E}">
        <p14:creationId xmlns:p14="http://schemas.microsoft.com/office/powerpoint/2010/main" xmlns="" val="139123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81</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latin typeface="Arial" charset="0"/>
              </a:rPr>
              <a:t>Chapter 5 - New Terms and Commands</a:t>
            </a:r>
            <a:endParaRPr lang="en-US" dirty="0"/>
          </a:p>
        </p:txBody>
      </p:sp>
    </p:spTree>
    <p:extLst>
      <p:ext uri="{BB962C8B-B14F-4D97-AF65-F5344CB8AC3E}">
        <p14:creationId xmlns:p14="http://schemas.microsoft.com/office/powerpoint/2010/main" xmlns="" val="384664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82</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latin typeface="Arial" charset="0"/>
              </a:rPr>
              <a:t>Chapter 5 - New Terms</a:t>
            </a:r>
            <a:endParaRPr lang="en-US" dirty="0"/>
          </a:p>
        </p:txBody>
      </p:sp>
    </p:spTree>
    <p:extLst>
      <p:ext uri="{BB962C8B-B14F-4D97-AF65-F5344CB8AC3E}">
        <p14:creationId xmlns:p14="http://schemas.microsoft.com/office/powerpoint/2010/main" xmlns="" val="36103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5: Networking Concepts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xmlns="" val="415032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104967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142261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2560579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 val="3524546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 val="3653042546"/>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 val="1974617842"/>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hyperlink" Target="https://community.cisco.com/" TargetMode="External"/><Relationship Id="rId4" Type="http://schemas.openxmlformats.org/officeDocument/2006/relationships/hyperlink" Target="https://community.cisco.com/t5/networking-academy/ct-p/Netacad"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890793"/>
            <a:ext cx="6773198" cy="1054687"/>
          </a:xfrm>
        </p:spPr>
        <p:txBody>
          <a:bodyPr/>
          <a:lstStyle/>
          <a:p>
            <a:r>
              <a:rPr lang="en-US" dirty="0">
                <a:solidFill>
                  <a:schemeClr val="accent5">
                    <a:lumMod val="40000"/>
                    <a:lumOff val="60000"/>
                  </a:schemeClr>
                </a:solidFill>
              </a:rPr>
              <a:t>Chapter 5: Networking Concepts</a:t>
            </a:r>
          </a:p>
        </p:txBody>
      </p:sp>
      <p:sp>
        <p:nvSpPr>
          <p:cNvPr id="5" name="Text Placeholder 4"/>
          <p:cNvSpPr>
            <a:spLocks noGrp="1"/>
          </p:cNvSpPr>
          <p:nvPr>
            <p:ph type="body" sz="quarter" idx="13"/>
          </p:nvPr>
        </p:nvSpPr>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986625" cy="902174"/>
          </a:xfrm>
        </p:spPr>
        <p:txBody>
          <a:bodyPr/>
          <a:lstStyle/>
          <a:p>
            <a:r>
              <a:rPr lang="en-US" dirty="0">
                <a:solidFill>
                  <a:schemeClr val="accent5">
                    <a:lumMod val="40000"/>
                    <a:lumOff val="60000"/>
                  </a:schemeClr>
                </a:solidFill>
              </a:rPr>
              <a:t>IT Essentials v7.0</a:t>
            </a:r>
          </a:p>
          <a:p>
            <a:endParaRPr lang="en-US" dirty="0"/>
          </a:p>
          <a:p>
            <a:endParaRPr lang="en-US" dirty="0"/>
          </a:p>
        </p:txBody>
      </p:sp>
    </p:spTree>
    <p:custDataLst>
      <p:tags r:id="rId1"/>
    </p:custDataLst>
    <p:extLst>
      <p:ext uri="{BB962C8B-B14F-4D97-AF65-F5344CB8AC3E}">
        <p14:creationId xmlns:p14="http://schemas.microsoft.com/office/powerpoint/2010/main" xmlns=""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Best Practices (Cont.)</a:t>
            </a:r>
          </a:p>
        </p:txBody>
      </p:sp>
      <p:sp>
        <p:nvSpPr>
          <p:cNvPr id="11266" name="Rectangle 34"/>
          <p:cNvSpPr>
            <a:spLocks noGrp="1" noChangeArrowheads="1"/>
          </p:cNvSpPr>
          <p:nvPr>
            <p:ph idx="1"/>
          </p:nvPr>
        </p:nvSpPr>
        <p:spPr/>
        <p:txBody>
          <a:bodyPr/>
          <a:lstStyle/>
          <a:p>
            <a:r>
              <a:rPr lang="en-US" dirty="0"/>
              <a:t>If working in a computer classroom, unplug the network cable in the classroom and have the students see which wiring standard is used as you discuss UTP network cabling standards.</a:t>
            </a:r>
          </a:p>
          <a:p>
            <a:r>
              <a:rPr lang="en-US" dirty="0"/>
              <a:t>Invite the computer technician for the school into the classroom and ask the person to bring their 5 – 10 most used tools. Ask them to pass the tool around and tell the students what they use the tool for. </a:t>
            </a:r>
          </a:p>
          <a:p>
            <a:r>
              <a:rPr lang="en-US" dirty="0"/>
              <a:t>For internet connection types, have them access the internet and see what types are available in the area. If internet access is not allowed, include the internet options that are available and let the students describe what type they have at home and what they like or don’t like about it. You can supplement with material from the curriculum with their explanation.</a:t>
            </a:r>
          </a:p>
          <a:p>
            <a:endParaRPr lang="en-US" dirty="0"/>
          </a:p>
        </p:txBody>
      </p:sp>
    </p:spTree>
    <p:custDataLst>
      <p:tags r:id="rId1"/>
    </p:custDataLst>
    <p:extLst>
      <p:ext uri="{BB962C8B-B14F-4D97-AF65-F5344CB8AC3E}">
        <p14:creationId xmlns:p14="http://schemas.microsoft.com/office/powerpoint/2010/main" xmlns="" val="345831013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a:t>Chapter 5: Additional Help</a:t>
            </a:r>
          </a:p>
        </p:txBody>
      </p:sp>
      <p:sp>
        <p:nvSpPr>
          <p:cNvPr id="20483" name="Rectangle 34"/>
          <p:cNvSpPr>
            <a:spLocks noGrp="1" noChangeArrowheads="1"/>
          </p:cNvSpPr>
          <p:nvPr>
            <p:ph idx="1"/>
          </p:nvPr>
        </p:nvSpPr>
        <p:spPr/>
        <p:txBody>
          <a:bodyPr/>
          <a:lstStyle/>
          <a:p>
            <a:pPr>
              <a:lnSpc>
                <a:spcPct val="85000"/>
              </a:lnSpc>
              <a:spcBef>
                <a:spcPct val="30000"/>
              </a:spcBef>
              <a:spcAft>
                <a:spcPts val="900"/>
              </a:spcAft>
              <a:defRPr/>
            </a:pPr>
            <a:r>
              <a:rPr lang="en-US" dirty="0"/>
              <a:t>For additional help with teaching strategies, including lesson plans, analogies for difficult concepts, and discussion topics, visit the ITE Community at: </a:t>
            </a:r>
            <a:r>
              <a:rPr lang="en-US" dirty="0">
                <a:hlinkClick r:id="rId4"/>
              </a:rPr>
              <a:t>https://community.cisco.com/t5/networking-academy/ct-p/Netacad</a:t>
            </a:r>
            <a:r>
              <a:rPr lang="en-US" dirty="0"/>
              <a:t>, or simply go to </a:t>
            </a:r>
            <a:r>
              <a:rPr lang="en-US" dirty="0">
                <a:hlinkClick r:id="rId5"/>
              </a:rPr>
              <a:t>https://community.cisco.com</a:t>
            </a:r>
            <a:r>
              <a:rPr lang="en-US" dirty="0"/>
              <a:t>. </a:t>
            </a:r>
          </a:p>
          <a:p>
            <a:pPr>
              <a:lnSpc>
                <a:spcPct val="85000"/>
              </a:lnSpc>
              <a:spcBef>
                <a:spcPct val="30000"/>
              </a:spcBef>
              <a:defRPr/>
            </a:pPr>
            <a:r>
              <a:rPr lang="en-US" dirty="0"/>
              <a:t>If you have lesson plans or resources that you would like to share, upload them to the ITE Community in order to help other instructors.</a:t>
            </a:r>
          </a:p>
        </p:txBody>
      </p:sp>
    </p:spTree>
    <p:custDataLst>
      <p:tags r:id="rId1"/>
    </p:custDataLst>
    <p:extLst>
      <p:ext uri="{BB962C8B-B14F-4D97-AF65-F5344CB8AC3E}">
        <p14:creationId xmlns:p14="http://schemas.microsoft.com/office/powerpoint/2010/main" xmlns="" val="18493019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17831680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836549"/>
            <a:ext cx="5955513" cy="1108931"/>
          </a:xfrm>
        </p:spPr>
        <p:txBody>
          <a:bodyPr/>
          <a:lstStyle/>
          <a:p>
            <a:r>
              <a:rPr lang="en-US" dirty="0">
                <a:solidFill>
                  <a:schemeClr val="accent5">
                    <a:lumMod val="40000"/>
                    <a:lumOff val="60000"/>
                  </a:schemeClr>
                </a:solidFill>
              </a:rPr>
              <a:t>Chapter 5: Networking Concepts</a:t>
            </a:r>
          </a:p>
        </p:txBody>
      </p:sp>
      <p:sp>
        <p:nvSpPr>
          <p:cNvPr id="2" name="Subtitle 1"/>
          <p:cNvSpPr>
            <a:spLocks noGrp="1"/>
          </p:cNvSpPr>
          <p:nvPr>
            <p:ph type="subTitle" idx="1"/>
          </p:nvPr>
        </p:nvSpPr>
        <p:spPr/>
        <p:txBody>
          <a:bodyPr/>
          <a:lstStyle/>
          <a:p>
            <a:r>
              <a:rPr lang="en-US" dirty="0">
                <a:solidFill>
                  <a:schemeClr val="accent5">
                    <a:lumMod val="40000"/>
                    <a:lumOff val="60000"/>
                  </a:schemeClr>
                </a:solidFill>
              </a:rPr>
              <a:t>IT Essentials v7.0</a:t>
            </a:r>
          </a:p>
        </p:txBody>
      </p:sp>
    </p:spTree>
    <p:custDataLst>
      <p:tags r:id="rId1"/>
    </p:custDataLst>
    <p:extLst>
      <p:ext uri="{BB962C8B-B14F-4D97-AF65-F5344CB8AC3E}">
        <p14:creationId xmlns:p14="http://schemas.microsoft.com/office/powerpoint/2010/main" xmlns="" val="17829380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5 - Sections &amp; Objectives</a:t>
            </a:r>
          </a:p>
        </p:txBody>
      </p:sp>
      <p:sp>
        <p:nvSpPr>
          <p:cNvPr id="4099" name="Rectangle 34"/>
          <p:cNvSpPr>
            <a:spLocks noGrp="1" noChangeArrowheads="1"/>
          </p:cNvSpPr>
          <p:nvPr>
            <p:ph idx="1"/>
          </p:nvPr>
        </p:nvSpPr>
        <p:spPr/>
        <p:txBody>
          <a:bodyPr/>
          <a:lstStyle/>
          <a:p>
            <a:r>
              <a:rPr lang="en-CA" sz="1600" dirty="0"/>
              <a:t> 5.1 Network Components and Types</a:t>
            </a:r>
          </a:p>
          <a:p>
            <a:pPr marL="469106" lvl="1" indent="-214313">
              <a:buFont typeface="Arial" panose="020B0604020202020204" pitchFamily="34" charset="0"/>
              <a:buChar char="•"/>
            </a:pPr>
            <a:r>
              <a:rPr lang="en-US" sz="1600" dirty="0"/>
              <a:t>Explain components and types of computer networks.</a:t>
            </a:r>
          </a:p>
          <a:p>
            <a:pPr marL="542131" lvl="2" indent="-214313">
              <a:buFont typeface="Arial" panose="020B0604020202020204" pitchFamily="34" charset="0"/>
              <a:buChar char="•"/>
            </a:pPr>
            <a:r>
              <a:rPr lang="en-US" sz="1400" dirty="0"/>
              <a:t>Describe the types of networks.</a:t>
            </a:r>
          </a:p>
          <a:p>
            <a:pPr marL="542131" lvl="2" indent="-214313">
              <a:buFont typeface="Arial" panose="020B0604020202020204" pitchFamily="34" charset="0"/>
              <a:buChar char="•"/>
            </a:pPr>
            <a:r>
              <a:rPr lang="en-US" sz="1400" dirty="0"/>
              <a:t>Describe internet connection types.</a:t>
            </a:r>
          </a:p>
          <a:p>
            <a:pPr marL="286941" indent="-285750"/>
            <a:r>
              <a:rPr lang="en-CA" sz="1600" dirty="0"/>
              <a:t>5.2 Network Protocols, Standards, and Services</a:t>
            </a:r>
          </a:p>
          <a:p>
            <a:pPr marL="469106" lvl="1" indent="-214313">
              <a:buFont typeface="Arial" panose="020B0604020202020204" pitchFamily="34" charset="0"/>
              <a:buChar char="•"/>
            </a:pPr>
            <a:r>
              <a:rPr lang="en-US" sz="1600" dirty="0"/>
              <a:t>Explain networking protocols, standards and services.</a:t>
            </a:r>
          </a:p>
          <a:p>
            <a:pPr marL="542131" lvl="2" indent="-214313">
              <a:buFont typeface="Arial" panose="020B0604020202020204" pitchFamily="34" charset="0"/>
              <a:buChar char="•"/>
            </a:pPr>
            <a:r>
              <a:rPr lang="en-US" sz="1400" dirty="0"/>
              <a:t>Explain the purpose and characteristics of transport layer protocols.</a:t>
            </a:r>
          </a:p>
          <a:p>
            <a:pPr marL="542131" lvl="2" indent="-214313">
              <a:buFont typeface="Arial" panose="020B0604020202020204" pitchFamily="34" charset="0"/>
              <a:buChar char="•"/>
            </a:pPr>
            <a:r>
              <a:rPr lang="en-US" sz="1400" dirty="0"/>
              <a:t>Explain the significance of application port numbers.</a:t>
            </a:r>
          </a:p>
          <a:p>
            <a:pPr marL="542131" lvl="2" indent="-214313">
              <a:buFont typeface="Arial" panose="020B0604020202020204" pitchFamily="34" charset="0"/>
              <a:buChar char="•"/>
            </a:pPr>
            <a:r>
              <a:rPr lang="en-US" sz="1400" dirty="0"/>
              <a:t>Explain wireless protocols.</a:t>
            </a:r>
          </a:p>
          <a:p>
            <a:pPr marL="542131" lvl="2" indent="-214313">
              <a:buFont typeface="Arial" panose="020B0604020202020204" pitchFamily="34" charset="0"/>
              <a:buChar char="•"/>
            </a:pPr>
            <a:r>
              <a:rPr lang="en-US" sz="1400" dirty="0"/>
              <a:t>Explain network services.</a:t>
            </a:r>
          </a:p>
          <a:p>
            <a:pPr marL="327818" lvl="2" indent="0">
              <a:buNone/>
            </a:pPr>
            <a:endParaRPr lang="en-US" sz="1400" dirty="0"/>
          </a:p>
        </p:txBody>
      </p:sp>
    </p:spTree>
    <p:custDataLst>
      <p:tags r:id="rId1"/>
    </p:custDataLst>
    <p:extLst>
      <p:ext uri="{BB962C8B-B14F-4D97-AF65-F5344CB8AC3E}">
        <p14:creationId xmlns:p14="http://schemas.microsoft.com/office/powerpoint/2010/main" xmlns="" val="17588686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5 - Sections &amp; Objectives (Cont.)</a:t>
            </a:r>
          </a:p>
        </p:txBody>
      </p:sp>
      <p:sp>
        <p:nvSpPr>
          <p:cNvPr id="4099" name="Rectangle 34"/>
          <p:cNvSpPr>
            <a:spLocks noGrp="1" noChangeArrowheads="1"/>
          </p:cNvSpPr>
          <p:nvPr>
            <p:ph idx="1"/>
          </p:nvPr>
        </p:nvSpPr>
        <p:spPr/>
        <p:txBody>
          <a:bodyPr/>
          <a:lstStyle/>
          <a:p>
            <a:r>
              <a:rPr lang="en-CA" sz="1600" dirty="0"/>
              <a:t> 5.3 Network Devices</a:t>
            </a:r>
          </a:p>
          <a:p>
            <a:pPr marL="469106" lvl="1" indent="-214313">
              <a:buFont typeface="Arial" panose="020B0604020202020204" pitchFamily="34" charset="0"/>
              <a:buChar char="•"/>
            </a:pPr>
            <a:r>
              <a:rPr lang="en-US" sz="1600" dirty="0"/>
              <a:t>Explain the purpose of devices on a network.</a:t>
            </a:r>
          </a:p>
          <a:p>
            <a:pPr marL="542131" lvl="2" indent="-214313">
              <a:buFont typeface="Arial" panose="020B0604020202020204" pitchFamily="34" charset="0"/>
              <a:buChar char="•"/>
            </a:pPr>
            <a:r>
              <a:rPr lang="en-US" sz="1400" dirty="0"/>
              <a:t>Explain basic network devices.</a:t>
            </a:r>
          </a:p>
          <a:p>
            <a:pPr marL="542131" lvl="2" indent="-214313">
              <a:buFont typeface="Arial" panose="020B0604020202020204" pitchFamily="34" charset="0"/>
              <a:buChar char="•"/>
            </a:pPr>
            <a:r>
              <a:rPr lang="en-US" sz="1400" dirty="0"/>
              <a:t>Explain security devices.</a:t>
            </a:r>
          </a:p>
          <a:p>
            <a:pPr marL="542131" lvl="2" indent="-214313">
              <a:buFont typeface="Arial" panose="020B0604020202020204" pitchFamily="34" charset="0"/>
              <a:buChar char="•"/>
            </a:pPr>
            <a:r>
              <a:rPr lang="en-US" sz="1400" dirty="0"/>
              <a:t>Explain other network devices.</a:t>
            </a:r>
          </a:p>
          <a:p>
            <a:pPr marL="286941" indent="-285750"/>
            <a:r>
              <a:rPr lang="en-CA" sz="1600" dirty="0"/>
              <a:t>5.4 Network Cables</a:t>
            </a:r>
          </a:p>
          <a:p>
            <a:pPr marL="469106" lvl="1" indent="-214313">
              <a:buFont typeface="Arial" panose="020B0604020202020204" pitchFamily="34" charset="0"/>
              <a:buChar char="•"/>
            </a:pPr>
            <a:r>
              <a:rPr lang="en-US" sz="1600" dirty="0"/>
              <a:t>Explain the characteristics of network cables.</a:t>
            </a:r>
          </a:p>
          <a:p>
            <a:pPr marL="542131" lvl="2" indent="-214313">
              <a:buFont typeface="Arial" panose="020B0604020202020204" pitchFamily="34" charset="0"/>
              <a:buChar char="•"/>
            </a:pPr>
            <a:r>
              <a:rPr lang="en-US" sz="1400" dirty="0"/>
              <a:t>Describe networking tools and their purpose.</a:t>
            </a:r>
          </a:p>
          <a:p>
            <a:pPr marL="542131" lvl="2" indent="-214313">
              <a:buFont typeface="Arial" panose="020B0604020202020204" pitchFamily="34" charset="0"/>
              <a:buChar char="•"/>
            </a:pPr>
            <a:r>
              <a:rPr lang="en-US" sz="1400" dirty="0"/>
              <a:t>Explain the purpose and characteristics of common types of copper network cables and connectors.</a:t>
            </a:r>
          </a:p>
          <a:p>
            <a:pPr marL="542131" lvl="2" indent="-214313">
              <a:buFont typeface="Arial" panose="020B0604020202020204" pitchFamily="34" charset="0"/>
              <a:buChar char="•"/>
            </a:pPr>
            <a:r>
              <a:rPr lang="en-US" sz="1400" dirty="0"/>
              <a:t>Explain the purpose and characteristics of common types of fiber network cables and connectors.</a:t>
            </a:r>
          </a:p>
        </p:txBody>
      </p:sp>
    </p:spTree>
    <p:custDataLst>
      <p:tags r:id="rId1"/>
    </p:custDataLst>
    <p:extLst>
      <p:ext uri="{BB962C8B-B14F-4D97-AF65-F5344CB8AC3E}">
        <p14:creationId xmlns:p14="http://schemas.microsoft.com/office/powerpoint/2010/main" xmlns="" val="8478148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5.1 Network Components and Types</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Instructor Materials – Chapter 5 Planning Guide</a:t>
            </a:r>
          </a:p>
        </p:txBody>
      </p:sp>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a:t>
            </a:r>
            <a:r>
              <a:rPr lang="en-CA"/>
              <a:t>#13</a:t>
            </a:r>
            <a:endParaRPr lang="en-CA" dirty="0"/>
          </a:p>
          <a:p>
            <a:endParaRPr lang="en-CA" dirty="0"/>
          </a:p>
          <a:p>
            <a:r>
              <a:rPr lang="en-CA" b="1" dirty="0"/>
              <a:t>Note</a:t>
            </a:r>
            <a:r>
              <a:rPr lang="en-CA" dirty="0"/>
              <a:t>: Remove the Planning Guide from this presentation before sharing with anyone.</a:t>
            </a:r>
          </a:p>
        </p:txBody>
      </p:sp>
    </p:spTree>
    <p:custDataLst>
      <p:tags r:id="rId1"/>
    </p:custDataLst>
    <p:extLst>
      <p:ext uri="{BB962C8B-B14F-4D97-AF65-F5344CB8AC3E}">
        <p14:creationId xmlns:p14="http://schemas.microsoft.com/office/powerpoint/2010/main" xmlns=""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a:solidFill>
                  <a:schemeClr val="accent5">
                    <a:lumMod val="40000"/>
                    <a:lumOff val="60000"/>
                  </a:schemeClr>
                </a:solidFill>
              </a:rPr>
              <a:t>5.2 Networking Protocols, Standards, and Services</a:t>
            </a:r>
          </a:p>
        </p:txBody>
      </p:sp>
    </p:spTree>
    <p:custDataLst>
      <p:tags r:id="rId1"/>
    </p:custDataLst>
    <p:extLst>
      <p:ext uri="{BB962C8B-B14F-4D97-AF65-F5344CB8AC3E}">
        <p14:creationId xmlns:p14="http://schemas.microsoft.com/office/powerpoint/2010/main" xmlns="" val="355190541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479603" cy="1802391"/>
          </a:xfrm>
        </p:spPr>
        <p:txBody>
          <a:bodyPr/>
          <a:lstStyle/>
          <a:p>
            <a:r>
              <a:rPr lang="en-US" dirty="0">
                <a:solidFill>
                  <a:schemeClr val="accent5">
                    <a:lumMod val="40000"/>
                    <a:lumOff val="60000"/>
                  </a:schemeClr>
                </a:solidFill>
              </a:rPr>
              <a:t>Chapter 5: Networking Concepts </a:t>
            </a:r>
          </a:p>
        </p:txBody>
      </p:sp>
      <p:sp>
        <p:nvSpPr>
          <p:cNvPr id="3" name="Rectangle 2"/>
          <p:cNvSpPr/>
          <p:nvPr/>
        </p:nvSpPr>
        <p:spPr>
          <a:xfrm>
            <a:off x="628650" y="3436035"/>
            <a:ext cx="4572000" cy="369332"/>
          </a:xfrm>
          <a:prstGeom prst="rect">
            <a:avLst/>
          </a:prstGeom>
        </p:spPr>
        <p:txBody>
          <a:bodyPr>
            <a:spAutoFit/>
          </a:bodyPr>
          <a:lstStyle/>
          <a:p>
            <a:r>
              <a:rPr lang="en-US" b="1" dirty="0">
                <a:solidFill>
                  <a:schemeClr val="bg2">
                    <a:lumMod val="40000"/>
                    <a:lumOff val="60000"/>
                  </a:schemeClr>
                </a:solidFill>
              </a:rPr>
              <a:t>IT Essentials 7.0 Planning Guide</a:t>
            </a:r>
          </a:p>
        </p:txBody>
      </p:sp>
    </p:spTree>
    <p:custDataLst>
      <p:tags r:id="rId1"/>
    </p:custDataLst>
    <p:extLst>
      <p:ext uri="{BB962C8B-B14F-4D97-AF65-F5344CB8AC3E}">
        <p14:creationId xmlns:p14="http://schemas.microsoft.com/office/powerpoint/2010/main" xmlns=""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7E913ECD-8EB9-4FA0-B524-C5F4AD418B79}"/>
              </a:ext>
            </a:extLst>
          </p:cNvPr>
          <p:cNvSpPr>
            <a:spLocks noGrp="1" noChangeArrowheads="1"/>
          </p:cNvSpPr>
          <p:nvPr>
            <p:ph type="title"/>
          </p:nvPr>
        </p:nvSpPr>
        <p:spPr>
          <a:xfrm>
            <a:off x="0" y="41275"/>
            <a:ext cx="9144000" cy="757238"/>
          </a:xfrm>
        </p:spPr>
        <p:txBody>
          <a:bodyPr/>
          <a:lstStyle/>
          <a:p>
            <a:r>
              <a:rPr lang="en-US" altLang="en-US" sz="1600" dirty="0"/>
              <a:t/>
            </a:r>
            <a:br>
              <a:rPr lang="en-US" altLang="en-US" sz="1600" dirty="0"/>
            </a:br>
            <a:r>
              <a:rPr lang="en-US" altLang="en-US" sz="1600" dirty="0"/>
              <a:t>Wireless Protocols</a:t>
            </a:r>
            <a:br>
              <a:rPr lang="en-US" altLang="en-US" sz="1600" dirty="0"/>
            </a:br>
            <a:r>
              <a:rPr lang="en-US" altLang="en-US" dirty="0"/>
              <a:t>Cellular Generations</a:t>
            </a:r>
            <a:r>
              <a:rPr lang="en-US" altLang="en-US" sz="1600" dirty="0"/>
              <a:t/>
            </a:r>
            <a:br>
              <a:rPr lang="en-US" altLang="en-US" sz="1600" dirty="0"/>
            </a:br>
            <a:endParaRPr lang="en-US" altLang="en-US" dirty="0"/>
          </a:p>
        </p:txBody>
      </p:sp>
      <p:sp>
        <p:nvSpPr>
          <p:cNvPr id="2" name="Content Placeholder 1">
            <a:extLst>
              <a:ext uri="{FF2B5EF4-FFF2-40B4-BE49-F238E27FC236}">
                <a16:creationId xmlns:a16="http://schemas.microsoft.com/office/drawing/2014/main" xmlns="" id="{41A523F9-B2E9-4AD9-B6F9-C027E6B0975B}"/>
              </a:ext>
            </a:extLst>
          </p:cNvPr>
          <p:cNvSpPr>
            <a:spLocks noGrp="1"/>
          </p:cNvSpPr>
          <p:nvPr>
            <p:ph idx="1"/>
          </p:nvPr>
        </p:nvSpPr>
        <p:spPr/>
        <p:txBody>
          <a:bodyPr/>
          <a:lstStyle/>
          <a:p>
            <a:r>
              <a:rPr lang="en-US" altLang="en-US" dirty="0"/>
              <a:t>1G/2G – First generation was analog calls only. 2G introduced digital voice, conference calls, and caller ID with speeds less than 9.6 </a:t>
            </a:r>
            <a:r>
              <a:rPr lang="en-US" altLang="en-US" dirty="0" err="1"/>
              <a:t>Kb</a:t>
            </a:r>
            <a:r>
              <a:rPr lang="en-US" altLang="en-US" dirty="0"/>
              <a:t>/s</a:t>
            </a:r>
          </a:p>
          <a:p>
            <a:r>
              <a:rPr lang="en-US" altLang="en-US" b="1" dirty="0"/>
              <a:t>2.5G</a:t>
            </a:r>
            <a:r>
              <a:rPr lang="en-US" altLang="en-US" dirty="0"/>
              <a:t> – supports web browsing, short audio and video clips with speeds up to 237 </a:t>
            </a:r>
            <a:r>
              <a:rPr lang="en-US" altLang="en-US" dirty="0" err="1"/>
              <a:t>Kb</a:t>
            </a:r>
            <a:r>
              <a:rPr lang="en-US" altLang="en-US" dirty="0"/>
              <a:t>/s.</a:t>
            </a:r>
          </a:p>
          <a:p>
            <a:r>
              <a:rPr lang="en-US" altLang="en-US" b="1" dirty="0"/>
              <a:t>3G</a:t>
            </a:r>
            <a:r>
              <a:rPr lang="en-US" altLang="en-US" dirty="0"/>
              <a:t> – full motion </a:t>
            </a:r>
            <a:r>
              <a:rPr lang="en-US" altLang="en-US" b="1" dirty="0"/>
              <a:t>video and streaming music</a:t>
            </a:r>
            <a:r>
              <a:rPr lang="en-US" altLang="en-US" dirty="0"/>
              <a:t> at speeds up to 2 Mb/s</a:t>
            </a:r>
          </a:p>
          <a:p>
            <a:r>
              <a:rPr lang="en-US" altLang="en-US" b="1" dirty="0"/>
              <a:t>4G </a:t>
            </a:r>
            <a:r>
              <a:rPr lang="en-US" altLang="en-US" dirty="0"/>
              <a:t>- IPv6, IP-based voice, gaming services, high quality multimedia at speeds up to 672 Mb/s</a:t>
            </a:r>
          </a:p>
          <a:p>
            <a:r>
              <a:rPr lang="en-US" altLang="en-US" b="1" dirty="0"/>
              <a:t>LTE (Long Term Evolution) </a:t>
            </a:r>
            <a:r>
              <a:rPr lang="en-US" altLang="en-US" dirty="0"/>
              <a:t>– means it meets the 4G speed standards and improves connectivity while in motion. Speeds up to 100 Mb/s when mobile and up to 1 Gb/s when stationary.</a:t>
            </a:r>
          </a:p>
          <a:p>
            <a:r>
              <a:rPr lang="en-US" altLang="en-US" b="1" dirty="0"/>
              <a:t>5G</a:t>
            </a:r>
            <a:r>
              <a:rPr lang="en-US" altLang="en-US" dirty="0"/>
              <a:t> – supports augmented reality (AR), virtual reality (VR), smart homes, smart cars, and data transfer between devices. Download speeds up to 3 Gb/s; upload speeds up to 1.5 Gb/s.</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custDataLst>
      <p:tags r:id="rId1"/>
    </p:custDataLst>
    <p:extLst>
      <p:ext uri="{BB962C8B-B14F-4D97-AF65-F5344CB8AC3E}">
        <p14:creationId xmlns:p14="http://schemas.microsoft.com/office/powerpoint/2010/main" xmlns="" val="23098960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 and What Do You Already Know? </a:t>
            </a:r>
          </a:p>
        </p:txBody>
      </p:sp>
      <p:sp>
        <p:nvSpPr>
          <p:cNvPr id="7171" name="Rectangle 34"/>
          <p:cNvSpPr>
            <a:spLocks noGrp="1" noChangeArrowheads="1"/>
          </p:cNvSpPr>
          <p:nvPr>
            <p:ph idx="1"/>
          </p:nvPr>
        </p:nvSpPr>
        <p:spPr>
          <a:xfrm>
            <a:off x="145357" y="1018505"/>
            <a:ext cx="8853286" cy="3607739"/>
          </a:xfrm>
        </p:spPr>
        <p:txBody>
          <a:bodyPr/>
          <a:lstStyle/>
          <a:p>
            <a:pPr eaLnBrk="1" hangingPunct="1">
              <a:spcBef>
                <a:spcPct val="30000"/>
              </a:spcBef>
            </a:pPr>
            <a:r>
              <a:rPr lang="en-US" dirty="0"/>
              <a:t>Check Your Understanding activities used to be called Interactive Activities. They simply have a new name. They are designed to let students quickly determine if they understand the content and can proceed, or if they need to review. </a:t>
            </a:r>
          </a:p>
          <a:p>
            <a:pPr eaLnBrk="1" hangingPunct="1">
              <a:spcBef>
                <a:spcPct val="30000"/>
              </a:spcBef>
            </a:pPr>
            <a:r>
              <a:rPr lang="en-US" dirty="0"/>
              <a:t>Check Your Understanding activities </a:t>
            </a:r>
            <a:r>
              <a:rPr lang="en-US" b="1" i="1" dirty="0"/>
              <a:t>do not </a:t>
            </a:r>
            <a:r>
              <a:rPr lang="en-US" dirty="0"/>
              <a:t>affect student grades.</a:t>
            </a:r>
          </a:p>
          <a:p>
            <a:pPr eaLnBrk="1" hangingPunct="1">
              <a:spcBef>
                <a:spcPct val="30000"/>
              </a:spcBef>
            </a:pPr>
            <a:r>
              <a:rPr lang="en-US" dirty="0"/>
              <a:t>Activities listed as What Do You Already Know? are a type of activity in which we ask the student to simply take a guess! It is not meant to evaluate their knowledge. It is only meant to give them a head start in thinking about different topics before they are presented in the course. Students receive addition content in the form of feedback for </a:t>
            </a:r>
            <a:r>
              <a:rPr lang="en-US" b="1" i="1" dirty="0"/>
              <a:t>any</a:t>
            </a:r>
            <a:r>
              <a:rPr lang="en-US" dirty="0"/>
              <a:t> answers they select. </a:t>
            </a:r>
          </a:p>
          <a:p>
            <a:pPr eaLnBrk="1" hangingPunct="1">
              <a:spcBef>
                <a:spcPct val="30000"/>
              </a:spcBef>
            </a:pPr>
            <a:r>
              <a:rPr lang="en-US" dirty="0"/>
              <a:t>What Do You Already Know? activities </a:t>
            </a:r>
            <a:r>
              <a:rPr lang="en-US" b="1" i="1" dirty="0"/>
              <a:t>do not directly </a:t>
            </a:r>
            <a:r>
              <a:rPr lang="en-US" dirty="0"/>
              <a:t>affect student grades; however, the feedback may contain content which appears later in quizzes and exams, so it is important that students complete the What Do You Already Know? activities. </a:t>
            </a:r>
            <a:endParaRPr lang="en-US" dirty="0" smtClean="0"/>
          </a:p>
          <a:p>
            <a:pPr>
              <a:spcBef>
                <a:spcPct val="30000"/>
              </a:spcBef>
            </a:pPr>
            <a:r>
              <a:rPr lang="en-US" dirty="0"/>
              <a:t>There are no separate slides for these activities in the PPT. They are listed in the notes area of the slide that appears before these activities.</a:t>
            </a:r>
          </a:p>
          <a:p>
            <a:pPr eaLnBrk="1" hangingPunct="1">
              <a:spcBef>
                <a:spcPct val="30000"/>
              </a:spcBef>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xmlns=""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
            </a:r>
            <a:br>
              <a:rPr lang="en-US" altLang="en-US" sz="1600" dirty="0"/>
            </a:br>
            <a:r>
              <a:rPr lang="en-US" altLang="en-US" sz="1600" dirty="0"/>
              <a:t>Network Services</a:t>
            </a:r>
            <a:br>
              <a:rPr lang="en-US" altLang="en-US" sz="1600" dirty="0"/>
            </a:br>
            <a:r>
              <a:rPr lang="en-US" altLang="en-US" dirty="0"/>
              <a:t>Print Server</a:t>
            </a:r>
            <a:br>
              <a:rPr lang="en-US" altLang="en-US" dirty="0"/>
            </a:br>
            <a:endParaRPr lang="en-US" altLang="en-US" dirty="0"/>
          </a:p>
        </p:txBody>
      </p:sp>
      <p:sp>
        <p:nvSpPr>
          <p:cNvPr id="4" name="Content Placeholder 2"/>
          <p:cNvSpPr>
            <a:spLocks noGrp="1"/>
          </p:cNvSpPr>
          <p:nvPr>
            <p:ph idx="1"/>
          </p:nvPr>
        </p:nvSpPr>
        <p:spPr>
          <a:xfrm>
            <a:off x="106357" y="923827"/>
            <a:ext cx="7689609" cy="2884601"/>
          </a:xfrm>
        </p:spPr>
        <p:txBody>
          <a:bodyPr/>
          <a:lstStyle/>
          <a:p>
            <a:r>
              <a:rPr lang="en-US" altLang="en-US" sz="1600" dirty="0"/>
              <a:t>A print server </a:t>
            </a:r>
          </a:p>
          <a:p>
            <a:pPr lvl="1"/>
            <a:r>
              <a:rPr lang="en-US" altLang="en-US" dirty="0"/>
              <a:t>Can control multiple printers</a:t>
            </a:r>
          </a:p>
          <a:p>
            <a:pPr lvl="1"/>
            <a:r>
              <a:rPr lang="en-US" altLang="en-US" dirty="0"/>
              <a:t>Provides client access to print resources</a:t>
            </a:r>
          </a:p>
          <a:p>
            <a:pPr lvl="1"/>
            <a:r>
              <a:rPr lang="en-US" altLang="en-US" dirty="0"/>
              <a:t>Allows centralized print job administration</a:t>
            </a:r>
          </a:p>
          <a:p>
            <a:pPr lvl="1"/>
            <a:r>
              <a:rPr lang="en-US" altLang="en-US" dirty="0"/>
              <a:t>Provides feedback to network clients</a:t>
            </a:r>
            <a:endParaRPr lang="en-CA" altLang="en-US" dirty="0"/>
          </a:p>
        </p:txBody>
      </p:sp>
    </p:spTree>
    <p:custDataLst>
      <p:tags r:id="rId1"/>
    </p:custDataLst>
    <p:extLst>
      <p:ext uri="{BB962C8B-B14F-4D97-AF65-F5344CB8AC3E}">
        <p14:creationId xmlns:p14="http://schemas.microsoft.com/office/powerpoint/2010/main" xmlns="" val="388988960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
            </a:r>
            <a:br>
              <a:rPr lang="en-US" altLang="en-US" sz="1600" dirty="0"/>
            </a:br>
            <a:r>
              <a:rPr lang="en-US" altLang="en-US" sz="1600" dirty="0"/>
              <a:t>Network Services</a:t>
            </a:r>
            <a:br>
              <a:rPr lang="en-US" altLang="en-US" sz="1600" dirty="0"/>
            </a:br>
            <a:r>
              <a:rPr lang="en-US" altLang="en-US" dirty="0"/>
              <a:t>Web Server</a:t>
            </a:r>
            <a:br>
              <a:rPr lang="en-US" altLang="en-US" dirty="0"/>
            </a:br>
            <a:endParaRPr lang="en-US" altLang="en-US" dirty="0"/>
          </a:p>
        </p:txBody>
      </p:sp>
      <p:sp>
        <p:nvSpPr>
          <p:cNvPr id="4" name="Content Placeholder 2"/>
          <p:cNvSpPr>
            <a:spLocks noGrp="1"/>
          </p:cNvSpPr>
          <p:nvPr>
            <p:ph idx="1"/>
          </p:nvPr>
        </p:nvSpPr>
        <p:spPr>
          <a:xfrm>
            <a:off x="200626" y="1084082"/>
            <a:ext cx="3466499" cy="2884601"/>
          </a:xfrm>
        </p:spPr>
        <p:txBody>
          <a:bodyPr/>
          <a:lstStyle/>
          <a:p>
            <a:r>
              <a:rPr lang="en-US" altLang="en-US" sz="1600" dirty="0"/>
              <a:t>A web server provides web resources using these protocols</a:t>
            </a:r>
          </a:p>
          <a:p>
            <a:pPr lvl="1"/>
            <a:r>
              <a:rPr lang="en-US" altLang="en-US" dirty="0"/>
              <a:t>Hypertext Transfer Protocol (HTTP)</a:t>
            </a:r>
          </a:p>
          <a:p>
            <a:pPr lvl="2"/>
            <a:r>
              <a:rPr lang="en-US" altLang="en-US" dirty="0"/>
              <a:t>TCP port 80</a:t>
            </a:r>
          </a:p>
          <a:p>
            <a:pPr lvl="1"/>
            <a:r>
              <a:rPr lang="en-US" altLang="en-US" dirty="0"/>
              <a:t>Secure HTTP (HTTPS)</a:t>
            </a:r>
          </a:p>
          <a:p>
            <a:pPr lvl="2"/>
            <a:r>
              <a:rPr lang="en-US" altLang="en-US" dirty="0"/>
              <a:t>Secure Sockets Layer (SSL)</a:t>
            </a:r>
          </a:p>
          <a:p>
            <a:pPr lvl="2"/>
            <a:r>
              <a:rPr lang="en-US" altLang="en-US" dirty="0"/>
              <a:t>Transport Layer Security (TLS)</a:t>
            </a:r>
          </a:p>
          <a:p>
            <a:pPr lvl="2"/>
            <a:r>
              <a:rPr lang="en-US" altLang="en-US" dirty="0"/>
              <a:t>TCP port 443</a:t>
            </a:r>
          </a:p>
        </p:txBody>
      </p:sp>
      <p:pic>
        <p:nvPicPr>
          <p:cNvPr id="3" name="Picture 2" descr="a topology that shows a client and a HTTP server connected to a network. bove the server is shown the HTML code for the web page. The HTML code is being sent back to the client."/>
          <p:cNvPicPr>
            <a:picLocks noChangeAspect="1"/>
          </p:cNvPicPr>
          <p:nvPr/>
        </p:nvPicPr>
        <p:blipFill>
          <a:blip r:embed="rId4"/>
          <a:stretch>
            <a:fillRect/>
          </a:stretch>
        </p:blipFill>
        <p:spPr>
          <a:xfrm>
            <a:off x="3753256" y="876693"/>
            <a:ext cx="5057270" cy="3524103"/>
          </a:xfrm>
          <a:prstGeom prst="rect">
            <a:avLst/>
          </a:prstGeom>
        </p:spPr>
      </p:pic>
    </p:spTree>
    <p:custDataLst>
      <p:tags r:id="rId1"/>
    </p:custDataLst>
    <p:extLst>
      <p:ext uri="{BB962C8B-B14F-4D97-AF65-F5344CB8AC3E}">
        <p14:creationId xmlns:p14="http://schemas.microsoft.com/office/powerpoint/2010/main" xmlns="" val="159907943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a:solidFill>
                  <a:schemeClr val="accent5">
                    <a:lumMod val="40000"/>
                    <a:lumOff val="60000"/>
                  </a:schemeClr>
                </a:solidFill>
              </a:rPr>
              <a:t>5.3 Basic Network Devices</a:t>
            </a:r>
          </a:p>
        </p:txBody>
      </p:sp>
    </p:spTree>
    <p:custDataLst>
      <p:tags r:id="rId1"/>
    </p:custDataLst>
    <p:extLst>
      <p:ext uri="{BB962C8B-B14F-4D97-AF65-F5344CB8AC3E}">
        <p14:creationId xmlns:p14="http://schemas.microsoft.com/office/powerpoint/2010/main" xmlns="" val="14370523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5: Activities</a:t>
            </a:r>
          </a:p>
        </p:txBody>
      </p:sp>
      <p:sp>
        <p:nvSpPr>
          <p:cNvPr id="6147" name="Rectangle 34"/>
          <p:cNvSpPr>
            <a:spLocks noGrp="1" noChangeArrowheads="1"/>
          </p:cNvSpPr>
          <p:nvPr>
            <p:ph idx="1"/>
          </p:nvPr>
        </p:nvSpPr>
        <p:spPr>
          <a:xfrm>
            <a:off x="144065" y="760199"/>
            <a:ext cx="8853286" cy="323137"/>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xmlns="" val="1564753140"/>
              </p:ext>
            </p:extLst>
          </p:nvPr>
        </p:nvGraphicFramePr>
        <p:xfrm>
          <a:off x="457291" y="1122081"/>
          <a:ext cx="8229418" cy="3797895"/>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xmlns="" val="20001"/>
                    </a:ext>
                  </a:extLst>
                </a:gridCol>
                <a:gridCol w="1857736">
                  <a:extLst>
                    <a:ext uri="{9D8B030D-6E8A-4147-A177-3AD203B41FA5}">
                      <a16:colId xmlns:a16="http://schemas.microsoft.com/office/drawing/2014/main" xmlns="" val="3156509146"/>
                    </a:ext>
                  </a:extLst>
                </a:gridCol>
                <a:gridCol w="4080076">
                  <a:extLst>
                    <a:ext uri="{9D8B030D-6E8A-4147-A177-3AD203B41FA5}">
                      <a16:colId xmlns:a16="http://schemas.microsoft.com/office/drawing/2014/main" xmlns="" val="20002"/>
                    </a:ext>
                  </a:extLst>
                </a:gridCol>
                <a:gridCol w="1161873">
                  <a:extLst>
                    <a:ext uri="{9D8B030D-6E8A-4147-A177-3AD203B41FA5}">
                      <a16:colId xmlns:a16="http://schemas.microsoft.com/office/drawing/2014/main" xmlns=""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xmlns="" val="10000"/>
                  </a:ext>
                </a:extLst>
              </a:tr>
              <a:tr h="292629">
                <a:tc>
                  <a:txBody>
                    <a:bodyPr/>
                    <a:lstStyle/>
                    <a:p>
                      <a:pPr algn="ctr"/>
                      <a:r>
                        <a:rPr lang="en-US" sz="1100" dirty="0"/>
                        <a:t>5.1.1.3</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Types of Networks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xmlns="" val="10001"/>
                  </a:ext>
                </a:extLst>
              </a:tr>
              <a:tr h="292629">
                <a:tc>
                  <a:txBody>
                    <a:bodyPr/>
                    <a:lstStyle/>
                    <a:p>
                      <a:pPr algn="ctr"/>
                      <a:r>
                        <a:rPr lang="en-US" sz="1100" dirty="0"/>
                        <a:t>5.1.2.7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Internet Connection Types</a:t>
                      </a:r>
                    </a:p>
                  </a:txBody>
                  <a:tcPr marL="68580" marR="68580" marT="34290" marB="34290" anchor="ctr"/>
                </a:tc>
                <a:tc>
                  <a:txBody>
                    <a:bodyPr/>
                    <a:lstStyle/>
                    <a:p>
                      <a:r>
                        <a:rPr lang="en-US" sz="1100" dirty="0">
                          <a:solidFill>
                            <a:schemeClr val="dk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xmlns="" val="10002"/>
                  </a:ext>
                </a:extLst>
              </a:tr>
              <a:tr h="292629">
                <a:tc>
                  <a:txBody>
                    <a:bodyPr/>
                    <a:lstStyle/>
                    <a:p>
                      <a:pPr algn="ctr"/>
                      <a:r>
                        <a:rPr lang="en-US" sz="1100" dirty="0"/>
                        <a:t>5.2.1.1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 Explanation</a:t>
                      </a:r>
                    </a:p>
                  </a:txBody>
                  <a:tcPr marL="68580" marR="68580" marT="34290" marB="34290" anchor="ctr"/>
                </a:tc>
                <a:tc>
                  <a:txBody>
                    <a:bodyPr/>
                    <a:lstStyle/>
                    <a:p>
                      <a:r>
                        <a:rPr lang="en-US" sz="1100" dirty="0"/>
                        <a:t>Transport Layer Protocols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231953418"/>
                  </a:ext>
                </a:extLst>
              </a:tr>
              <a:tr h="292629">
                <a:tc>
                  <a:txBody>
                    <a:bodyPr/>
                    <a:lstStyle/>
                    <a:p>
                      <a:pPr algn="ctr"/>
                      <a:r>
                        <a:rPr lang="en-US" sz="1100" dirty="0"/>
                        <a:t>5.2.1.2</a:t>
                      </a:r>
                    </a:p>
                  </a:txBody>
                  <a:tcPr marL="68580" marR="68580" marT="34290" marB="34290" anchor="ctr"/>
                </a:tc>
                <a:tc>
                  <a:txBody>
                    <a:bodyPr/>
                    <a:lstStyle/>
                    <a:p>
                      <a:r>
                        <a:rPr lang="en-US" sz="1100" dirty="0"/>
                        <a:t>Interactive Activity</a:t>
                      </a:r>
                    </a:p>
                  </a:txBody>
                  <a:tcPr marL="68580" marR="68580" marT="34290" marB="34290" anchor="ctr"/>
                </a:tc>
                <a:tc>
                  <a:txBody>
                    <a:bodyPr/>
                    <a:lstStyle/>
                    <a:p>
                      <a:r>
                        <a:rPr lang="en-US" sz="1100" dirty="0"/>
                        <a:t>Transport Layer Protocols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2276622034"/>
                  </a:ext>
                </a:extLst>
              </a:tr>
              <a:tr h="292629">
                <a:tc>
                  <a:txBody>
                    <a:bodyPr/>
                    <a:lstStyle/>
                    <a:p>
                      <a:pPr algn="ctr"/>
                      <a:r>
                        <a:rPr lang="en-US" sz="1100" dirty="0"/>
                        <a:t>5.2.1.6</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Transport Layer Protocols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3435557263"/>
                  </a:ext>
                </a:extLst>
              </a:tr>
              <a:tr h="292629">
                <a:tc>
                  <a:txBody>
                    <a:bodyPr/>
                    <a:lstStyle/>
                    <a:p>
                      <a:pPr algn="ctr"/>
                      <a:r>
                        <a:rPr lang="en-US" sz="1100" dirty="0"/>
                        <a:t>5.2.2.1</a:t>
                      </a:r>
                    </a:p>
                  </a:txBody>
                  <a:tcPr marL="68580" marR="68580" marT="34290" marB="34290" anchor="ctr"/>
                </a:tc>
                <a:tc>
                  <a:txBody>
                    <a:bodyPr/>
                    <a:lstStyle/>
                    <a:p>
                      <a:r>
                        <a:rPr lang="en-US" sz="1100" dirty="0"/>
                        <a:t>Video Explanation</a:t>
                      </a:r>
                    </a:p>
                  </a:txBody>
                  <a:tcPr marL="68580" marR="68580" marT="34290" marB="34290" anchor="ctr"/>
                </a:tc>
                <a:tc>
                  <a:txBody>
                    <a:bodyPr/>
                    <a:lstStyle/>
                    <a:p>
                      <a:r>
                        <a:rPr lang="en-US" sz="1100" dirty="0"/>
                        <a:t>Application Port Numbers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453984857"/>
                  </a:ext>
                </a:extLst>
              </a:tr>
              <a:tr h="292629">
                <a:tc>
                  <a:txBody>
                    <a:bodyPr/>
                    <a:lstStyle/>
                    <a:p>
                      <a:pPr algn="ctr"/>
                      <a:r>
                        <a:rPr lang="en-US" sz="1100" dirty="0"/>
                        <a:t>5.2.2.3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Application Port Numbers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3"/>
                  </a:ext>
                </a:extLst>
              </a:tr>
              <a:tr h="292629">
                <a:tc>
                  <a:txBody>
                    <a:bodyPr/>
                    <a:lstStyle/>
                    <a:p>
                      <a:pPr algn="ctr"/>
                      <a:r>
                        <a:rPr lang="en-US" sz="1100" dirty="0"/>
                        <a:t>5.2.3.5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Wireless Protocols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4"/>
                  </a:ext>
                </a:extLst>
              </a:tr>
              <a:tr h="292629">
                <a:tc>
                  <a:txBody>
                    <a:bodyPr/>
                    <a:lstStyle/>
                    <a:p>
                      <a:pPr algn="ctr"/>
                      <a:r>
                        <a:rPr lang="en-US" sz="1100" dirty="0"/>
                        <a:t>5.2.4.1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Video Explanation</a:t>
                      </a:r>
                      <a:endParaRPr lang="en-US" sz="1100" dirty="0"/>
                    </a:p>
                  </a:txBody>
                  <a:tcPr marL="68580" marR="68580" marT="34290" marB="34290" anchor="ctr"/>
                </a:tc>
                <a:tc>
                  <a:txBody>
                    <a:bodyPr/>
                    <a:lstStyle/>
                    <a:p>
                      <a:r>
                        <a:rPr lang="en-US" sz="1100" dirty="0"/>
                        <a:t>Network Services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5"/>
                  </a:ext>
                </a:extLst>
              </a:tr>
              <a:tr h="292629">
                <a:tc>
                  <a:txBody>
                    <a:bodyPr/>
                    <a:lstStyle/>
                    <a:p>
                      <a:pPr algn="ctr"/>
                      <a:r>
                        <a:rPr lang="en-US" sz="1100" dirty="0"/>
                        <a:t>5.2.4.12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r>
                        <a:rPr lang="en-US" sz="1100" dirty="0"/>
                        <a:t>Network Services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6"/>
                  </a:ext>
                </a:extLst>
              </a:tr>
              <a:tr h="292629">
                <a:tc>
                  <a:txBody>
                    <a:bodyPr/>
                    <a:lstStyle/>
                    <a:p>
                      <a:pPr algn="ctr"/>
                      <a:r>
                        <a:rPr lang="en-US" sz="1100" dirty="0"/>
                        <a:t>5.3.1.1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Video Explanation</a:t>
                      </a:r>
                      <a:endParaRPr lang="en-US" sz="1100" dirty="0"/>
                    </a:p>
                  </a:txBody>
                  <a:tcPr marL="68580" marR="68580" marT="34290" marB="34290" anchor="ctr"/>
                </a:tc>
                <a:tc>
                  <a:txBody>
                    <a:bodyPr/>
                    <a:lstStyle/>
                    <a:p>
                      <a:r>
                        <a:rPr lang="en-US" sz="1100" dirty="0"/>
                        <a:t>Basic Network Devices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7"/>
                  </a:ext>
                </a:extLst>
              </a:tr>
              <a:tr h="292629">
                <a:tc>
                  <a:txBody>
                    <a:bodyPr/>
                    <a:lstStyle/>
                    <a:p>
                      <a:pPr algn="ctr"/>
                      <a:r>
                        <a:rPr lang="en-US" sz="1100" dirty="0"/>
                        <a:t>5.3.1.7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r>
                        <a:rPr lang="en-US" sz="1100" dirty="0"/>
                        <a:t>Basic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xmlns="" val="214527372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dirty="0"/>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5: Activities (Cont.)</a:t>
            </a:r>
          </a:p>
        </p:txBody>
      </p:sp>
      <p:sp>
        <p:nvSpPr>
          <p:cNvPr id="6147" name="Rectangle 34"/>
          <p:cNvSpPr>
            <a:spLocks noGrp="1" noChangeArrowheads="1"/>
          </p:cNvSpPr>
          <p:nvPr>
            <p:ph idx="1"/>
          </p:nvPr>
        </p:nvSpPr>
        <p:spPr>
          <a:xfrm>
            <a:off x="144065" y="798944"/>
            <a:ext cx="8853286" cy="379697"/>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xmlns="" val="456968631"/>
              </p:ext>
            </p:extLst>
          </p:nvPr>
        </p:nvGraphicFramePr>
        <p:xfrm>
          <a:off x="438437" y="1209637"/>
          <a:ext cx="8229418" cy="292000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xmlns="" val="20001"/>
                    </a:ext>
                  </a:extLst>
                </a:gridCol>
                <a:gridCol w="1857736">
                  <a:extLst>
                    <a:ext uri="{9D8B030D-6E8A-4147-A177-3AD203B41FA5}">
                      <a16:colId xmlns:a16="http://schemas.microsoft.com/office/drawing/2014/main" xmlns="" val="3156509146"/>
                    </a:ext>
                  </a:extLst>
                </a:gridCol>
                <a:gridCol w="4080076">
                  <a:extLst>
                    <a:ext uri="{9D8B030D-6E8A-4147-A177-3AD203B41FA5}">
                      <a16:colId xmlns:a16="http://schemas.microsoft.com/office/drawing/2014/main" xmlns="" val="20002"/>
                    </a:ext>
                  </a:extLst>
                </a:gridCol>
                <a:gridCol w="1161873">
                  <a:extLst>
                    <a:ext uri="{9D8B030D-6E8A-4147-A177-3AD203B41FA5}">
                      <a16:colId xmlns:a16="http://schemas.microsoft.com/office/drawing/2014/main" xmlns=""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xmlns="" val="10000"/>
                  </a:ext>
                </a:extLst>
              </a:tr>
              <a:tr h="292629">
                <a:tc>
                  <a:txBody>
                    <a:bodyPr/>
                    <a:lstStyle/>
                    <a:p>
                      <a:pPr algn="ctr"/>
                      <a:r>
                        <a:rPr lang="en-US" sz="1100" dirty="0"/>
                        <a:t>5.3.2.1</a:t>
                      </a:r>
                    </a:p>
                  </a:txBody>
                  <a:tcPr marL="68580" marR="68580" marT="34290" marB="34290" anchor="ctr"/>
                </a:tc>
                <a:tc>
                  <a:txBody>
                    <a:bodyPr/>
                    <a:lstStyle/>
                    <a:p>
                      <a:r>
                        <a:rPr lang="en-US" sz="1100" dirty="0"/>
                        <a:t>Video Explanation</a:t>
                      </a:r>
                    </a:p>
                  </a:txBody>
                  <a:tcPr marL="68580" marR="68580" marT="34290" marB="34290" anchor="ctr"/>
                </a:tc>
                <a:tc>
                  <a:txBody>
                    <a:bodyPr/>
                    <a:lstStyle/>
                    <a:p>
                      <a:r>
                        <a:rPr lang="en-US" sz="1100" dirty="0"/>
                        <a:t>Security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xmlns="" val="10001"/>
                  </a:ext>
                </a:extLst>
              </a:tr>
              <a:tr h="292629">
                <a:tc>
                  <a:txBody>
                    <a:bodyPr/>
                    <a:lstStyle/>
                    <a:p>
                      <a:pPr algn="ctr"/>
                      <a:r>
                        <a:rPr lang="en-US" sz="1100" dirty="0"/>
                        <a:t>5.3.2.6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Security Devices</a:t>
                      </a:r>
                    </a:p>
                  </a:txBody>
                  <a:tcPr marL="68580" marR="68580" marT="34290" marB="34290" anchor="ctr"/>
                </a:tc>
                <a:tc>
                  <a:txBody>
                    <a:bodyPr/>
                    <a:lstStyle/>
                    <a:p>
                      <a:r>
                        <a:rPr lang="en-US" sz="1100" dirty="0">
                          <a:solidFill>
                            <a:schemeClr val="dk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xmlns="" val="10002"/>
                  </a:ext>
                </a:extLst>
              </a:tr>
              <a:tr h="292629">
                <a:tc>
                  <a:txBody>
                    <a:bodyPr/>
                    <a:lstStyle/>
                    <a:p>
                      <a:pPr algn="ctr"/>
                      <a:r>
                        <a:rPr lang="en-US" sz="1100" dirty="0"/>
                        <a:t>5.3.3.5</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Other Network Devices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2276622034"/>
                  </a:ext>
                </a:extLst>
              </a:tr>
              <a:tr h="292629">
                <a:tc>
                  <a:txBody>
                    <a:bodyPr/>
                    <a:lstStyle/>
                    <a:p>
                      <a:pPr algn="ctr"/>
                      <a:r>
                        <a:rPr lang="en-US" sz="1100" dirty="0"/>
                        <a:t>5.4.1.1</a:t>
                      </a:r>
                    </a:p>
                  </a:txBody>
                  <a:tcPr marL="68580" marR="68580" marT="34290" marB="34290" anchor="ctr"/>
                </a:tc>
                <a:tc>
                  <a:txBody>
                    <a:bodyPr/>
                    <a:lstStyle/>
                    <a:p>
                      <a:r>
                        <a:rPr lang="en-US" sz="1100" dirty="0"/>
                        <a:t>Video Explanation</a:t>
                      </a:r>
                    </a:p>
                  </a:txBody>
                  <a:tcPr marL="68580" marR="68580" marT="34290" marB="34290" anchor="ctr"/>
                </a:tc>
                <a:tc>
                  <a:txBody>
                    <a:bodyPr/>
                    <a:lstStyle/>
                    <a:p>
                      <a:r>
                        <a:rPr lang="en-US" sz="1100" dirty="0"/>
                        <a:t>Network Cable Tools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3435557263"/>
                  </a:ext>
                </a:extLst>
              </a:tr>
              <a:tr h="292629">
                <a:tc>
                  <a:txBody>
                    <a:bodyPr/>
                    <a:lstStyle/>
                    <a:p>
                      <a:pPr algn="ctr"/>
                      <a:r>
                        <a:rPr lang="en-US" sz="1100" dirty="0"/>
                        <a:t>5.4.1.3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r>
                        <a:rPr lang="en-US" sz="1100" dirty="0"/>
                        <a:t>Network Tools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453984857"/>
                  </a:ext>
                </a:extLst>
              </a:tr>
              <a:tr h="292629">
                <a:tc>
                  <a:txBody>
                    <a:bodyPr/>
                    <a:lstStyle/>
                    <a:p>
                      <a:pPr algn="ctr"/>
                      <a:r>
                        <a:rPr lang="en-US" sz="1100" dirty="0"/>
                        <a:t>5.4.2.6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Cable Pinouts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3"/>
                  </a:ext>
                </a:extLst>
              </a:tr>
              <a:tr h="292629">
                <a:tc>
                  <a:txBody>
                    <a:bodyPr/>
                    <a:lstStyle/>
                    <a:p>
                      <a:pPr algn="ctr"/>
                      <a:r>
                        <a:rPr lang="en-US" sz="1100" dirty="0"/>
                        <a:t>5.4.2.7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Video Demonstration</a:t>
                      </a:r>
                      <a:endParaRPr lang="en-US" sz="1100" dirty="0"/>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Build and Test a Network</a:t>
                      </a:r>
                      <a:r>
                        <a:rPr lang="en-US" sz="1100" baseline="0" dirty="0"/>
                        <a:t> Cable</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xmlns="" val="10004"/>
                  </a:ext>
                </a:extLst>
              </a:tr>
              <a:tr h="292629">
                <a:tc>
                  <a:txBody>
                    <a:bodyPr/>
                    <a:lstStyle/>
                    <a:p>
                      <a:pPr algn="ctr"/>
                      <a:r>
                        <a:rPr lang="en-US" sz="1100" dirty="0"/>
                        <a:t>5.4.2.8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t>Lab</a:t>
                      </a:r>
                      <a:endParaRPr lang="en-US" sz="1100" dirty="0"/>
                    </a:p>
                  </a:txBody>
                  <a:tcPr marL="68580" marR="68580" marT="34290" marB="34290" anchor="ctr"/>
                </a:tc>
                <a:tc>
                  <a:txBody>
                    <a:bodyPr/>
                    <a:lstStyle/>
                    <a:p>
                      <a:r>
                        <a:rPr lang="en-US" sz="1100" dirty="0"/>
                        <a:t>Build and Test Network Cables</a:t>
                      </a:r>
                    </a:p>
                  </a:txBody>
                  <a:tcPr marL="68580" marR="68580" marT="34290" marB="34290" anchor="ctr"/>
                </a:tc>
                <a:tc>
                  <a:txBody>
                    <a:bodyPr/>
                    <a:lstStyle/>
                    <a:p>
                      <a:r>
                        <a:rPr lang="en-US" sz="1100" dirty="0">
                          <a:solidFill>
                            <a:schemeClr val="tx1"/>
                          </a:solidFill>
                        </a:rPr>
                        <a:t>Optional</a:t>
                      </a:r>
                    </a:p>
                  </a:txBody>
                  <a:tcPr marL="68580" marR="68580" marT="34290" marB="34290" anchor="ctr"/>
                </a:tc>
                <a:extLst>
                  <a:ext uri="{0D108BD9-81ED-4DB2-BD59-A6C34878D82A}">
                    <a16:rowId xmlns:a16="http://schemas.microsoft.com/office/drawing/2014/main" xmlns="" val="10005"/>
                  </a:ext>
                </a:extLst>
              </a:tr>
              <a:tr h="292629">
                <a:tc>
                  <a:txBody>
                    <a:bodyPr/>
                    <a:lstStyle/>
                    <a:p>
                      <a:pPr algn="ctr"/>
                      <a:r>
                        <a:rPr lang="en-US" sz="1100" dirty="0"/>
                        <a:t>5.4.3.4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Check Your Understanding</a:t>
                      </a:r>
                      <a:endParaRPr lang="en-US" sz="1100" dirty="0"/>
                    </a:p>
                  </a:txBody>
                  <a:tcPr marL="68580" marR="68580" marT="34290" marB="34290" anchor="ctr"/>
                </a:tc>
                <a:tc>
                  <a:txBody>
                    <a:bodyPr/>
                    <a:lstStyle/>
                    <a:p>
                      <a:r>
                        <a:rPr lang="en-US" sz="1100" dirty="0"/>
                        <a:t>Fiber Cables and Connectors</a:t>
                      </a:r>
                    </a:p>
                  </a:txBody>
                  <a:tcPr marL="68580" marR="68580" marT="34290" marB="34290" anchor="ctr"/>
                </a:tc>
                <a:tc>
                  <a:txBody>
                    <a:bodyPr/>
                    <a:lstStyle/>
                    <a:p>
                      <a:r>
                        <a:rPr lang="en-US" sz="1100" dirty="0">
                          <a:solidFill>
                            <a:schemeClr val="tx1"/>
                          </a:solidFill>
                        </a:rPr>
                        <a:t>Optional</a:t>
                      </a:r>
                    </a:p>
                  </a:txBody>
                  <a:tcPr marL="68580" marR="68580" marT="34290" marB="34290" anchor="ctr"/>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xmlns="" val="365861008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5.4 Network Cables</a:t>
            </a:r>
          </a:p>
        </p:txBody>
      </p:sp>
    </p:spTree>
    <p:custDataLst>
      <p:tags r:id="rId1"/>
    </p:custDataLst>
    <p:extLst>
      <p:ext uri="{BB962C8B-B14F-4D97-AF65-F5344CB8AC3E}">
        <p14:creationId xmlns:p14="http://schemas.microsoft.com/office/powerpoint/2010/main" xmlns="" val="388694427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Chapter 5: Assessment</a:t>
            </a:r>
          </a:p>
        </p:txBody>
      </p:sp>
      <p:sp>
        <p:nvSpPr>
          <p:cNvPr id="7171" name="Rectangle 34"/>
          <p:cNvSpPr>
            <a:spLocks noGrp="1" noChangeArrowheads="1"/>
          </p:cNvSpPr>
          <p:nvPr>
            <p:ph idx="1"/>
          </p:nvPr>
        </p:nvSpPr>
        <p:spPr/>
        <p:txBody>
          <a:bodyPr/>
          <a:lstStyle/>
          <a:p>
            <a:pPr eaLnBrk="1" hangingPunct="1">
              <a:spcBef>
                <a:spcPct val="30000"/>
              </a:spcBef>
            </a:pPr>
            <a:r>
              <a:rPr lang="en-US" dirty="0"/>
              <a:t>Students should complete Chapter 5, “Assessment” after completing Chapter 5.</a:t>
            </a:r>
          </a:p>
          <a:p>
            <a:pPr eaLnBrk="1" hangingPunct="1">
              <a:spcBef>
                <a:spcPct val="30000"/>
              </a:spcBef>
            </a:pPr>
            <a:r>
              <a:rPr lang="en-US" dirty="0"/>
              <a:t>Quizzes, labs, and other activities can be used to informally assess student progress.</a:t>
            </a:r>
          </a:p>
        </p:txBody>
      </p:sp>
    </p:spTree>
    <p:custDataLst>
      <p:tags r:id="rId1"/>
    </p:custDataLst>
    <p:extLst>
      <p:ext uri="{BB962C8B-B14F-4D97-AF65-F5344CB8AC3E}">
        <p14:creationId xmlns:p14="http://schemas.microsoft.com/office/powerpoint/2010/main" xmlns="" val="129608035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
            </a:r>
            <a:br>
              <a:rPr lang="en-US" altLang="en-US" sz="1600" dirty="0"/>
            </a:br>
            <a:r>
              <a:rPr lang="en-US" altLang="en-US" sz="1600" dirty="0"/>
              <a:t>Copper Cables and Connectors </a:t>
            </a:r>
            <a:br>
              <a:rPr lang="en-US" altLang="en-US" sz="1600" dirty="0"/>
            </a:br>
            <a:r>
              <a:rPr lang="en-US" altLang="en-US" dirty="0"/>
              <a:t>Lab – Build and Test Network Cables</a:t>
            </a:r>
            <a:r>
              <a:rPr lang="en-US" altLang="en-US" sz="1600" dirty="0"/>
              <a:t/>
            </a:r>
            <a:br>
              <a:rPr lang="en-US" altLang="en-US" sz="1600" dirty="0"/>
            </a:br>
            <a:endParaRPr lang="en-US" altLang="en-US" dirty="0"/>
          </a:p>
        </p:txBody>
      </p:sp>
      <p:sp>
        <p:nvSpPr>
          <p:cNvPr id="2" name="Rectangle 1">
            <a:extLst>
              <a:ext uri="{FF2B5EF4-FFF2-40B4-BE49-F238E27FC236}">
                <a16:creationId xmlns:a16="http://schemas.microsoft.com/office/drawing/2014/main" xmlns="" id="{B7B3FB2E-5313-422B-A9B4-8148DD0C1826}"/>
              </a:ext>
            </a:extLst>
          </p:cNvPr>
          <p:cNvSpPr/>
          <p:nvPr/>
        </p:nvSpPr>
        <p:spPr>
          <a:xfrm>
            <a:off x="93493" y="1150615"/>
            <a:ext cx="8574258" cy="2585323"/>
          </a:xfrm>
          <a:prstGeom prst="rect">
            <a:avLst/>
          </a:prstGeom>
        </p:spPr>
        <p:txBody>
          <a:bodyPr wrap="square">
            <a:spAutoFit/>
          </a:bodyPr>
          <a:lstStyle/>
          <a:p>
            <a:r>
              <a:rPr lang="en-US" dirty="0">
                <a:latin typeface="Arial" panose="020B0604020202020204" pitchFamily="34" charset="0"/>
              </a:rPr>
              <a:t>In this lab, you will build and test a straight-through Unshielded Twisted-Pair (UTP) Ethernet network cable.</a:t>
            </a:r>
          </a:p>
          <a:p>
            <a:endParaRPr lang="en-US" b="1" dirty="0" smtClean="0">
              <a:latin typeface="Arial" panose="020B0604020202020204" pitchFamily="34" charset="0"/>
            </a:endParaRPr>
          </a:p>
          <a:p>
            <a:r>
              <a:rPr lang="en-US" b="1" dirty="0" smtClean="0">
                <a:latin typeface="Arial" panose="020B0604020202020204" pitchFamily="34" charset="0"/>
              </a:rPr>
              <a:t>Note</a:t>
            </a:r>
            <a:r>
              <a:rPr lang="en-US" b="1" dirty="0">
                <a:latin typeface="Arial" panose="020B0604020202020204" pitchFamily="34" charset="0"/>
              </a:rPr>
              <a:t>:</a:t>
            </a:r>
            <a:r>
              <a:rPr lang="en-US" dirty="0">
                <a:latin typeface="Arial" panose="020B0604020202020204" pitchFamily="34" charset="0"/>
              </a:rPr>
              <a:t> With a straight-through cable, the color of wire used by pin 1 on one end is the same color used by </a:t>
            </a:r>
            <a:r>
              <a:rPr lang="en-US" dirty="0" smtClean="0">
                <a:latin typeface="Arial" panose="020B0604020202020204" pitchFamily="34" charset="0"/>
              </a:rPr>
              <a:t>pin 1 </a:t>
            </a:r>
            <a:r>
              <a:rPr lang="en-US" dirty="0">
                <a:latin typeface="Arial" panose="020B0604020202020204" pitchFamily="34" charset="0"/>
              </a:rPr>
              <a:t>on the other end, and similarly for the remaining seven pins. The cable will be constructed using </a:t>
            </a:r>
            <a:r>
              <a:rPr lang="en-US" dirty="0" smtClean="0">
                <a:latin typeface="Arial" panose="020B0604020202020204" pitchFamily="34" charset="0"/>
              </a:rPr>
              <a:t>either TIA/EIA </a:t>
            </a:r>
            <a:r>
              <a:rPr lang="en-US" dirty="0">
                <a:latin typeface="Arial" panose="020B0604020202020204" pitchFamily="34" charset="0"/>
              </a:rPr>
              <a:t>T568A or T568B standards for Ethernet. This determines which color wire is to be used on each pin.</a:t>
            </a:r>
          </a:p>
          <a:p>
            <a:r>
              <a:rPr lang="en-US" dirty="0">
                <a:latin typeface="Arial" panose="020B0604020202020204" pitchFamily="34" charset="0"/>
              </a:rPr>
              <a:t>Straight-through cables are normally used to connect a host directly to a switch or a wall plate in an </a:t>
            </a:r>
            <a:r>
              <a:rPr lang="en-US" dirty="0" smtClean="0">
                <a:latin typeface="Arial" panose="020B0604020202020204" pitchFamily="34" charset="0"/>
              </a:rPr>
              <a:t>office area</a:t>
            </a:r>
            <a:r>
              <a:rPr lang="en-US" dirty="0">
                <a:latin typeface="Arial" panose="020B0604020202020204" pitchFamily="34" charset="0"/>
              </a:rPr>
              <a:t>.</a:t>
            </a:r>
          </a:p>
        </p:txBody>
      </p:sp>
    </p:spTree>
    <p:custDataLst>
      <p:tags r:id="rId1"/>
    </p:custDataLst>
    <p:extLst>
      <p:ext uri="{BB962C8B-B14F-4D97-AF65-F5344CB8AC3E}">
        <p14:creationId xmlns:p14="http://schemas.microsoft.com/office/powerpoint/2010/main" xmlns="" val="1500099517"/>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ctrTitle"/>
          </p:nvPr>
        </p:nvSpPr>
        <p:spPr/>
        <p:txBody>
          <a:bodyPr/>
          <a:lstStyle/>
          <a:p>
            <a:endParaRPr lang="en-US"/>
          </a:p>
        </p:txBody>
      </p:sp>
    </p:spTree>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5.5 Chapter Summary</a:t>
            </a:r>
          </a:p>
        </p:txBody>
      </p:sp>
    </p:spTree>
    <p:custDataLst>
      <p:tags r:id="rId1"/>
    </p:custDataLst>
    <p:extLst>
      <p:ext uri="{BB962C8B-B14F-4D97-AF65-F5344CB8AC3E}">
        <p14:creationId xmlns:p14="http://schemas.microsoft.com/office/powerpoint/2010/main" xmlns="" val="35470728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Best Practices</a:t>
            </a:r>
          </a:p>
        </p:txBody>
      </p:sp>
      <p:sp>
        <p:nvSpPr>
          <p:cNvPr id="11266" name="Rectangle 34"/>
          <p:cNvSpPr>
            <a:spLocks noGrp="1" noChangeArrowheads="1"/>
          </p:cNvSpPr>
          <p:nvPr>
            <p:ph idx="1"/>
          </p:nvPr>
        </p:nvSpPr>
        <p:spPr/>
        <p:txBody>
          <a:bodyPr/>
          <a:lstStyle/>
          <a:p>
            <a:pPr marL="0" indent="0">
              <a:lnSpc>
                <a:spcPct val="85000"/>
              </a:lnSpc>
              <a:spcBef>
                <a:spcPct val="30000"/>
              </a:spcBef>
              <a:buNone/>
            </a:pPr>
            <a:r>
              <a:rPr lang="en-US" dirty="0"/>
              <a:t>Prior to teaching Chapter 5, the instructor should:</a:t>
            </a:r>
          </a:p>
          <a:p>
            <a:pPr eaLnBrk="1" hangingPunct="1">
              <a:lnSpc>
                <a:spcPct val="85000"/>
              </a:lnSpc>
              <a:spcBef>
                <a:spcPct val="30000"/>
              </a:spcBef>
            </a:pPr>
            <a:r>
              <a:rPr lang="en-US" dirty="0"/>
              <a:t>Complete Chapter 5, “Assessment.”</a:t>
            </a:r>
          </a:p>
          <a:p>
            <a:pPr eaLnBrk="1" hangingPunct="1">
              <a:lnSpc>
                <a:spcPct val="85000"/>
              </a:lnSpc>
              <a:spcBef>
                <a:spcPct val="30000"/>
              </a:spcBef>
            </a:pPr>
            <a:r>
              <a:rPr lang="en-US" dirty="0"/>
              <a:t>The objectives of this chapter are:</a:t>
            </a:r>
          </a:p>
          <a:p>
            <a:pPr marL="557213" lvl="1" indent="-214313">
              <a:buFont typeface="Arial" panose="020B0604020202020204" pitchFamily="34" charset="0"/>
              <a:buChar char="•"/>
            </a:pPr>
            <a:r>
              <a:rPr lang="en-US" sz="1200" dirty="0"/>
              <a:t>Explain components and types of computer networks.</a:t>
            </a:r>
          </a:p>
          <a:p>
            <a:pPr marL="557213" lvl="1" indent="-214313">
              <a:buFont typeface="Arial" panose="020B0604020202020204" pitchFamily="34" charset="0"/>
              <a:buChar char="•"/>
            </a:pPr>
            <a:r>
              <a:rPr lang="en-US" sz="1200" dirty="0"/>
              <a:t>Explain networking protocols, standards, and services.</a:t>
            </a:r>
          </a:p>
          <a:p>
            <a:pPr marL="557213" lvl="1" indent="-214313">
              <a:buFont typeface="Arial" panose="020B0604020202020204" pitchFamily="34" charset="0"/>
              <a:buChar char="•"/>
            </a:pPr>
            <a:r>
              <a:rPr lang="en-US" sz="1200" dirty="0"/>
              <a:t>Explain the purpose of devices on a network.</a:t>
            </a:r>
          </a:p>
          <a:p>
            <a:pPr marL="557213" lvl="1" indent="-214313">
              <a:buFont typeface="Arial" panose="020B0604020202020204" pitchFamily="34" charset="0"/>
              <a:buChar char="•"/>
            </a:pPr>
            <a:r>
              <a:rPr lang="en-US" sz="1200" dirty="0"/>
              <a:t>Explain the characteristics of network cables.</a:t>
            </a: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xmlns="" val="2379341361"/>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sz="1600" dirty="0"/>
              <a:t>Conclusion</a:t>
            </a:r>
            <a:br>
              <a:rPr lang="sv-SE" sz="1600" dirty="0"/>
            </a:br>
            <a:r>
              <a:rPr lang="sv-SE" dirty="0" smtClean="0"/>
              <a:t>Chapter 5: Network Concepts</a:t>
            </a:r>
            <a:endParaRPr lang="en-US" dirty="0"/>
          </a:p>
        </p:txBody>
      </p:sp>
      <p:sp>
        <p:nvSpPr>
          <p:cNvPr id="2" name="TextBox 1"/>
          <p:cNvSpPr txBox="1"/>
          <p:nvPr/>
        </p:nvSpPr>
        <p:spPr>
          <a:xfrm>
            <a:off x="390525" y="1123950"/>
            <a:ext cx="5344733" cy="2585323"/>
          </a:xfrm>
          <a:prstGeom prst="rect">
            <a:avLst/>
          </a:prstGeom>
          <a:noFill/>
        </p:spPr>
        <p:txBody>
          <a:bodyPr wrap="none" rtlCol="0">
            <a:spAutoFit/>
          </a:bodyPr>
          <a:lstStyle/>
          <a:p>
            <a:pPr marL="285750" lvl="1" indent="-285750">
              <a:lnSpc>
                <a:spcPct val="150000"/>
              </a:lnSpc>
              <a:buFont typeface="Arial" panose="020B0604020202020204" pitchFamily="34" charset="0"/>
              <a:buChar char="•"/>
            </a:pPr>
            <a:r>
              <a:rPr lang="en-US" sz="1600" dirty="0"/>
              <a:t>Explain components and types of computer networks</a:t>
            </a:r>
            <a:r>
              <a:rPr lang="en-US" sz="1600" dirty="0" smtClean="0"/>
              <a:t>.</a:t>
            </a:r>
          </a:p>
          <a:p>
            <a:pPr marL="285750" lvl="1" indent="-285750">
              <a:lnSpc>
                <a:spcPct val="150000"/>
              </a:lnSpc>
              <a:buFont typeface="Arial" panose="020B0604020202020204" pitchFamily="34" charset="0"/>
              <a:buChar char="•"/>
            </a:pPr>
            <a:r>
              <a:rPr lang="en-US" sz="1600" dirty="0"/>
              <a:t>Explain networking protocols, standards and services</a:t>
            </a:r>
            <a:r>
              <a:rPr lang="en-US" sz="1600" dirty="0" smtClean="0"/>
              <a:t>.</a:t>
            </a:r>
          </a:p>
          <a:p>
            <a:pPr marL="285750" lvl="1" indent="-285750">
              <a:lnSpc>
                <a:spcPct val="150000"/>
              </a:lnSpc>
              <a:buFont typeface="Arial" panose="020B0604020202020204" pitchFamily="34" charset="0"/>
              <a:buChar char="•"/>
            </a:pPr>
            <a:r>
              <a:rPr lang="en-US" sz="1600" dirty="0"/>
              <a:t>Explain the purpose of devices on a network</a:t>
            </a:r>
            <a:r>
              <a:rPr lang="en-US" sz="1600" dirty="0" smtClean="0"/>
              <a:t>.</a:t>
            </a:r>
          </a:p>
          <a:p>
            <a:pPr marL="285750" lvl="1" indent="-285750">
              <a:lnSpc>
                <a:spcPct val="150000"/>
              </a:lnSpc>
              <a:buFont typeface="Arial" panose="020B0604020202020204" pitchFamily="34" charset="0"/>
              <a:buChar char="•"/>
            </a:pPr>
            <a:r>
              <a:rPr lang="en-US" sz="1600" dirty="0"/>
              <a:t>Explain the characteristics of network cables.</a:t>
            </a:r>
          </a:p>
          <a:p>
            <a:pPr marL="0" lvl="1"/>
            <a:endParaRPr lang="en-US" sz="1600" dirty="0"/>
          </a:p>
          <a:p>
            <a:pPr marL="0" lvl="1"/>
            <a:endParaRPr lang="en-US" sz="1600" dirty="0"/>
          </a:p>
          <a:p>
            <a:pPr marL="0" lvl="1"/>
            <a:endParaRPr lang="en-US" sz="1600" dirty="0"/>
          </a:p>
          <a:p>
            <a:endParaRPr lang="en-US" dirty="0"/>
          </a:p>
        </p:txBody>
      </p:sp>
    </p:spTree>
    <p:custDataLst>
      <p:tags r:id="rId1"/>
    </p:custDataLst>
    <p:extLst>
      <p:ext uri="{BB962C8B-B14F-4D97-AF65-F5344CB8AC3E}">
        <p14:creationId xmlns:p14="http://schemas.microsoft.com/office/powerpoint/2010/main" xmlns="" val="4131295985"/>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Section 5.5</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2208325396"/>
              </p:ext>
            </p:extLst>
          </p:nvPr>
        </p:nvGraphicFramePr>
        <p:xfrm>
          <a:off x="144463" y="798513"/>
          <a:ext cx="8853486" cy="373888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xmlns="" val="2731093094"/>
                    </a:ext>
                  </a:extLst>
                </a:gridCol>
                <a:gridCol w="2951162">
                  <a:extLst>
                    <a:ext uri="{9D8B030D-6E8A-4147-A177-3AD203B41FA5}">
                      <a16:colId xmlns:a16="http://schemas.microsoft.com/office/drawing/2014/main" xmlns="" val="2353496225"/>
                    </a:ext>
                  </a:extLst>
                </a:gridCol>
                <a:gridCol w="2951162">
                  <a:extLst>
                    <a:ext uri="{9D8B030D-6E8A-4147-A177-3AD203B41FA5}">
                      <a16:colId xmlns:a16="http://schemas.microsoft.com/office/drawing/2014/main" xmlns="" val="281959122"/>
                    </a:ext>
                  </a:extLst>
                </a:gridCol>
              </a:tblGrid>
              <a:tr h="370840">
                <a:tc>
                  <a:txBody>
                    <a:bodyPr/>
                    <a:lstStyle/>
                    <a:p>
                      <a:pPr marL="173038" indent="-173038">
                        <a:spcBef>
                          <a:spcPts val="200"/>
                        </a:spcBef>
                        <a:spcAft>
                          <a:spcPts val="200"/>
                        </a:spcAft>
                        <a:buFont typeface="Arial" panose="020B0604020202020204" pitchFamily="34" charset="0"/>
                        <a:buChar char="•"/>
                      </a:pPr>
                      <a:r>
                        <a:rPr lang="en-US" b="0" dirty="0">
                          <a:solidFill>
                            <a:schemeClr val="tx1"/>
                          </a:solidFill>
                          <a:latin typeface="+mn-lt"/>
                        </a:rPr>
                        <a:t>PAN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LAN</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VLAN</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WLAN</a:t>
                      </a:r>
                      <a:endParaRPr lang="en-US" b="0" dirty="0">
                        <a:solidFill>
                          <a:schemeClr val="tx1"/>
                        </a:solidFill>
                        <a:latin typeface="+mn-lt"/>
                      </a:endParaRP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WMN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MAN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WAN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VPN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SVI</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VLAN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DSL</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Cable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Fiber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Line of Sight Wireless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Satellite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Cellular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Mobile hotspot and tethering</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TCP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UDP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Port numbers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802.11 WLAN</a:t>
                      </a:r>
                      <a:r>
                        <a:rPr lang="en-US" sz="1400" b="0" kern="1200" baseline="0" dirty="0">
                          <a:solidFill>
                            <a:schemeClr val="tx1"/>
                          </a:solidFill>
                          <a:latin typeface="+mn-lt"/>
                          <a:ea typeface="+mn-ea"/>
                          <a:cs typeface="+mn-cs"/>
                        </a:rPr>
                        <a:t> protocol</a:t>
                      </a:r>
                      <a:endParaRPr lang="en-US" sz="14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Bluetooth</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NFC</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RFID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Zigbee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Z-Wave</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1G/2G,</a:t>
                      </a:r>
                      <a:r>
                        <a:rPr lang="en-US" sz="1400" b="0" kern="1200" baseline="0" dirty="0">
                          <a:solidFill>
                            <a:schemeClr val="tx1"/>
                          </a:solidFill>
                          <a:latin typeface="+mn-lt"/>
                          <a:ea typeface="+mn-ea"/>
                          <a:cs typeface="+mn-cs"/>
                        </a:rPr>
                        <a:t> 2.5G, 3G, 3.5G, 4G, LTE, and 5G</a:t>
                      </a: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Client-Server roles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DHCP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DNS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Print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File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Web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Mail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Proxy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Authentication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Syslog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NIC</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Repeater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Bridge</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Hub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custDataLst>
      <p:tags r:id="rId1"/>
    </p:custDataLst>
    <p:extLst>
      <p:ext uri="{BB962C8B-B14F-4D97-AF65-F5344CB8AC3E}">
        <p14:creationId xmlns:p14="http://schemas.microsoft.com/office/powerpoint/2010/main" xmlns="" val="994453015"/>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Section 5.5</a:t>
            </a:r>
            <a:r>
              <a:rPr lang="en-US" dirty="0">
                <a:latin typeface="Arial" charset="0"/>
              </a:rPr>
              <a:t/>
            </a:r>
            <a:br>
              <a:rPr lang="en-US" dirty="0">
                <a:latin typeface="Arial" charset="0"/>
              </a:rPr>
            </a:br>
            <a:r>
              <a:rPr lang="en-US" dirty="0">
                <a:latin typeface="Arial" charset="0"/>
              </a:rPr>
              <a:t>New Terms (cont.)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2660914420"/>
              </p:ext>
            </p:extLst>
          </p:nvPr>
        </p:nvGraphicFramePr>
        <p:xfrm>
          <a:off x="144463" y="798513"/>
          <a:ext cx="8853486" cy="400304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xmlns="" val="2731093094"/>
                    </a:ext>
                  </a:extLst>
                </a:gridCol>
                <a:gridCol w="2951162">
                  <a:extLst>
                    <a:ext uri="{9D8B030D-6E8A-4147-A177-3AD203B41FA5}">
                      <a16:colId xmlns:a16="http://schemas.microsoft.com/office/drawing/2014/main" xmlns="" val="2353496225"/>
                    </a:ext>
                  </a:extLst>
                </a:gridCol>
                <a:gridCol w="2951162">
                  <a:extLst>
                    <a:ext uri="{9D8B030D-6E8A-4147-A177-3AD203B41FA5}">
                      <a16:colId xmlns:a16="http://schemas.microsoft.com/office/drawing/2014/main" xmlns="" val="281959122"/>
                    </a:ext>
                  </a:extLst>
                </a:gridCol>
              </a:tblGrid>
              <a:tr h="370840">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Switch</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Wireless access point</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Router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Firewall</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IDS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IPS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UTM</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Endpoint management server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Legacy system</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Embedded system</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Patch panel</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Power over Ethernet</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Ethernet over Power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Cloud-based network controller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Wire cutter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Wire stripper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Crimper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Punch</a:t>
                      </a:r>
                      <a:r>
                        <a:rPr lang="en-US" sz="1400" b="0" kern="1200" baseline="0" dirty="0">
                          <a:solidFill>
                            <a:schemeClr val="tx1"/>
                          </a:solidFill>
                          <a:latin typeface="+mn-lt"/>
                          <a:ea typeface="+mn-ea"/>
                          <a:cs typeface="+mn-cs"/>
                        </a:rPr>
                        <a:t> down tool</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err="1">
                          <a:solidFill>
                            <a:schemeClr val="tx1"/>
                          </a:solidFill>
                          <a:latin typeface="+mn-lt"/>
                          <a:ea typeface="+mn-ea"/>
                          <a:cs typeface="+mn-cs"/>
                        </a:rPr>
                        <a:t>Multimeter</a:t>
                      </a:r>
                      <a:endParaRPr lang="en-US" sz="1400" b="0" kern="1200" baseline="0" dirty="0">
                        <a:solidFill>
                          <a:schemeClr val="tx1"/>
                        </a:solidFill>
                        <a:latin typeface="+mn-lt"/>
                        <a:ea typeface="+mn-ea"/>
                        <a:cs typeface="+mn-cs"/>
                      </a:endParaRP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Cable tester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Loopback</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Tone generator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Wi-Fi analyzer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Coaxial cable</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UTP</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STP</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Fiber-optic cable</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T568A</a:t>
                      </a: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T568B</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RJ-45 connector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SMF</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MMF</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ST connector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SC connector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LC connector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dirty="0">
                          <a:solidFill>
                            <a:schemeClr val="tx1"/>
                          </a:solidFill>
                          <a:latin typeface="+mn-lt"/>
                          <a:ea typeface="+mn-ea"/>
                          <a:cs typeface="+mn-cs"/>
                        </a:rPr>
                        <a:t>Duplex multimode</a:t>
                      </a:r>
                      <a:r>
                        <a:rPr lang="en-US" sz="1400" b="0" kern="1200" baseline="0" dirty="0">
                          <a:solidFill>
                            <a:schemeClr val="tx1"/>
                          </a:solidFill>
                          <a:latin typeface="+mn-lt"/>
                          <a:ea typeface="+mn-ea"/>
                          <a:cs typeface="+mn-cs"/>
                        </a:rPr>
                        <a:t> LC connectors</a:t>
                      </a: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custDataLst>
      <p:tags r:id="rId1"/>
    </p:custDataLst>
    <p:extLst>
      <p:ext uri="{BB962C8B-B14F-4D97-AF65-F5344CB8AC3E}">
        <p14:creationId xmlns:p14="http://schemas.microsoft.com/office/powerpoint/2010/main" xmlns="" val="194577201"/>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Best Practices (Cont.)</a:t>
            </a:r>
          </a:p>
        </p:txBody>
      </p:sp>
      <p:sp>
        <p:nvSpPr>
          <p:cNvPr id="11266" name="Rectangle 34"/>
          <p:cNvSpPr>
            <a:spLocks noGrp="1" noChangeArrowheads="1"/>
          </p:cNvSpPr>
          <p:nvPr>
            <p:ph idx="1"/>
          </p:nvPr>
        </p:nvSpPr>
        <p:spPr/>
        <p:txBody>
          <a:bodyPr/>
          <a:lstStyle/>
          <a:p>
            <a:r>
              <a:rPr lang="en-US" dirty="0"/>
              <a:t>In teams or individually, have students diagram their home network on a white board, sheet of paper, or graphics program.</a:t>
            </a:r>
          </a:p>
          <a:p>
            <a:r>
              <a:rPr lang="en-US" dirty="0"/>
              <a:t>Have students provide examples of PANs, LANs, WANs, etc.</a:t>
            </a:r>
          </a:p>
          <a:p>
            <a:r>
              <a:rPr lang="en-US" dirty="0"/>
              <a:t>Students should be able to compare the operation of TCP and UDP and give examples of applications that each use. Emphasize that there are fewer UDP protocols than TCP protocols.</a:t>
            </a:r>
          </a:p>
          <a:p>
            <a:r>
              <a:rPr lang="en-US" dirty="0"/>
              <a:t>Have a class discussion on the Internet of Things (IoT), smart home devices, and two of the protocols used with smart home devices—Zigbee and Z-Wave.</a:t>
            </a:r>
          </a:p>
          <a:p>
            <a:r>
              <a:rPr lang="en-US" dirty="0"/>
              <a:t>Ensure students know the purpose of the following network devices: NIC, hub, switch, wireless access point, router. Have a sample one of these to pass around or work in teams to identify. Otherwise, have photos on a slide of the different devices and have them describe the difference as well as identify.</a:t>
            </a:r>
          </a:p>
          <a:p>
            <a:r>
              <a:rPr lang="en-US" dirty="0"/>
              <a:t>Be sure to talk about pressing down on the tang to release a UTP cable from an RJ-45 port.</a:t>
            </a:r>
          </a:p>
        </p:txBody>
      </p:sp>
    </p:spTree>
    <p:custDataLst>
      <p:tags r:id="rId1"/>
    </p:custDataLst>
    <p:extLst>
      <p:ext uri="{BB962C8B-B14F-4D97-AF65-F5344CB8AC3E}">
        <p14:creationId xmlns:p14="http://schemas.microsoft.com/office/powerpoint/2010/main" xmlns="" val="392907173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8447</TotalTime>
  <Words>1911</Words>
  <Application>Microsoft Office PowerPoint</Application>
  <PresentationFormat>On-screen Show (16:9)</PresentationFormat>
  <Paragraphs>358</Paragraphs>
  <Slides>83</Slides>
  <Notes>26</Notes>
  <HiddenSlides>12</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Default Theme</vt:lpstr>
      <vt:lpstr>Chapter 5: Networking Concepts</vt:lpstr>
      <vt:lpstr>Instructor Materials – Chapter 5 Planning Guide</vt:lpstr>
      <vt:lpstr>Chapter 5: Networking Concepts </vt:lpstr>
      <vt:lpstr>Check Your Understanding and What Do You Already Know? </vt:lpstr>
      <vt:lpstr>Chapter 5: Activities</vt:lpstr>
      <vt:lpstr>Chapter 5: Activities (Cont.)</vt:lpstr>
      <vt:lpstr>Chapter 5: Assessment</vt:lpstr>
      <vt:lpstr>Chapter 5: Best Practices</vt:lpstr>
      <vt:lpstr>Chapter 5: Best Practices (Cont.)</vt:lpstr>
      <vt:lpstr>Chapter 5: Best Practices (Cont.)</vt:lpstr>
      <vt:lpstr>Chapter 5: Additional Help</vt:lpstr>
      <vt:lpstr>Slide 12</vt:lpstr>
      <vt:lpstr>Chapter 5: Networking Concepts</vt:lpstr>
      <vt:lpstr>Chapter 5 - Sections &amp; Objectives</vt:lpstr>
      <vt:lpstr>Chapter 5 - Sections &amp; Objectives (Cont.)</vt:lpstr>
      <vt:lpstr>5.1 Network Components and Types</vt:lpstr>
      <vt:lpstr>Slide 17</vt:lpstr>
      <vt:lpstr>Slide 18</vt:lpstr>
      <vt:lpstr>Slide 19</vt:lpstr>
      <vt:lpstr>Slide 20</vt:lpstr>
      <vt:lpstr>Slide 21</vt:lpstr>
      <vt:lpstr>Slide 22</vt:lpstr>
      <vt:lpstr>Slide 23</vt:lpstr>
      <vt:lpstr>Slide 24</vt:lpstr>
      <vt:lpstr>Slide 25</vt:lpstr>
      <vt:lpstr>5.2 Networking Protocols, Standards, and Services</vt:lpstr>
      <vt:lpstr>Slide 27</vt:lpstr>
      <vt:lpstr>Slide 28</vt:lpstr>
      <vt:lpstr>Slide 29</vt:lpstr>
      <vt:lpstr>Slide 30</vt:lpstr>
      <vt:lpstr>Slide 31</vt:lpstr>
      <vt:lpstr>Slide 32</vt:lpstr>
      <vt:lpstr>Slide 33</vt:lpstr>
      <vt:lpstr>Slide 34</vt:lpstr>
      <vt:lpstr>Slide 35</vt:lpstr>
      <vt:lpstr>Slide 36</vt:lpstr>
      <vt:lpstr> Wireless Protocols Cellular Generations </vt:lpstr>
      <vt:lpstr>Slide 38</vt:lpstr>
      <vt:lpstr>Slide 39</vt:lpstr>
      <vt:lpstr>Slide 40</vt:lpstr>
      <vt:lpstr>Slide 41</vt:lpstr>
      <vt:lpstr> Network Services Print Server </vt:lpstr>
      <vt:lpstr>Slide 43</vt:lpstr>
      <vt:lpstr> Network Services Web Server </vt:lpstr>
      <vt:lpstr>Slide 45</vt:lpstr>
      <vt:lpstr>Slide 46</vt:lpstr>
      <vt:lpstr>Slide 47</vt:lpstr>
      <vt:lpstr>Slide 48</vt:lpstr>
      <vt:lpstr>5.3 Basic Network Devices</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5.4 Network Cables</vt:lpstr>
      <vt:lpstr>Slide 66</vt:lpstr>
      <vt:lpstr>Slide 67</vt:lpstr>
      <vt:lpstr>Slide 68</vt:lpstr>
      <vt:lpstr>Slide 69</vt:lpstr>
      <vt:lpstr>Slide 70</vt:lpstr>
      <vt:lpstr>Slide 71</vt:lpstr>
      <vt:lpstr>Slide 72</vt:lpstr>
      <vt:lpstr>Slide 73</vt:lpstr>
      <vt:lpstr>Slide 74</vt:lpstr>
      <vt:lpstr> Copper Cables and Connectors  Lab – Build and Test Network Cables </vt:lpstr>
      <vt:lpstr>Slide 76</vt:lpstr>
      <vt:lpstr>Slide 77</vt:lpstr>
      <vt:lpstr>Slide 78</vt:lpstr>
      <vt:lpstr>5.5 Chapter Summary</vt:lpstr>
      <vt:lpstr>Conclusion Chapter 5: Network Concepts</vt:lpstr>
      <vt:lpstr>Section 5.5 New Terms and Commands</vt:lpstr>
      <vt:lpstr>Section 5.5 New Terms (cont.)</vt:lpstr>
      <vt:lpstr>Slide 83</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ANGE</cp:lastModifiedBy>
  <cp:revision>437</cp:revision>
  <dcterms:created xsi:type="dcterms:W3CDTF">2016-08-22T22:27:36Z</dcterms:created>
  <dcterms:modified xsi:type="dcterms:W3CDTF">2019-10-20T19:33:33Z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3EEAEA55-4B02-4599-AF37-CC972274E301</vt:lpwstr>
  </property>
  <property fmtid="{D5CDD505-2E9C-101B-9397-08002B2CF9AE}" pid="9" name="ArticulatePath">
    <vt:lpwstr>ITE7_Chp5_cs_jg</vt:lpwstr>
  </property>
</Properties>
</file>