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2"/>
  </p:handoutMasterIdLst>
  <p:sldIdLst>
    <p:sldId id="391" r:id="rId3"/>
    <p:sldId id="325" r:id="rId4"/>
    <p:sldId id="363" r:id="rId6"/>
    <p:sldId id="373" r:id="rId7"/>
    <p:sldId id="326" r:id="rId8"/>
    <p:sldId id="327" r:id="rId9"/>
    <p:sldId id="328" r:id="rId10"/>
    <p:sldId id="329" r:id="rId11"/>
    <p:sldId id="330" r:id="rId12"/>
    <p:sldId id="364" r:id="rId13"/>
    <p:sldId id="388" r:id="rId14"/>
    <p:sldId id="389" r:id="rId15"/>
    <p:sldId id="331" r:id="rId16"/>
    <p:sldId id="362" r:id="rId17"/>
    <p:sldId id="375" r:id="rId18"/>
    <p:sldId id="376" r:id="rId19"/>
    <p:sldId id="390" r:id="rId20"/>
    <p:sldId id="377" r:id="rId21"/>
    <p:sldId id="378" r:id="rId22"/>
    <p:sldId id="379" r:id="rId23"/>
    <p:sldId id="380" r:id="rId24"/>
    <p:sldId id="335" r:id="rId25"/>
    <p:sldId id="336" r:id="rId26"/>
    <p:sldId id="337" r:id="rId27"/>
    <p:sldId id="381" r:id="rId28"/>
    <p:sldId id="382" r:id="rId29"/>
    <p:sldId id="384" r:id="rId30"/>
    <p:sldId id="383" r:id="rId31"/>
    <p:sldId id="338" r:id="rId32"/>
    <p:sldId id="340" r:id="rId33"/>
    <p:sldId id="385" r:id="rId34"/>
    <p:sldId id="342" r:id="rId35"/>
    <p:sldId id="343" r:id="rId36"/>
    <p:sldId id="344" r:id="rId37"/>
    <p:sldId id="345" r:id="rId38"/>
    <p:sldId id="346" r:id="rId39"/>
    <p:sldId id="347" r:id="rId40"/>
    <p:sldId id="348" r:id="rId41"/>
    <p:sldId id="349" r:id="rId42"/>
    <p:sldId id="350" r:id="rId43"/>
    <p:sldId id="351" r:id="rId44"/>
    <p:sldId id="352" r:id="rId45"/>
    <p:sldId id="353" r:id="rId46"/>
    <p:sldId id="365" r:id="rId47"/>
    <p:sldId id="386" r:id="rId48"/>
    <p:sldId id="366" r:id="rId49"/>
    <p:sldId id="387" r:id="rId50"/>
    <p:sldId id="367" r:id="rId51"/>
    <p:sldId id="354" r:id="rId52"/>
    <p:sldId id="370" r:id="rId53"/>
    <p:sldId id="372" r:id="rId54"/>
    <p:sldId id="371" r:id="rId55"/>
    <p:sldId id="368" r:id="rId56"/>
    <p:sldId id="369" r:id="rId57"/>
    <p:sldId id="355" r:id="rId58"/>
    <p:sldId id="357" r:id="rId59"/>
    <p:sldId id="360" r:id="rId60"/>
    <p:sldId id="361" r:id="rId61"/>
  </p:sldIdLst>
  <p:sldSz cx="9144000" cy="6858000" type="letter"/>
  <p:notesSz cx="6858000" cy="9144000"/>
  <p:defaultTextStyle>
    <a:defPPr>
      <a:defRPr lang="en-CA"/>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19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77228"/>
    <a:srgbClr val="6E792B"/>
    <a:srgbClr val="76822E"/>
    <a:srgbClr val="4F571F"/>
    <a:srgbClr val="6F6A07"/>
    <a:srgbClr val="827C08"/>
    <a:srgbClr val="A29B0A"/>
    <a:srgbClr val="99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028"/>
    <p:restoredTop sz="81598"/>
  </p:normalViewPr>
  <p:slideViewPr>
    <p:cSldViewPr snapToObjects="1" showGuides="1">
      <p:cViewPr varScale="1">
        <p:scale>
          <a:sx n="70" d="100"/>
          <a:sy n="70" d="100"/>
        </p:scale>
        <p:origin x="1656" y="5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
            <a:pPr lvl="0" eaLnBrk="1" fontAlgn="base" hangingPunct="1">
              <a:buNone/>
            </a:pPr>
            <a:endParaRPr sz="1200" strike="noStrike" noProof="1" dirty="0">
              <a:latin typeface="Tahoma" panose="020B0604030504040204" pitchFamily="34" charset="0"/>
            </a:endParaRPr>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
            <a:pPr lvl="0" algn="r" eaLnBrk="1" fontAlgn="base" hangingPunct="1">
              <a:buNone/>
            </a:pPr>
            <a:endParaRPr sz="1200" strike="noStrike" noProof="1" dirty="0">
              <a:latin typeface="Tahoma" panose="020B0604030504040204" pitchFamily="34" charset="0"/>
            </a:endParaRPr>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
            <a:pPr lvl="0" eaLnBrk="1" fontAlgn="base" hangingPunct="1">
              <a:buNone/>
            </a:pPr>
            <a:endParaRPr sz="1200" strike="noStrike" noProof="1" dirty="0">
              <a:latin typeface="Tahoma" panose="020B0604030504040204" pitchFamily="34" charset="0"/>
            </a:endParaRP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CA" altLang="en-US" sz="1200" strike="noStrike" noProof="1" dirty="0">
                <a:latin typeface="Tahoma" panose="020B0604030504040204" pitchFamily="34" charset="0"/>
                <a:ea typeface="+mn-ea"/>
                <a:cs typeface="+mn-cs"/>
              </a:rPr>
            </a:fld>
            <a:endParaRPr lang="en-CA" altLang="en-US" sz="1200"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
            <a:pPr lvl="0" eaLnBrk="1" fontAlgn="base" hangingPunct="1">
              <a:buNone/>
            </a:pPr>
            <a:endParaRPr sz="1200" strike="noStrike" noProof="1" dirty="0">
              <a:latin typeface="Tahoma" panose="020B0604030504040204" pitchFamily="34" charset="0"/>
            </a:endParaRPr>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
            <a:pPr lvl="0" algn="r" eaLnBrk="1" fontAlgn="base" hangingPunct="1">
              <a:buNone/>
            </a:pPr>
            <a:endParaRPr sz="1200" strike="noStrike" noProof="1" dirty="0">
              <a:latin typeface="Tahoma" panose="020B0604030504040204" pitchFamily="34" charset="0"/>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sz="18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CA" sz="18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sz="16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CA" sz="16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CA"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
            <a:pPr lvl="0" eaLnBrk="1" fontAlgn="base" hangingPunct="1">
              <a:buNone/>
            </a:pPr>
            <a:endParaRPr sz="1200" strike="noStrike" noProof="1" dirty="0">
              <a:latin typeface="Tahoma" panose="020B0604030504040204" pitchFamily="34" charset="0"/>
            </a:endParaRPr>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CA" altLang="en-US" sz="1200" strike="noStrike" noProof="1" dirty="0">
                <a:latin typeface="Tahoma" panose="020B0604030504040204" pitchFamily="34" charset="0"/>
                <a:ea typeface="+mn-ea"/>
                <a:cs typeface="+mn-cs"/>
              </a:rPr>
            </a:fld>
            <a:endParaRPr lang="en-CA" altLang="en-US" sz="1200" strike="noStrike" noProof="1" dirty="0">
              <a:latin typeface="Tahoma" panose="020B060403050404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170" name="Rectangle 2"/>
          <p:cNvSpPr>
            <a:spLocks noTextEdit="1"/>
          </p:cNvSpPr>
          <p:nvPr>
            <p:ph type="sldImg"/>
          </p:nvPr>
        </p:nvSpPr>
        <p:spPr>
          <a:ln/>
        </p:spPr>
      </p:sp>
      <p:sp>
        <p:nvSpPr>
          <p:cNvPr id="717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Slide Image Placeholder 1"/>
          <p:cNvSpPr>
            <a:spLocks noGrp="1" noRot="1" noChangeAspect="1" noTextEdit="1"/>
          </p:cNvSpPr>
          <p:nvPr>
            <p:ph type="sldImg"/>
          </p:nvPr>
        </p:nvSpPr>
        <p:spPr>
          <a:ln/>
        </p:spPr>
      </p:sp>
      <p:sp>
        <p:nvSpPr>
          <p:cNvPr id="26626" name="Notes Placeholder 2"/>
          <p:cNvSpPr>
            <a:spLocks noGrp="1"/>
          </p:cNvSpPr>
          <p:nvPr>
            <p:ph type="body"/>
          </p:nvPr>
        </p:nvSpPr>
        <p:spPr>
          <a:ln/>
        </p:spPr>
        <p:txBody>
          <a:bodyPr wrap="square" lIns="91440" tIns="45720" rIns="91440" bIns="45720" anchor="t" anchorCtr="0"/>
          <a:p>
            <a:pPr lvl="0"/>
            <a:r>
              <a:rPr lang="en-US" altLang="en-US" dirty="0"/>
              <a:t> A multivalued  attribute may have lower and upper bounds to constrain the number of values allowed for each individual entity. For example, the Colors attribute of a car may be restricted to have between one and two values, if we assume that a car can have two colors at most. </a:t>
            </a:r>
            <a:endParaRPr lang="en-US" altLang="en-US" dirty="0"/>
          </a:p>
          <a:p>
            <a:pPr lvl="0"/>
            <a:endParaRPr lang="en-US" altLang="en-US" dirty="0"/>
          </a:p>
        </p:txBody>
      </p:sp>
      <p:sp>
        <p:nvSpPr>
          <p:cNvPr id="26627"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8674" name="Rectangle 2"/>
          <p:cNvSpPr>
            <a:spLocks noTextEdit="1"/>
          </p:cNvSpPr>
          <p:nvPr>
            <p:ph type="sldImg"/>
          </p:nvPr>
        </p:nvSpPr>
        <p:spPr>
          <a:ln/>
        </p:spPr>
      </p:sp>
      <p:sp>
        <p:nvSpPr>
          <p:cNvPr id="28675"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30722" name="Rectangle 1026"/>
          <p:cNvSpPr>
            <a:spLocks noTextEdit="1"/>
          </p:cNvSpPr>
          <p:nvPr>
            <p:ph type="sldImg"/>
          </p:nvPr>
        </p:nvSpPr>
        <p:spPr>
          <a:ln/>
        </p:spPr>
      </p:sp>
      <p:sp>
        <p:nvSpPr>
          <p:cNvPr id="30723" name="Rectangle 1027"/>
          <p:cNvSpPr>
            <a:spLocks noGrp="1"/>
          </p:cNvSpPr>
          <p:nvPr>
            <p:ph type="body"/>
          </p:nvPr>
        </p:nvSpPr>
        <p:spPr>
          <a:ln/>
        </p:spPr>
        <p:txBody>
          <a:bodyPr wrap="square" lIns="91440" tIns="45720" rIns="91440" bIns="45720" anchor="t" anchorCtr="0"/>
          <a:p>
            <a:pPr lvl="0" eaLnBrk="1" hangingPunct="1"/>
            <a:r>
              <a:rPr lang="en-US" altLang="en-US" dirty="0"/>
              <a:t>An entity type usually has one or more attributes whose values are distinct for each individual entity in the entity set. Such an attribute is called a key attribute, and its values can be used to identify each entity uniquely. </a:t>
            </a:r>
            <a:endParaRPr lang="en-US" altLang="en-US" dirty="0"/>
          </a:p>
          <a:p>
            <a:pPr lvl="0" eaLnBrk="1" hangingPunct="1"/>
            <a:r>
              <a:rPr lang="en-US" altLang="en-US" dirty="0"/>
              <a:t>Specifying that an attribute is a key of an entity type means that the preceding uniqueness property must hold for every entity set of the entity type.</a:t>
            </a:r>
            <a:endParaRPr lang="en-US" altLang="en-US" dirty="0"/>
          </a:p>
          <a:p>
            <a:pPr lvl="0" eaLnBrk="1" hangingPunct="1"/>
            <a:r>
              <a:rPr lang="en-US" altLang="en-US" dirty="0"/>
              <a:t>Some entity types have more than one key attribute. For example, each of the  Vehicle_id and Registration attributes of the entity type CAR (Figure 3.7) is a key in its own right.</a:t>
            </a:r>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Slide Image Placeholder 1"/>
          <p:cNvSpPr>
            <a:spLocks noGrp="1" noRot="1" noChangeAspect="1" noTextEdit="1"/>
          </p:cNvSpPr>
          <p:nvPr>
            <p:ph type="sldImg"/>
          </p:nvPr>
        </p:nvSpPr>
        <p:spPr>
          <a:ln/>
        </p:spPr>
      </p:sp>
      <p:sp>
        <p:nvSpPr>
          <p:cNvPr id="35842" name="Notes Placeholder 2"/>
          <p:cNvSpPr>
            <a:spLocks noGrp="1"/>
          </p:cNvSpPr>
          <p:nvPr>
            <p:ph type="body"/>
          </p:nvPr>
        </p:nvSpPr>
        <p:spPr>
          <a:ln/>
        </p:spPr>
        <p:txBody>
          <a:bodyPr wrap="square" lIns="91440" tIns="45720" rIns="91440" bIns="45720" anchor="t" anchorCtr="0"/>
          <a:p>
            <a:pPr lvl="0"/>
            <a:r>
              <a:rPr lang="en-US" altLang="en-US" dirty="0"/>
              <a:t> The collection of all entities of a particular entity type in the database at any point in time is called an entity set or entity collection.</a:t>
            </a:r>
            <a:endParaRPr lang="en-US" altLang="en-US" dirty="0"/>
          </a:p>
          <a:p>
            <a:pPr lvl="0"/>
            <a:r>
              <a:rPr lang="en-US" altLang="en-US" dirty="0"/>
              <a:t>An entity type describes the schema or intension for a set of entities that share the same structure. The collection of entities of a particular entity type is grouped into an entity set, which is also called the extension of the entity type. </a:t>
            </a:r>
            <a:endParaRPr lang="en-US" altLang="en-US" dirty="0"/>
          </a:p>
        </p:txBody>
      </p:sp>
      <p:sp>
        <p:nvSpPr>
          <p:cNvPr id="3584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0962" name="Rectangle 2"/>
          <p:cNvSpPr>
            <a:spLocks noTextEdit="1"/>
          </p:cNvSpPr>
          <p:nvPr>
            <p:ph type="sldImg"/>
          </p:nvPr>
        </p:nvSpPr>
        <p:spPr>
          <a:ln/>
        </p:spPr>
      </p:sp>
      <p:sp>
        <p:nvSpPr>
          <p:cNvPr id="4096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3010" name="Rectangle 2"/>
          <p:cNvSpPr>
            <a:spLocks noTextEdit="1"/>
          </p:cNvSpPr>
          <p:nvPr>
            <p:ph type="sldImg"/>
          </p:nvPr>
        </p:nvSpPr>
        <p:spPr>
          <a:ln/>
        </p:spPr>
      </p:sp>
      <p:sp>
        <p:nvSpPr>
          <p:cNvPr id="4301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45058" name="Rectangle 2"/>
          <p:cNvSpPr>
            <a:spLocks noTextEdit="1"/>
          </p:cNvSpPr>
          <p:nvPr>
            <p:ph type="sldImg"/>
          </p:nvPr>
        </p:nvSpPr>
        <p:spPr>
          <a:ln/>
        </p:spPr>
      </p:sp>
      <p:sp>
        <p:nvSpPr>
          <p:cNvPr id="45059"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0178" name="Rectangle 2050"/>
          <p:cNvSpPr>
            <a:spLocks noTextEdit="1"/>
          </p:cNvSpPr>
          <p:nvPr>
            <p:ph type="sldImg"/>
          </p:nvPr>
        </p:nvSpPr>
        <p:spPr>
          <a:ln/>
        </p:spPr>
      </p:sp>
      <p:sp>
        <p:nvSpPr>
          <p:cNvPr id="50179" name="Rectangle 2051"/>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2226" name="Rectangle 2"/>
          <p:cNvSpPr>
            <a:spLocks noTextEdit="1"/>
          </p:cNvSpPr>
          <p:nvPr>
            <p:ph type="sldImg"/>
          </p:nvPr>
        </p:nvSpPr>
        <p:spPr>
          <a:ln/>
        </p:spPr>
      </p:sp>
      <p:sp>
        <p:nvSpPr>
          <p:cNvPr id="5222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4274" name="Rectangle 2"/>
          <p:cNvSpPr>
            <a:spLocks noTextEdit="1"/>
          </p:cNvSpPr>
          <p:nvPr>
            <p:ph type="sldImg"/>
          </p:nvPr>
        </p:nvSpPr>
        <p:spPr>
          <a:ln/>
        </p:spPr>
      </p:sp>
      <p:sp>
        <p:nvSpPr>
          <p:cNvPr id="54275"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Image Placeholder 1"/>
          <p:cNvSpPr>
            <a:spLocks noGrp="1" noRot="1" noChangeAspect="1" noTextEdit="1"/>
          </p:cNvSpPr>
          <p:nvPr>
            <p:ph type="sldImg"/>
          </p:nvPr>
        </p:nvSpPr>
        <p:spPr>
          <a:ln/>
        </p:spPr>
      </p:sp>
      <p:sp>
        <p:nvSpPr>
          <p:cNvPr id="10242" name="Notes Placeholder 2"/>
          <p:cNvSpPr>
            <a:spLocks noGrp="1"/>
          </p:cNvSpPr>
          <p:nvPr>
            <p:ph type="body"/>
          </p:nvPr>
        </p:nvSpPr>
        <p:spPr>
          <a:ln/>
        </p:spPr>
        <p:txBody>
          <a:bodyPr wrap="square" lIns="91440" tIns="45720" rIns="91440" bIns="45720" anchor="t" anchorCtr="0"/>
          <a:p>
            <a:pPr lvl="0"/>
            <a:r>
              <a:rPr lang="en-US" altLang="en-US" dirty="0"/>
              <a:t>Figure 3.1 shows a simplified overview of the database design process. The first step shown is requirements collection and analysis. During this step, the database designers interview prospective database users to understand and document their data requirements. The result of this step is a concisely written set of users’ requirements. These requirements should be specified in as detailed and complete a form as possible. In parallel with specifying the data requirements, it is useful to specify the known functional requirements of the application. These consist of the user defined operations (or transactions) that will be applied to the database, including both retrievals and updates</a:t>
            </a:r>
            <a:endParaRPr lang="en-US" altLang="en-US" dirty="0"/>
          </a:p>
          <a:p>
            <a:pPr lvl="0"/>
            <a:r>
              <a:rPr lang="en-US" altLang="en-US" dirty="0"/>
              <a:t> </a:t>
            </a:r>
            <a:r>
              <a:rPr lang="en-US" altLang="en-US" b="1" dirty="0"/>
              <a:t>The conceptual Design/schema </a:t>
            </a:r>
            <a:r>
              <a:rPr lang="en-US" altLang="en-US" dirty="0"/>
              <a:t>is a concise description of the data requirements of the users and includes detailed descriptions of the entity types, relationships, and constraints; these are expressed using the concepts provided by the high-level data model. </a:t>
            </a:r>
            <a:endParaRPr lang="en-US" altLang="en-US" dirty="0"/>
          </a:p>
        </p:txBody>
      </p:sp>
      <p:sp>
        <p:nvSpPr>
          <p:cNvPr id="10243"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6322" name="Rectangle 2"/>
          <p:cNvSpPr>
            <a:spLocks noTextEdit="1"/>
          </p:cNvSpPr>
          <p:nvPr>
            <p:ph type="sldImg"/>
          </p:nvPr>
        </p:nvSpPr>
        <p:spPr>
          <a:ln/>
        </p:spPr>
      </p:sp>
      <p:sp>
        <p:nvSpPr>
          <p:cNvPr id="5632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58370" name="Rectangle 2"/>
          <p:cNvSpPr>
            <a:spLocks noTextEdit="1"/>
          </p:cNvSpPr>
          <p:nvPr>
            <p:ph type="sldImg"/>
          </p:nvPr>
        </p:nvSpPr>
        <p:spPr>
          <a:ln/>
        </p:spPr>
      </p:sp>
      <p:sp>
        <p:nvSpPr>
          <p:cNvPr id="5837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0418" name="Rectangle 2"/>
          <p:cNvSpPr>
            <a:spLocks noTextEdit="1"/>
          </p:cNvSpPr>
          <p:nvPr>
            <p:ph type="sldImg"/>
          </p:nvPr>
        </p:nvSpPr>
        <p:spPr>
          <a:ln/>
        </p:spPr>
      </p:sp>
      <p:sp>
        <p:nvSpPr>
          <p:cNvPr id="60419"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2466" name="Rectangle 2"/>
          <p:cNvSpPr>
            <a:spLocks noTextEdit="1"/>
          </p:cNvSpPr>
          <p:nvPr>
            <p:ph type="sldImg"/>
          </p:nvPr>
        </p:nvSpPr>
        <p:spPr>
          <a:ln/>
        </p:spPr>
      </p:sp>
      <p:sp>
        <p:nvSpPr>
          <p:cNvPr id="6246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4514" name="Rectangle 2"/>
          <p:cNvSpPr>
            <a:spLocks noTextEdit="1"/>
          </p:cNvSpPr>
          <p:nvPr>
            <p:ph type="sldImg"/>
          </p:nvPr>
        </p:nvSpPr>
        <p:spPr>
          <a:ln/>
        </p:spPr>
      </p:sp>
      <p:sp>
        <p:nvSpPr>
          <p:cNvPr id="64515"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6562" name="Rectangle 2"/>
          <p:cNvSpPr>
            <a:spLocks noTextEdit="1"/>
          </p:cNvSpPr>
          <p:nvPr>
            <p:ph type="sldImg"/>
          </p:nvPr>
        </p:nvSpPr>
        <p:spPr>
          <a:ln/>
        </p:spPr>
      </p:sp>
      <p:sp>
        <p:nvSpPr>
          <p:cNvPr id="6656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68610" name="Rectangle 2"/>
          <p:cNvSpPr>
            <a:spLocks noTextEdit="1"/>
          </p:cNvSpPr>
          <p:nvPr>
            <p:ph type="sldImg"/>
          </p:nvPr>
        </p:nvSpPr>
        <p:spPr>
          <a:ln/>
        </p:spPr>
      </p:sp>
      <p:sp>
        <p:nvSpPr>
          <p:cNvPr id="6861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0658" name="Rectangle 1026"/>
          <p:cNvSpPr>
            <a:spLocks noTextEdit="1"/>
          </p:cNvSpPr>
          <p:nvPr>
            <p:ph type="sldImg"/>
          </p:nvPr>
        </p:nvSpPr>
        <p:spPr>
          <a:ln/>
        </p:spPr>
      </p:sp>
      <p:sp>
        <p:nvSpPr>
          <p:cNvPr id="70659"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2706" name="Rectangle 2"/>
          <p:cNvSpPr>
            <a:spLocks noTextEdit="1"/>
          </p:cNvSpPr>
          <p:nvPr>
            <p:ph type="sldImg"/>
          </p:nvPr>
        </p:nvSpPr>
        <p:spPr>
          <a:ln/>
        </p:spPr>
      </p:sp>
      <p:sp>
        <p:nvSpPr>
          <p:cNvPr id="7270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4754" name="Rectangle 2"/>
          <p:cNvSpPr>
            <a:spLocks noTextEdit="1"/>
          </p:cNvSpPr>
          <p:nvPr>
            <p:ph type="sldImg"/>
          </p:nvPr>
        </p:nvSpPr>
        <p:spPr>
          <a:ln/>
        </p:spPr>
      </p:sp>
      <p:sp>
        <p:nvSpPr>
          <p:cNvPr id="74755"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2290" name="Rectangle 2"/>
          <p:cNvSpPr>
            <a:spLocks noTextEdit="1"/>
          </p:cNvSpPr>
          <p:nvPr>
            <p:ph type="sldImg"/>
          </p:nvPr>
        </p:nvSpPr>
        <p:spPr>
          <a:ln/>
        </p:spPr>
      </p:sp>
      <p:sp>
        <p:nvSpPr>
          <p:cNvPr id="12291" name="Rectangle 3"/>
          <p:cNvSpPr>
            <a:spLocks noGrp="1"/>
          </p:cNvSpPr>
          <p:nvPr>
            <p:ph type="body"/>
          </p:nvPr>
        </p:nvSpPr>
        <p:spPr>
          <a:ln/>
        </p:spPr>
        <p:txBody>
          <a:bodyPr wrap="square" lIns="91440" tIns="45720" rIns="91440" bIns="45720" anchor="t" anchorCtr="0"/>
          <a:p>
            <a:pPr lvl="0" eaLnBrk="1" hangingPunct="1"/>
            <a:r>
              <a:rPr lang="en-US" altLang="en-US" dirty="0"/>
              <a:t>Database design goes through the 4 phases of: </a:t>
            </a:r>
            <a:endParaRPr lang="en-US" altLang="en-US" dirty="0"/>
          </a:p>
          <a:p>
            <a:pPr lvl="0" eaLnBrk="1" hangingPunct="1"/>
            <a:r>
              <a:rPr lang="en-US" altLang="en-US" dirty="0"/>
              <a:t>(1) requirements analysis </a:t>
            </a:r>
            <a:endParaRPr lang="en-US" altLang="en-US" dirty="0"/>
          </a:p>
          <a:p>
            <a:pPr lvl="0" eaLnBrk="1" hangingPunct="1"/>
            <a:r>
              <a:rPr lang="en-US" altLang="en-US" dirty="0"/>
              <a:t>(2) conceptual database schema design </a:t>
            </a:r>
            <a:endParaRPr lang="en-US" altLang="en-US" dirty="0"/>
          </a:p>
          <a:p>
            <a:pPr lvl="0" eaLnBrk="1" hangingPunct="1"/>
            <a:r>
              <a:rPr lang="en-US" altLang="en-US" dirty="0"/>
              <a:t>(3)Implementation with a commercial DBMS </a:t>
            </a:r>
            <a:endParaRPr lang="en-US" altLang="en-US" dirty="0"/>
          </a:p>
          <a:p>
            <a:pPr lvl="0" eaLnBrk="1" hangingPunct="1"/>
            <a:r>
              <a:rPr lang="en-US" altLang="en-US" dirty="0"/>
              <a:t>(4) physical database design</a:t>
            </a:r>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6802" name="Rectangle 2"/>
          <p:cNvSpPr>
            <a:spLocks noTextEdit="1"/>
          </p:cNvSpPr>
          <p:nvPr>
            <p:ph type="sldImg"/>
          </p:nvPr>
        </p:nvSpPr>
        <p:spPr>
          <a:ln/>
        </p:spPr>
      </p:sp>
      <p:sp>
        <p:nvSpPr>
          <p:cNvPr id="7680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78850" name="Rectangle 2"/>
          <p:cNvSpPr>
            <a:spLocks noTextEdit="1"/>
          </p:cNvSpPr>
          <p:nvPr>
            <p:ph type="sldImg"/>
          </p:nvPr>
        </p:nvSpPr>
        <p:spPr>
          <a:ln/>
        </p:spPr>
      </p:sp>
      <p:sp>
        <p:nvSpPr>
          <p:cNvPr id="7885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0898" name="Rectangle 2"/>
          <p:cNvSpPr>
            <a:spLocks noTextEdit="1"/>
          </p:cNvSpPr>
          <p:nvPr>
            <p:ph type="sldImg"/>
          </p:nvPr>
        </p:nvSpPr>
        <p:spPr>
          <a:ln/>
        </p:spPr>
      </p:sp>
      <p:sp>
        <p:nvSpPr>
          <p:cNvPr id="80899"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88066" name="Rectangle 2"/>
          <p:cNvSpPr>
            <a:spLocks noTextEdit="1"/>
          </p:cNvSpPr>
          <p:nvPr>
            <p:ph type="sldImg"/>
          </p:nvPr>
        </p:nvSpPr>
        <p:spPr>
          <a:ln/>
        </p:spPr>
      </p:sp>
      <p:sp>
        <p:nvSpPr>
          <p:cNvPr id="8806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5234" name="Rectangle 1026"/>
          <p:cNvSpPr>
            <a:spLocks noTextEdit="1"/>
          </p:cNvSpPr>
          <p:nvPr>
            <p:ph type="sldImg"/>
          </p:nvPr>
        </p:nvSpPr>
        <p:spPr>
          <a:ln/>
        </p:spPr>
      </p:sp>
      <p:sp>
        <p:nvSpPr>
          <p:cNvPr id="9523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7282" name="Rectangle 1026"/>
          <p:cNvSpPr>
            <a:spLocks noTextEdit="1"/>
          </p:cNvSpPr>
          <p:nvPr>
            <p:ph type="sldImg"/>
          </p:nvPr>
        </p:nvSpPr>
        <p:spPr>
          <a:ln/>
        </p:spPr>
      </p:sp>
      <p:sp>
        <p:nvSpPr>
          <p:cNvPr id="97283"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99330" name="Rectangle 1026"/>
          <p:cNvSpPr>
            <a:spLocks noTextEdit="1"/>
          </p:cNvSpPr>
          <p:nvPr>
            <p:ph type="sldImg"/>
          </p:nvPr>
        </p:nvSpPr>
        <p:spPr>
          <a:ln/>
        </p:spPr>
      </p:sp>
      <p:sp>
        <p:nvSpPr>
          <p:cNvPr id="99331"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01378" name="Rectangle 1026"/>
          <p:cNvSpPr>
            <a:spLocks noTextEdit="1"/>
          </p:cNvSpPr>
          <p:nvPr>
            <p:ph type="sldImg"/>
          </p:nvPr>
        </p:nvSpPr>
        <p:spPr>
          <a:ln/>
        </p:spPr>
      </p:sp>
      <p:sp>
        <p:nvSpPr>
          <p:cNvPr id="101379"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4338" name="Rectangle 2"/>
          <p:cNvSpPr>
            <a:spLocks noTextEdit="1"/>
          </p:cNvSpPr>
          <p:nvPr>
            <p:ph type="sldImg"/>
          </p:nvPr>
        </p:nvSpPr>
        <p:spPr>
          <a:ln/>
        </p:spPr>
      </p:sp>
      <p:sp>
        <p:nvSpPr>
          <p:cNvPr id="14339"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6386" name="Rectangle 2"/>
          <p:cNvSpPr>
            <a:spLocks noTextEdit="1"/>
          </p:cNvSpPr>
          <p:nvPr>
            <p:ph type="sldImg"/>
          </p:nvPr>
        </p:nvSpPr>
        <p:spPr>
          <a:ln/>
        </p:spPr>
      </p:sp>
      <p:sp>
        <p:nvSpPr>
          <p:cNvPr id="16387" name="Rectangle 3"/>
          <p:cNvSpPr>
            <a:spLocks noGrp="1"/>
          </p:cNvSpPr>
          <p:nvPr>
            <p:ph type="body"/>
          </p:nvPr>
        </p:nvSpPr>
        <p:spPr>
          <a:ln/>
        </p:spPr>
        <p:txBody>
          <a:bodyPr wrap="square" lIns="91440" tIns="45720" rIns="91440" bIns="45720" anchor="t" anchorCtr="0"/>
          <a:p>
            <a:pPr lvl="0" eaLnBrk="1" hangingPunct="1"/>
            <a:r>
              <a:rPr lang="en-US" altLang="en-US" dirty="0"/>
              <a:t>An entity may be an object with a physical existence (for example, a particular person, car, house, or employee) or it may be an object with a conceptual existence (for instance, a company, a job, or a university course). </a:t>
            </a:r>
            <a:endParaRPr lang="en-US" altLang="en-US" dirty="0"/>
          </a:p>
          <a:p>
            <a:pPr lvl="0" eaLnBrk="1" hangingPunct="1"/>
            <a:r>
              <a:rPr lang="en-US" altLang="en-US" dirty="0"/>
              <a:t>Several types of attributes occur in the ER model: </a:t>
            </a:r>
            <a:r>
              <a:rPr lang="en-US" altLang="en-US" b="1" dirty="0"/>
              <a:t>simple versus composite</a:t>
            </a:r>
            <a:r>
              <a:rPr lang="en-US" altLang="en-US" dirty="0"/>
              <a:t>, </a:t>
            </a:r>
            <a:r>
              <a:rPr lang="en-US" altLang="en-US" b="1" dirty="0"/>
              <a:t>single valued versus multivalued</a:t>
            </a:r>
            <a:r>
              <a:rPr lang="en-US" altLang="en-US" dirty="0"/>
              <a:t>, and </a:t>
            </a:r>
            <a:r>
              <a:rPr lang="en-US" altLang="en-US" b="1" dirty="0"/>
              <a:t>stored versus derived</a:t>
            </a:r>
            <a:r>
              <a:rPr lang="en-US" altLang="en-US" dirty="0"/>
              <a:t>. </a:t>
            </a:r>
            <a:endParaRPr lang="en-US" altLang="en-US" dirty="0"/>
          </a:p>
          <a:p>
            <a:pPr lvl="0"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18434" name="Rectangle 2"/>
          <p:cNvSpPr>
            <a:spLocks noTextEdit="1"/>
          </p:cNvSpPr>
          <p:nvPr>
            <p:ph type="sldImg"/>
          </p:nvPr>
        </p:nvSpPr>
        <p:spPr>
          <a:ln/>
        </p:spPr>
      </p:sp>
      <p:sp>
        <p:nvSpPr>
          <p:cNvPr id="18435" name="Rectangle 3"/>
          <p:cNvSpPr>
            <a:spLocks noGrp="1"/>
          </p:cNvSpPr>
          <p:nvPr>
            <p:ph type="body"/>
          </p:nvPr>
        </p:nvSpPr>
        <p:spPr>
          <a:ln/>
        </p:spPr>
        <p:txBody>
          <a:bodyPr wrap="square" lIns="91440" tIns="45720" rIns="91440" bIns="45720" anchor="t" anchorCtr="0"/>
          <a:p>
            <a:pPr lvl="0" eaLnBrk="1" hangingPunct="1"/>
            <a:r>
              <a:rPr lang="en-US" altLang="en-US" dirty="0"/>
              <a:t>The value of a composite attribute is the concatenation of the values of its component simple attributes. </a:t>
            </a:r>
            <a:endParaRPr lang="en-US" altLang="en-US" dirty="0"/>
          </a:p>
          <a:p>
            <a:pPr lvl="0" eaLnBrk="1" hangingPunct="1"/>
            <a:r>
              <a:rPr lang="en-US" altLang="en-US" dirty="0"/>
              <a:t>Single-Valued versus Multivalued Attributes. Most attributes have a single value for a particular entity; such attributes are called single-valued. For example,  Age is a single-valued attribute of a person. In some cases an attribute can have a  set of values for the same entity—for instance, a Colors attribute for a car, or a  College_degrees attribute for a person. Cars with one color have a single value, whereas two-tone cars have two color values. Similarly, one person may not have any college degrees, another person may have one, and a third person may have two or more degrees; therefore, different people can have different numbers of values for the College_degrees attribute. Such attributes are called multivalued</a:t>
            </a:r>
            <a:endParaRPr lang="en-US" altLang="en-US" dirty="0"/>
          </a:p>
          <a:p>
            <a:pPr lvl="0"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
        <p:nvSpPr>
          <p:cNvPr id="20482" name="Rectangle 2"/>
          <p:cNvSpPr>
            <a:spLocks noTextEdit="1"/>
          </p:cNvSpPr>
          <p:nvPr>
            <p:ph type="sldImg"/>
          </p:nvPr>
        </p:nvSpPr>
        <p:spPr>
          <a:ln/>
        </p:spPr>
      </p:sp>
      <p:sp>
        <p:nvSpPr>
          <p:cNvPr id="20483" name="Rectangle 3"/>
          <p:cNvSpPr>
            <a:spLocks noGrp="1"/>
          </p:cNvSpPr>
          <p:nvPr>
            <p:ph type="body"/>
          </p:nvPr>
        </p:nvSpPr>
        <p:spPr>
          <a:ln/>
        </p:spPr>
        <p:txBody>
          <a:bodyPr wrap="square" lIns="91440" tIns="45720" rIns="91440" bIns="45720" anchor="t" anchorCtr="0"/>
          <a:p>
            <a:pPr lvl="0" eaLnBrk="1" hangingPunct="1"/>
            <a:r>
              <a:rPr lang="en-US" altLang="en-US" dirty="0"/>
              <a:t> Some attribute values can be derived from related entities; for example, an attribute Number_of_employees of a DEPARTMENT entity  can be derived by counting the number of employees related to (working for) that department. </a:t>
            </a:r>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Slide Image Placeholder 1"/>
          <p:cNvSpPr>
            <a:spLocks noGrp="1" noRot="1" noChangeAspect="1" noTextEdit="1"/>
          </p:cNvSpPr>
          <p:nvPr>
            <p:ph type="sldImg"/>
          </p:nvPr>
        </p:nvSpPr>
        <p:spPr>
          <a:ln/>
        </p:spPr>
      </p:sp>
      <p:sp>
        <p:nvSpPr>
          <p:cNvPr id="22530" name="Notes Placeholder 2"/>
          <p:cNvSpPr>
            <a:spLocks noGrp="1"/>
          </p:cNvSpPr>
          <p:nvPr>
            <p:ph type="body"/>
          </p:nvPr>
        </p:nvSpPr>
        <p:spPr>
          <a:ln/>
        </p:spPr>
        <p:txBody>
          <a:bodyPr wrap="square" lIns="91440" tIns="45720" rIns="91440" bIns="45720" anchor="t" anchorCtr="0"/>
          <a:p>
            <a:pPr lvl="0"/>
            <a:r>
              <a:rPr lang="en-US" altLang="en-US" dirty="0"/>
              <a:t> A multivalued  attribute may have lower and upper bounds to constrain the number of values allowed for each individual entity. For example, the Colors attribute of a car may be restricted to have between one and two values, if we assume that a car can have two colors at most. </a:t>
            </a:r>
            <a:endParaRPr lang="en-US" altLang="en-US" dirty="0"/>
          </a:p>
          <a:p>
            <a:pPr lvl="0"/>
            <a:endParaRPr lang="en-US" altLang="en-US" dirty="0"/>
          </a:p>
        </p:txBody>
      </p:sp>
      <p:sp>
        <p:nvSpPr>
          <p:cNvPr id="22531"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Slide Image Placeholder 1"/>
          <p:cNvSpPr>
            <a:spLocks noGrp="1" noRot="1" noChangeAspect="1" noTextEdit="1"/>
          </p:cNvSpPr>
          <p:nvPr>
            <p:ph type="sldImg"/>
          </p:nvPr>
        </p:nvSpPr>
        <p:spPr>
          <a:ln/>
        </p:spPr>
      </p:sp>
      <p:sp>
        <p:nvSpPr>
          <p:cNvPr id="24578" name="Notes Placeholder 2"/>
          <p:cNvSpPr>
            <a:spLocks noGrp="1"/>
          </p:cNvSpPr>
          <p:nvPr>
            <p:ph type="body"/>
          </p:nvPr>
        </p:nvSpPr>
        <p:spPr>
          <a:ln/>
        </p:spPr>
        <p:txBody>
          <a:bodyPr wrap="square" lIns="91440" tIns="45720" rIns="91440" bIns="45720" anchor="t" anchorCtr="0"/>
          <a:p>
            <a:pPr lvl="0"/>
            <a:r>
              <a:rPr lang="en-US" altLang="en-US" dirty="0"/>
              <a:t> A multivalued  attribute may have lower and upper bounds to constrain the number of values allowed for each individual entity. For example, the Colors attribute of a car may be restricted to have between one and two values, if we assume that a car can have two colors at most. </a:t>
            </a:r>
            <a:endParaRPr lang="en-US" altLang="en-US" dirty="0"/>
          </a:p>
          <a:p>
            <a:pPr lvl="0"/>
            <a:endParaRPr lang="en-US" altLang="en-US" dirty="0"/>
          </a:p>
        </p:txBody>
      </p:sp>
      <p:sp>
        <p:nvSpPr>
          <p:cNvPr id="24579" name="Slide Number Placeholder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a:fld id="{9A0DB2DC-4C9A-4742-B13C-FB6460FD3503}" type="slidenum">
              <a:rPr lang="en-CA" altLang="en-US" sz="1200" dirty="0">
                <a:latin typeface="Tahoma" panose="020B0604030504040204" pitchFamily="34" charset="0"/>
              </a:rPr>
            </a:fld>
            <a:endParaRPr lang="en-CA" altLang="en-US" sz="1200" dirty="0">
              <a:latin typeface="Tahoma" panose="020B060403050404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056" name="Rectangle 47"/>
          <p:cNvSpPr/>
          <p:nvPr/>
        </p:nvSpPr>
        <p:spPr>
          <a:xfrm rot="-5400000">
            <a:off x="3500438" y="-985837"/>
            <a:ext cx="2143125" cy="9144000"/>
          </a:xfrm>
          <a:prstGeom prst="rect">
            <a:avLst/>
          </a:prstGeom>
          <a:solidFill>
            <a:srgbClr val="677228">
              <a:alpha val="43921"/>
            </a:srgbClr>
          </a:solidFill>
          <a:ln w="9525">
            <a:noFill/>
          </a:ln>
        </p:spPr>
        <p:txBody>
          <a:bodyPr wrap="none" anchor="ctr" anchorCtr="0"/>
          <a:p>
            <a:pPr lvl="0"/>
            <a:endParaRPr lang="en-US" altLang="x-none" dirty="0">
              <a:latin typeface="Arial" panose="020B0604020202020204" pitchFamily="34" charset="0"/>
            </a:endParaRPr>
          </a:p>
        </p:txBody>
      </p:sp>
      <p:sp>
        <p:nvSpPr>
          <p:cNvPr id="2057" name="Rectangle 48"/>
          <p:cNvSpPr/>
          <p:nvPr/>
        </p:nvSpPr>
        <p:spPr>
          <a:xfrm>
            <a:off x="7315200" y="2438400"/>
            <a:ext cx="1828800" cy="2290763"/>
          </a:xfrm>
          <a:prstGeom prst="rect">
            <a:avLst/>
          </a:prstGeom>
          <a:solidFill>
            <a:schemeClr val="bg1"/>
          </a:solidFill>
          <a:ln w="9525">
            <a:noFill/>
          </a:ln>
        </p:spPr>
        <p:txBody>
          <a:bodyPr wrap="none" anchor="ctr" anchorCtr="0"/>
          <a:p>
            <a:pPr lvl="0"/>
            <a:endParaRPr lang="en-US" altLang="x-none" dirty="0">
              <a:latin typeface="Arial" panose="020B0604020202020204" pitchFamily="34" charset="0"/>
            </a:endParaRPr>
          </a:p>
        </p:txBody>
      </p:sp>
      <p:pic>
        <p:nvPicPr>
          <p:cNvPr id="2058" name="Picture 46" descr="elmasri_thumb"/>
          <p:cNvPicPr>
            <a:picLocks noChangeAspect="1"/>
          </p:cNvPicPr>
          <p:nvPr userDrawn="1"/>
        </p:nvPicPr>
        <p:blipFill>
          <a:blip r:embed="rId2"/>
          <a:stretch>
            <a:fillRect/>
          </a:stretch>
        </p:blipFill>
        <p:spPr>
          <a:xfrm>
            <a:off x="7419975" y="2514600"/>
            <a:ext cx="1724025" cy="2143125"/>
          </a:xfrm>
          <a:prstGeom prst="rect">
            <a:avLst/>
          </a:prstGeom>
          <a:noFill/>
          <a:ln w="9525">
            <a:noFill/>
          </a:ln>
        </p:spPr>
      </p:pic>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a:t>Click to edit Master subtitle style</a:t>
            </a:r>
            <a:endParaRPr lang="en-US" strike="noStrike" noProof="1"/>
          </a:p>
        </p:txBody>
      </p:sp>
      <p:sp>
        <p:nvSpPr>
          <p:cNvPr id="16"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p>
            <a:pPr fontAlgn="base">
              <a:buNone/>
            </a:pPr>
            <a:fld id="{BB962C8B-B14F-4D97-AF65-F5344CB8AC3E}" type="datetimeFigureOut">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a typeface="+mn-ea"/>
              <a:cs typeface="+mn-cs"/>
            </a:endParaRPr>
          </a:p>
        </p:txBody>
      </p:sp>
      <p:sp>
        <p:nvSpPr>
          <p:cNvPr id="17"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rPr>
              <a:t>Copyright © 2007 Ramez Elmasri and Shamkant B. Navathe</a:t>
            </a:r>
            <a:endParaRPr kumimoji="0" 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mn-ea"/>
              <a:cs typeface="+mn-cs"/>
            </a:endParaRPr>
          </a:p>
        </p:txBody>
      </p:sp>
      <p:sp>
        <p:nvSpPr>
          <p:cNvPr id="18"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buNone/>
            </a:pPr>
            <a:fld id="{9A0DB2DC-4C9A-4742-B13C-FB6460FD3503}" type="slidenum">
              <a:rPr lang="en-US" altLang="en-US" strike="noStrike" noProof="1" dirty="0">
                <a:latin typeface="Arial" panose="020B0604020202020204" pitchFamily="34" charset="0"/>
                <a:ea typeface="+mn-ea"/>
                <a:cs typeface="+mn-cs"/>
              </a:rPr>
            </a:fld>
            <a:endParaRPr lang="en-US"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628650" y="1825625"/>
            <a:ext cx="38862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29150" y="1825625"/>
            <a:ext cx="38862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2" y="2505075"/>
            <a:ext cx="3868340"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8" name="Footer Placeholder 7"/>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9" name="Slide Number Placeholder 8"/>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4" name="Footer Placeholder 3"/>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5" name="Slide Number Placeholder 4"/>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3" name="Footer Placeholder 2"/>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4" name="Slide Number Placeholder 3"/>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B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p:nvPr>
        </p:nvSpPr>
        <p:spPr>
          <a:xfrm>
            <a:off x="628650" y="1825625"/>
            <a:ext cx="7886700" cy="4351338"/>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sz="900">
                <a:solidFill>
                  <a:srgbClr val="898989"/>
                </a:solidFill>
              </a:defRPr>
            </a:lvl1pPr>
          </a:lstStyle>
          <a:p>
            <a:pPr lvl="0" fontAlgn="base">
              <a:buNone/>
            </a:pPr>
            <a:fld id="{BB962C8B-B14F-4D97-AF65-F5344CB8AC3E}" type="datetime1">
              <a:rPr lang="en-US" altLang="x-none" strike="noStrike" noProof="1" dirty="0">
                <a:latin typeface="Arial" panose="020B0604020202020204" pitchFamily="34" charset="0"/>
                <a:ea typeface="+mn-ea"/>
                <a:cs typeface="+mn-cs"/>
              </a:rPr>
            </a:fld>
            <a:endParaRPr lang="en-US" altLang="x-none" strike="noStrike" noProof="1" dirty="0">
              <a:latin typeface="Arial" panose="020B0604020202020204" pitchFamily="34" charset="0"/>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rgbClr val="898989"/>
                </a:solidFill>
              </a:defRPr>
            </a:lvl1pPr>
          </a:lstStyle>
          <a:p>
            <a:pPr lvl="0" fontAlgn="base">
              <a:buNone/>
            </a:pPr>
            <a:endParaRPr lang="en-US" altLang="x-none" strike="noStrike" noProof="1" dirty="0">
              <a:latin typeface="Arial" panose="020B0604020202020204" pitchFamily="34" charset="0"/>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fontAlgn="base">
              <a:buNone/>
            </a:pPr>
            <a:r>
              <a:rPr lang="en-US" altLang="en-US" strike="noStrike" noProof="1" dirty="0">
                <a:latin typeface="Arial" panose="020B0604020202020204" pitchFamily="34" charset="0"/>
                <a:ea typeface="+mn-ea"/>
                <a:cs typeface="+mn-cs"/>
              </a:rPr>
              <a:t>Slide 3- </a:t>
            </a:r>
            <a:fld id="{9A0DB2DC-4C9A-4742-B13C-FB6460FD3503}" type="slidenum">
              <a:rPr lang="en-US" altLang="en-US" sz="900" strike="noStrike" noProof="1" dirty="0">
                <a:solidFill>
                  <a:srgbClr val="898989"/>
                </a:solidFill>
                <a:latin typeface="Arial" panose="020B0604020202020204" pitchFamily="34" charset="0"/>
                <a:ea typeface="+mn-ea"/>
                <a:cs typeface="+mn-cs"/>
              </a:rPr>
            </a:fld>
            <a:endParaRPr lang="en-US" altLang="en-US" sz="900" strike="noStrike" noProof="1" dirty="0">
              <a:solidFill>
                <a:srgbClr val="898989"/>
              </a:solidFill>
              <a:latin typeface="Arial" panose="020B0604020202020204" pitchFamily="34" charset="0"/>
            </a:endParaRPr>
          </a:p>
        </p:txBody>
      </p:sp>
      <p:grpSp>
        <p:nvGrpSpPr>
          <p:cNvPr id="1031" name="Group 45"/>
          <p:cNvGrpSpPr/>
          <p:nvPr userDrawn="1"/>
        </p:nvGrpSpPr>
        <p:grpSpPr>
          <a:xfrm>
            <a:off x="8936038" y="1449388"/>
            <a:ext cx="207962" cy="5408612"/>
            <a:chOff x="5606" y="889"/>
            <a:chExt cx="154" cy="3431"/>
          </a:xfrm>
        </p:grpSpPr>
        <p:sp>
          <p:nvSpPr>
            <p:cNvPr id="1032" name="Rectangle 38"/>
            <p:cNvSpPr/>
            <p:nvPr/>
          </p:nvSpPr>
          <p:spPr>
            <a:xfrm flipH="1">
              <a:off x="5685" y="889"/>
              <a:ext cx="75" cy="3431"/>
            </a:xfrm>
            <a:prstGeom prst="rect">
              <a:avLst/>
            </a:prstGeom>
            <a:solidFill>
              <a:srgbClr val="677228"/>
            </a:solidFill>
            <a:ln w="9525">
              <a:noFill/>
            </a:ln>
          </p:spPr>
          <p:txBody>
            <a:bodyPr wrap="none" anchor="ctr" anchorCtr="0"/>
            <a:p>
              <a:pPr lvl="0" algn="ctr"/>
              <a:endParaRPr lang="en-US" altLang="x-none" sz="3200" dirty="0">
                <a:latin typeface="Tahoma" panose="020B0604030504040204" pitchFamily="34" charset="0"/>
              </a:endParaRPr>
            </a:p>
          </p:txBody>
        </p:sp>
        <p:grpSp>
          <p:nvGrpSpPr>
            <p:cNvPr id="1033" name="Group 44"/>
            <p:cNvGrpSpPr/>
            <p:nvPr userDrawn="1"/>
          </p:nvGrpSpPr>
          <p:grpSpPr>
            <a:xfrm>
              <a:off x="5606" y="889"/>
              <a:ext cx="106" cy="3431"/>
              <a:chOff x="5606" y="889"/>
              <a:chExt cx="106" cy="3431"/>
            </a:xfrm>
          </p:grpSpPr>
          <p:sp>
            <p:nvSpPr>
              <p:cNvPr id="1034" name="Rectangle 43"/>
              <p:cNvSpPr/>
              <p:nvPr userDrawn="1"/>
            </p:nvSpPr>
            <p:spPr>
              <a:xfrm rot="-10800000" flipH="1">
                <a:off x="5606" y="889"/>
                <a:ext cx="58" cy="3431"/>
              </a:xfrm>
              <a:prstGeom prst="rect">
                <a:avLst/>
              </a:prstGeom>
              <a:solidFill>
                <a:schemeClr val="tx2"/>
              </a:solidFill>
              <a:ln w="9525">
                <a:noFill/>
              </a:ln>
            </p:spPr>
            <p:txBody>
              <a:bodyPr rot="10800000" wrap="none" anchor="ctr" anchorCtr="0"/>
              <a:p>
                <a:pPr lvl="0" algn="ctr"/>
                <a:endParaRPr lang="en-US" altLang="x-none" sz="3200" dirty="0">
                  <a:latin typeface="Tahoma" panose="020B0604030504040204" pitchFamily="34" charset="0"/>
                </a:endParaRPr>
              </a:p>
            </p:txBody>
          </p:sp>
          <p:sp>
            <p:nvSpPr>
              <p:cNvPr id="1035" name="Rectangle 32"/>
              <p:cNvSpPr/>
              <p:nvPr userDrawn="1"/>
            </p:nvSpPr>
            <p:spPr>
              <a:xfrm rot="-10800000" flipH="1">
                <a:off x="5654" y="889"/>
                <a:ext cx="58" cy="3431"/>
              </a:xfrm>
              <a:prstGeom prst="rect">
                <a:avLst/>
              </a:prstGeom>
              <a:solidFill>
                <a:srgbClr val="990033"/>
              </a:solidFill>
              <a:ln w="9525">
                <a:noFill/>
              </a:ln>
            </p:spPr>
            <p:txBody>
              <a:bodyPr rot="10800000" wrap="none" anchor="ctr" anchorCtr="0"/>
              <a:p>
                <a:pPr lvl="0" algn="ctr"/>
                <a:endParaRPr lang="en-US" altLang="x-none" sz="3200" dirty="0">
                  <a:latin typeface="Tahoma" panose="020B0604030504040204" pitchFamily="34" charset="0"/>
                </a:endParaRPr>
              </a:p>
            </p:txBody>
          </p:sp>
        </p:grpSp>
      </p:grpSp>
      <p:sp>
        <p:nvSpPr>
          <p:cNvPr id="1036" name="Rectangle 37"/>
          <p:cNvSpPr/>
          <p:nvPr/>
        </p:nvSpPr>
        <p:spPr>
          <a:xfrm rot="-5400000">
            <a:off x="3844925" y="-3844925"/>
            <a:ext cx="1449388" cy="9140825"/>
          </a:xfrm>
          <a:prstGeom prst="rect">
            <a:avLst/>
          </a:prstGeom>
          <a:solidFill>
            <a:srgbClr val="677228">
              <a:alpha val="36078"/>
            </a:srgbClr>
          </a:solidFill>
          <a:ln w="9525">
            <a:noFill/>
          </a:ln>
        </p:spPr>
        <p:txBody>
          <a:bodyPr vert="eaVert" wrap="none" anchor="ctr" anchorCtr="0"/>
          <a:p>
            <a:pPr lvl="0" algn="ctr"/>
            <a:endParaRPr lang="en-US" altLang="x-none" sz="3200" dirty="0">
              <a:latin typeface="Tahoma" panose="020B060403050404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Content Placeholder 2"/>
          <p:cNvSpPr>
            <a:spLocks noGrp="1"/>
          </p:cNvSpPr>
          <p:nvPr>
            <p:ph idx="1"/>
          </p:nvPr>
        </p:nvSpPr>
        <p:spPr>
          <a:ln/>
        </p:spPr>
        <p:txBody>
          <a:bodyPr vert="horz" wrap="square" lIns="91440" tIns="45720" rIns="91440" bIns="45720" anchor="t" anchorCtr="0"/>
          <a:p>
            <a:pPr marL="0" indent="0" algn="ctr" eaLnBrk="1" hangingPunct="1">
              <a:buNone/>
            </a:pPr>
            <a:r>
              <a:rPr lang="en-US" altLang="x-none" sz="4400" dirty="0"/>
              <a:t>Chapter 3</a:t>
            </a:r>
            <a:endParaRPr lang="en-US" altLang="x-none" sz="4400" dirty="0"/>
          </a:p>
          <a:p>
            <a:pPr marL="0" indent="0" algn="ctr" eaLnBrk="1" hangingPunct="1">
              <a:buNone/>
            </a:pPr>
            <a:r>
              <a:rPr lang="en-US" altLang="en-US" sz="4400" dirty="0"/>
              <a:t>Data Modeling Using the Entity-Relationship (ER) Model</a:t>
            </a:r>
            <a:endParaRPr lang="en-US" altLang="en-US" sz="4400" dirty="0"/>
          </a:p>
          <a:p>
            <a:pPr marL="0" indent="0" eaLnBrk="1" hangingPunct="1">
              <a:buNone/>
            </a:pPr>
            <a:endParaRPr lang="en-US" altLang="x-none" dirty="0"/>
          </a:p>
          <a:p>
            <a:pPr marL="0" indent="0" eaLnBrk="1" hangingPunct="1"/>
            <a:endParaRPr lang="en-US" altLang="x-none" dirty="0"/>
          </a:p>
        </p:txBody>
      </p:sp>
      <p:sp>
        <p:nvSpPr>
          <p:cNvPr id="5122"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900" dirty="0">
                <a:solidFill>
                  <a:srgbClr val="898989"/>
                </a:solidFill>
              </a:rPr>
              <a:t>Slide 3- </a:t>
            </a:r>
            <a:fld id="{9A0DB2DC-4C9A-4742-B13C-FB6460FD3503}" type="slidenum">
              <a:rPr lang="en-US" altLang="en-US" sz="900" dirty="0">
                <a:solidFill>
                  <a:srgbClr val="898989"/>
                </a:solidFill>
              </a:rPr>
            </a:fld>
            <a:endParaRPr lang="en-US" altLang="en-US" sz="900" dirty="0">
              <a:solidFill>
                <a:srgbClr val="898989"/>
              </a:solidFill>
            </a:endParaRPr>
          </a:p>
        </p:txBody>
      </p:sp>
      <p:sp>
        <p:nvSpPr>
          <p:cNvPr id="5123" name="Rectangle 3" descr="Pink tissue paper"/>
          <p:cNvSpPr txBox="1"/>
          <p:nvPr/>
        </p:nvSpPr>
        <p:spPr>
          <a:xfrm>
            <a:off x="304800" y="2590800"/>
            <a:ext cx="6629400" cy="1905000"/>
          </a:xfrm>
          <a:prstGeom prst="rect">
            <a:avLst/>
          </a:prstGeom>
          <a:noFill/>
          <a:ln w="9525">
            <a:noFill/>
          </a:ln>
        </p:spPr>
        <p:txBody>
          <a:bodyPr rIns="0" anchor="t" anchorCtr="0"/>
          <a:p>
            <a:pPr>
              <a:spcBef>
                <a:spcPct val="20000"/>
              </a:spcBef>
              <a:buClr>
                <a:srgbClr val="990033"/>
              </a:buClr>
              <a:buSzPct val="60000"/>
              <a:buFont typeface="Wingdings" panose="05000000000000000000" pitchFamily="2" charset="2"/>
            </a:pPr>
            <a:endParaRPr lang="en-US" altLang="en-US" sz="2800" dirty="0">
              <a:solidFill>
                <a:schemeClr val="tx2"/>
              </a:solidFill>
              <a:latin typeface="Calibri" panose="020F050202020403020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a:ln/>
        </p:spPr>
        <p:txBody>
          <a:bodyPr vert="horz" wrap="square" lIns="91440" tIns="45720" rIns="91440" bIns="45720" anchor="ctr" anchorCtr="0"/>
          <a:p>
            <a:pPr eaLnBrk="1" hangingPunct="1"/>
            <a:r>
              <a:rPr lang="en-US" altLang="en-US" dirty="0"/>
              <a:t>Example of a composite attribute</a:t>
            </a:r>
            <a:endParaRPr lang="en-US" altLang="en-US" dirty="0"/>
          </a:p>
        </p:txBody>
      </p:sp>
      <p:sp>
        <p:nvSpPr>
          <p:cNvPr id="21506"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
        <p:nvSpPr>
          <p:cNvPr id="21507" name="Rectangle 5"/>
          <p:cNvSpPr txBox="1"/>
          <p:nvPr/>
        </p:nvSpPr>
        <p:spPr>
          <a:xfrm>
            <a:off x="0" y="1371600"/>
            <a:ext cx="8991600" cy="5486400"/>
          </a:xfrm>
          <a:prstGeom prst="rect">
            <a:avLst/>
          </a:prstGeom>
          <a:noFill/>
          <a:ln w="9525">
            <a:noFill/>
          </a:ln>
        </p:spPr>
        <p:txBody>
          <a:bodyPr rIns="0" anchor="t" anchorCtr="0"/>
          <a:p>
            <a:pPr marL="342900" indent="-342900">
              <a:spcBef>
                <a:spcPct val="20000"/>
              </a:spcBef>
              <a:buClr>
                <a:srgbClr val="990033"/>
              </a:buClr>
              <a:buSzPct val="60000"/>
              <a:buFont typeface="Wingdings" panose="05000000000000000000" pitchFamily="2" charset="2"/>
              <a:buChar char="n"/>
            </a:pPr>
            <a:endParaRPr lang="en-US" altLang="en-US" sz="2000" dirty="0">
              <a:solidFill>
                <a:schemeClr val="tx2"/>
              </a:solidFill>
              <a:latin typeface="Arial" panose="020B0604020202020204" pitchFamily="34" charset="0"/>
            </a:endParaRPr>
          </a:p>
          <a:p>
            <a:pPr marL="342900" indent="-342900">
              <a:spcBef>
                <a:spcPct val="20000"/>
              </a:spcBef>
              <a:buClr>
                <a:srgbClr val="990033"/>
              </a:buClr>
              <a:buSzPct val="60000"/>
              <a:buFont typeface="Wingdings" panose="05000000000000000000" pitchFamily="2" charset="2"/>
              <a:buChar char="n"/>
            </a:pPr>
            <a:r>
              <a:rPr lang="en-US" altLang="en-US" sz="2000" dirty="0">
                <a:solidFill>
                  <a:schemeClr val="tx2"/>
                </a:solidFill>
                <a:latin typeface="Arial" panose="020B0604020202020204" pitchFamily="34" charset="0"/>
              </a:rPr>
              <a:t>NULL Values. In some cases, a particular entity may not have an applicable value for an attribute. </a:t>
            </a:r>
            <a:endParaRPr lang="en-US" altLang="en-US" sz="2000" dirty="0">
              <a:solidFill>
                <a:schemeClr val="tx2"/>
              </a:solidFill>
              <a:latin typeface="Arial" panose="020B0604020202020204" pitchFamily="34" charset="0"/>
            </a:endParaRPr>
          </a:p>
          <a:p>
            <a:pPr marL="742950" lvl="1" indent="-285750" eaLnBrk="1" hangingPunct="1">
              <a:spcBef>
                <a:spcPct val="20000"/>
              </a:spcBef>
              <a:buClr>
                <a:schemeClr val="tx2"/>
              </a:buClr>
              <a:buSzPct val="55000"/>
              <a:buFont typeface="Wingdings" panose="05000000000000000000" pitchFamily="2" charset="2"/>
              <a:buChar char="n"/>
            </a:pPr>
            <a:r>
              <a:rPr lang="en-US" altLang="en-US" sz="1800" dirty="0">
                <a:solidFill>
                  <a:srgbClr val="800000"/>
                </a:solidFill>
                <a:latin typeface="Arial" panose="020B0604020202020204" pitchFamily="34" charset="0"/>
              </a:rPr>
              <a:t> A College_degrees attribute applies only to people with college degrees. For such situations, a special value called NULL  is created.</a:t>
            </a:r>
            <a:endParaRPr lang="en-US" altLang="en-US" sz="1800" dirty="0">
              <a:solidFill>
                <a:srgbClr val="800000"/>
              </a:solidFill>
              <a:latin typeface="Arial" panose="020B0604020202020204" pitchFamily="34" charset="0"/>
            </a:endParaRPr>
          </a:p>
          <a:p>
            <a:pPr marL="742950" lvl="1" indent="-285750" eaLnBrk="1" hangingPunct="1">
              <a:spcBef>
                <a:spcPct val="20000"/>
              </a:spcBef>
              <a:buClr>
                <a:schemeClr val="tx2"/>
              </a:buClr>
              <a:buSzPct val="55000"/>
              <a:buFont typeface="Wingdings" panose="05000000000000000000" pitchFamily="2" charset="2"/>
              <a:buChar char="n"/>
            </a:pPr>
            <a:endParaRPr lang="en-US" altLang="en-US" sz="1800" dirty="0">
              <a:solidFill>
                <a:srgbClr val="800000"/>
              </a:solidFill>
              <a:latin typeface="Arial" panose="020B0604020202020204" pitchFamily="34" charset="0"/>
            </a:endParaRPr>
          </a:p>
          <a:p>
            <a:pPr marL="342900" indent="-342900">
              <a:spcBef>
                <a:spcPct val="20000"/>
              </a:spcBef>
              <a:buClr>
                <a:srgbClr val="990033"/>
              </a:buClr>
              <a:buSzPct val="60000"/>
              <a:buFont typeface="Wingdings" panose="05000000000000000000" pitchFamily="2" charset="2"/>
              <a:buChar char="n"/>
            </a:pPr>
            <a:r>
              <a:rPr lang="en-US" altLang="en-US" sz="2000" dirty="0">
                <a:solidFill>
                  <a:schemeClr val="tx2"/>
                </a:solidFill>
                <a:latin typeface="Arial" panose="020B0604020202020204" pitchFamily="34" charset="0"/>
              </a:rPr>
              <a:t>Complex Attributes. Notice that, in general, composite and multivalued attributes can be nested arbitrarily. We can represent arbitrary nesting by grouping components of a composite attribute between parentheses ( ) and separating  the components with commas, and by displaying multivalued attributes between braces { }</a:t>
            </a:r>
            <a:endParaRPr lang="en-US" altLang="en-US" sz="2000" dirty="0">
              <a:solidFill>
                <a:schemeClr val="tx2"/>
              </a:solidFill>
              <a:latin typeface="Arial" panose="020B0604020202020204" pitchFamily="34"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ln/>
        </p:spPr>
        <p:txBody>
          <a:bodyPr vert="horz" wrap="square" lIns="91440" tIns="45720" rIns="91440" bIns="45720" anchor="ctr" anchorCtr="0"/>
          <a:p>
            <a:pPr eaLnBrk="1" hangingPunct="1"/>
            <a:r>
              <a:rPr lang="en-US" altLang="en-US" dirty="0"/>
              <a:t>Example of a composite attribute</a:t>
            </a:r>
            <a:endParaRPr lang="en-US" altLang="en-US" dirty="0"/>
          </a:p>
        </p:txBody>
      </p:sp>
      <p:sp>
        <p:nvSpPr>
          <p:cNvPr id="23554"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3555" name="Picture 5"/>
          <p:cNvPicPr>
            <a:picLocks noChangeAspect="1"/>
          </p:cNvPicPr>
          <p:nvPr/>
        </p:nvPicPr>
        <p:blipFill>
          <a:blip r:embed="rId1"/>
          <a:srcRect l="34232" t="20969" r="31282" b="73788"/>
          <a:stretch>
            <a:fillRect/>
          </a:stretch>
        </p:blipFill>
        <p:spPr>
          <a:xfrm>
            <a:off x="228600" y="2209800"/>
            <a:ext cx="7620000" cy="2895600"/>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a:ln/>
        </p:spPr>
        <p:txBody>
          <a:bodyPr vert="horz" wrap="square" lIns="91440" tIns="45720" rIns="91440" bIns="45720" anchor="ctr" anchorCtr="0"/>
          <a:p>
            <a:pPr eaLnBrk="1" hangingPunct="1"/>
            <a:r>
              <a:rPr lang="en-US" altLang="en-US" dirty="0"/>
              <a:t>Example of a composite attribute</a:t>
            </a:r>
            <a:endParaRPr lang="en-US" altLang="en-US" dirty="0"/>
          </a:p>
        </p:txBody>
      </p:sp>
      <p:sp>
        <p:nvSpPr>
          <p:cNvPr id="25602"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5603" name="Picture 4" descr="fig03_04"/>
          <p:cNvPicPr>
            <a:picLocks noChangeAspect="1"/>
          </p:cNvPicPr>
          <p:nvPr/>
        </p:nvPicPr>
        <p:blipFill>
          <a:blip r:embed="rId1"/>
          <a:stretch>
            <a:fillRect/>
          </a:stretch>
        </p:blipFill>
        <p:spPr>
          <a:xfrm>
            <a:off x="541338" y="2438400"/>
            <a:ext cx="8061325" cy="4038600"/>
          </a:xfrm>
          <a:prstGeom prst="rect">
            <a:avLst/>
          </a:prstGeom>
          <a:noFill/>
          <a:ln w="9525">
            <a:noFill/>
          </a:ln>
        </p:spPr>
      </p:pic>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4"/>
          <p:cNvSpPr>
            <a:spLocks noGrp="1"/>
          </p:cNvSpPr>
          <p:nvPr>
            <p:ph type="title"/>
          </p:nvPr>
        </p:nvSpPr>
        <p:spPr>
          <a:ln/>
        </p:spPr>
        <p:txBody>
          <a:bodyPr vert="horz" wrap="square" lIns="91440" tIns="45720" rIns="91440" bIns="45720" anchor="ctr" anchorCtr="0"/>
          <a:p>
            <a:pPr eaLnBrk="1" hangingPunct="1"/>
            <a:r>
              <a:rPr lang="en-US" altLang="en-US" dirty="0"/>
              <a:t>Entity Types and Key Attributes (1)</a:t>
            </a:r>
            <a:endParaRPr lang="en-US" altLang="en-US" dirty="0"/>
          </a:p>
        </p:txBody>
      </p:sp>
      <p:sp>
        <p:nvSpPr>
          <p:cNvPr id="27650" name="Rectangle 5"/>
          <p:cNvSpPr>
            <a:spLocks noGrp="1"/>
          </p:cNvSpPr>
          <p:nvPr>
            <p:ph idx="1"/>
          </p:nvPr>
        </p:nvSpPr>
        <p:spPr>
          <a:ln/>
        </p:spPr>
        <p:txBody>
          <a:bodyPr vert="horz" wrap="square" lIns="91440" tIns="45720" rIns="91440" bIns="45720" anchor="t" anchorCtr="0"/>
          <a:p>
            <a:pPr eaLnBrk="1" hangingPunct="1"/>
            <a:r>
              <a:rPr lang="en-US" altLang="en-US" sz="2800" dirty="0"/>
              <a:t>Entities with the same basic attributes are grouped or typed into an entity type. </a:t>
            </a:r>
            <a:endParaRPr lang="en-US" altLang="en-US" sz="2800" dirty="0"/>
          </a:p>
          <a:p>
            <a:pPr lvl="1" eaLnBrk="1" hangingPunct="1"/>
            <a:r>
              <a:rPr lang="en-US" altLang="en-US" sz="2800" dirty="0"/>
              <a:t>For example, the entity type EMPLOYEE and PROJECT.</a:t>
            </a:r>
            <a:endParaRPr lang="en-US" altLang="en-US" sz="2800" dirty="0"/>
          </a:p>
          <a:p>
            <a:pPr lvl="1" eaLnBrk="1" hangingPunct="1"/>
            <a:endParaRPr lang="en-US" altLang="en-US" sz="2800" dirty="0"/>
          </a:p>
          <a:p>
            <a:pPr eaLnBrk="1" hangingPunct="1"/>
            <a:r>
              <a:rPr lang="en-US" altLang="en-US" sz="2800" dirty="0"/>
              <a:t>An attribute of an entity type for which each entity must have a unique value is called a key attribute of the entity type. </a:t>
            </a:r>
            <a:endParaRPr lang="en-US" altLang="en-US" sz="2800" dirty="0"/>
          </a:p>
          <a:p>
            <a:pPr lvl="1" eaLnBrk="1" hangingPunct="1"/>
            <a:r>
              <a:rPr lang="en-US" altLang="en-US" sz="2800" dirty="0"/>
              <a:t>For example, SSN of EMPLOYEE.</a:t>
            </a:r>
            <a:endParaRPr lang="en-US" altLang="en-US" sz="2800" dirty="0"/>
          </a:p>
        </p:txBody>
      </p:sp>
      <p:sp>
        <p:nvSpPr>
          <p:cNvPr id="2765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ln/>
        </p:spPr>
        <p:txBody>
          <a:bodyPr vert="horz" wrap="square" lIns="91440" tIns="45720" rIns="91440" bIns="45720" anchor="ctr" anchorCtr="0"/>
          <a:p>
            <a:pPr eaLnBrk="1" hangingPunct="1"/>
            <a:r>
              <a:rPr lang="en-US" altLang="en-US" dirty="0"/>
              <a:t>Entity Types and Key Attributes (2)</a:t>
            </a:r>
            <a:endParaRPr lang="en-US" altLang="en-US" dirty="0"/>
          </a:p>
        </p:txBody>
      </p:sp>
      <p:sp>
        <p:nvSpPr>
          <p:cNvPr id="29698" name="Rectangle 3"/>
          <p:cNvSpPr>
            <a:spLocks noGrp="1"/>
          </p:cNvSpPr>
          <p:nvPr>
            <p:ph idx="1"/>
          </p:nvPr>
        </p:nvSpPr>
        <p:spPr>
          <a:xfrm>
            <a:off x="0" y="1524000"/>
            <a:ext cx="9144000" cy="5197475"/>
          </a:xfrm>
          <a:ln/>
        </p:spPr>
        <p:txBody>
          <a:bodyPr vert="horz" wrap="square" lIns="91440" tIns="45720" rIns="91440" bIns="45720" anchor="t" anchorCtr="0"/>
          <a:p>
            <a:pPr eaLnBrk="1" hangingPunct="1"/>
            <a:r>
              <a:rPr lang="en-US" altLang="en-US" sz="2000" dirty="0"/>
              <a:t>A key attribute may be composite. </a:t>
            </a:r>
            <a:endParaRPr lang="en-US" altLang="en-US" sz="2000" dirty="0"/>
          </a:p>
          <a:p>
            <a:pPr eaLnBrk="1" hangingPunct="1"/>
            <a:endParaRPr lang="en-US" altLang="en-US" sz="2000" dirty="0"/>
          </a:p>
          <a:p>
            <a:pPr lvl="1" eaLnBrk="1" hangingPunct="1"/>
            <a:r>
              <a:rPr lang="en-US" altLang="en-US" sz="2000" dirty="0"/>
              <a:t>An important constraint on the entities of an entity type is the key or uniqueness constraint on attributes</a:t>
            </a:r>
            <a:endParaRPr lang="en-US" altLang="en-US" sz="2000" dirty="0"/>
          </a:p>
          <a:p>
            <a:pPr lvl="1" eaLnBrk="1" hangingPunct="1"/>
            <a:r>
              <a:rPr lang="en-US" altLang="en-US" sz="2000" dirty="0"/>
              <a:t>VehicleTagNumber is a key of the CAR entity type with components (Number, State).</a:t>
            </a:r>
            <a:endParaRPr lang="en-US" altLang="en-US" sz="2000" dirty="0"/>
          </a:p>
          <a:p>
            <a:pPr lvl="1" eaLnBrk="1" hangingPunct="1"/>
            <a:endParaRPr lang="en-US" altLang="en-US" sz="2000" dirty="0"/>
          </a:p>
          <a:p>
            <a:pPr eaLnBrk="1" hangingPunct="1"/>
            <a:r>
              <a:rPr lang="en-US" altLang="en-US" sz="2000" dirty="0"/>
              <a:t>An entity type may have more than one key. </a:t>
            </a:r>
            <a:endParaRPr lang="en-US" altLang="en-US" sz="2000" dirty="0"/>
          </a:p>
          <a:p>
            <a:pPr lvl="1" eaLnBrk="1" hangingPunct="1"/>
            <a:r>
              <a:rPr lang="en-US" altLang="en-US" sz="2000" dirty="0"/>
              <a:t>The CAR entity type may have two keys:</a:t>
            </a:r>
            <a:endParaRPr lang="en-US" altLang="en-US" sz="2000" dirty="0"/>
          </a:p>
          <a:p>
            <a:pPr lvl="2" eaLnBrk="1" hangingPunct="1"/>
            <a:r>
              <a:rPr lang="en-US" altLang="en-US" sz="2000" dirty="0"/>
              <a:t>VehicleIdentificationNumber (popularly called VIN)</a:t>
            </a:r>
            <a:endParaRPr lang="en-US" altLang="en-US" sz="2000" dirty="0"/>
          </a:p>
          <a:p>
            <a:pPr lvl="2" eaLnBrk="1" hangingPunct="1"/>
            <a:r>
              <a:rPr lang="en-US" altLang="en-US" sz="2000" dirty="0"/>
              <a:t>VehicleTagNumber (Number, State), aka license plate number.</a:t>
            </a:r>
            <a:endParaRPr lang="en-US" altLang="en-US" sz="2000" dirty="0"/>
          </a:p>
          <a:p>
            <a:pPr lvl="2" eaLnBrk="1" hangingPunct="1"/>
            <a:endParaRPr lang="en-US" altLang="en-US" sz="2000" dirty="0"/>
          </a:p>
          <a:p>
            <a:pPr eaLnBrk="1" hangingPunct="1"/>
            <a:r>
              <a:rPr lang="en-US" altLang="en-US" sz="2000" dirty="0"/>
              <a:t>Each key is </a:t>
            </a:r>
            <a:r>
              <a:rPr lang="en-US" altLang="en-US" sz="2000" u="sng" dirty="0"/>
              <a:t>underlined</a:t>
            </a:r>
            <a:endParaRPr lang="en-US" altLang="en-US" sz="2000" u="sng" dirty="0"/>
          </a:p>
        </p:txBody>
      </p:sp>
      <p:sp>
        <p:nvSpPr>
          <p:cNvPr id="2969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0" y="0"/>
            <a:ext cx="9144000" cy="1325563"/>
          </a:xfrm>
          <a:ln/>
        </p:spPr>
        <p:txBody>
          <a:bodyPr vert="horz" wrap="square" lIns="91440" tIns="45720" rIns="91440" bIns="45720" anchor="ctr" anchorCtr="0"/>
          <a:p>
            <a:pPr eaLnBrk="1" hangingPunct="1"/>
            <a:r>
              <a:rPr lang="en-US" altLang="en-US" dirty="0"/>
              <a:t>Displaying an Entity type</a:t>
            </a:r>
            <a:endParaRPr lang="en-US" altLang="en-US" dirty="0"/>
          </a:p>
        </p:txBody>
      </p:sp>
      <p:sp>
        <p:nvSpPr>
          <p:cNvPr id="31746" name="Rectangle 3"/>
          <p:cNvSpPr>
            <a:spLocks noGrp="1"/>
          </p:cNvSpPr>
          <p:nvPr>
            <p:ph idx="1"/>
          </p:nvPr>
        </p:nvSpPr>
        <p:spPr>
          <a:xfrm>
            <a:off x="628650" y="1447800"/>
            <a:ext cx="7886700" cy="5273675"/>
          </a:xfrm>
          <a:ln/>
        </p:spPr>
        <p:txBody>
          <a:bodyPr vert="horz" wrap="square" lIns="91440" tIns="45720" rIns="91440" bIns="45720" anchor="t" anchorCtr="0"/>
          <a:p>
            <a:pPr eaLnBrk="1" hangingPunct="1"/>
            <a:r>
              <a:rPr lang="en-US" altLang="en-US" sz="3200" dirty="0"/>
              <a:t>In ER diagrams, an entity type is displayed in a rectangular box</a:t>
            </a:r>
            <a:endParaRPr lang="en-US" altLang="en-US" sz="3200" dirty="0"/>
          </a:p>
          <a:p>
            <a:pPr eaLnBrk="1" hangingPunct="1"/>
            <a:r>
              <a:rPr lang="en-US" altLang="en-US" sz="3200" dirty="0"/>
              <a:t>Attributes are displayed in ovals</a:t>
            </a:r>
            <a:endParaRPr lang="en-US" altLang="en-US" sz="3200" dirty="0"/>
          </a:p>
          <a:p>
            <a:pPr lvl="1" eaLnBrk="1" hangingPunct="1"/>
            <a:r>
              <a:rPr lang="en-US" altLang="en-US" sz="2800" dirty="0"/>
              <a:t>Each attribute is connected to its entity type</a:t>
            </a:r>
            <a:endParaRPr lang="en-US" altLang="en-US" sz="2800" dirty="0"/>
          </a:p>
          <a:p>
            <a:pPr lvl="1" eaLnBrk="1" hangingPunct="1"/>
            <a:r>
              <a:rPr lang="en-US" altLang="en-US" sz="2800" dirty="0"/>
              <a:t>Components of a composite attribute are connected to the oval representing the composite attribute</a:t>
            </a:r>
            <a:endParaRPr lang="en-US" altLang="en-US" sz="2800" dirty="0"/>
          </a:p>
          <a:p>
            <a:pPr lvl="1" eaLnBrk="1" hangingPunct="1"/>
            <a:r>
              <a:rPr lang="en-US" altLang="en-US" sz="2800" dirty="0"/>
              <a:t>Each key attribute is underlined</a:t>
            </a:r>
            <a:endParaRPr lang="en-US" altLang="en-US" sz="2800" dirty="0"/>
          </a:p>
          <a:p>
            <a:pPr lvl="1" eaLnBrk="1" hangingPunct="1"/>
            <a:r>
              <a:rPr lang="en-US" altLang="en-US" sz="2800" dirty="0"/>
              <a:t>Multivalued attributes displayed in double ovals</a:t>
            </a:r>
            <a:endParaRPr lang="en-US" altLang="en-US" sz="2800" dirty="0"/>
          </a:p>
          <a:p>
            <a:pPr eaLnBrk="1" hangingPunct="1"/>
            <a:r>
              <a:rPr lang="en-US" altLang="en-US" sz="3200" dirty="0"/>
              <a:t>See CAR example on next slide</a:t>
            </a:r>
            <a:endParaRPr lang="en-US" altLang="en-US" sz="3200" dirty="0"/>
          </a:p>
        </p:txBody>
      </p:sp>
      <p:sp>
        <p:nvSpPr>
          <p:cNvPr id="3174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1026"/>
          <p:cNvSpPr>
            <a:spLocks noGrp="1"/>
          </p:cNvSpPr>
          <p:nvPr>
            <p:ph type="title"/>
          </p:nvPr>
        </p:nvSpPr>
        <p:spPr>
          <a:xfrm>
            <a:off x="0" y="303213"/>
            <a:ext cx="9144000" cy="992187"/>
          </a:xfrm>
          <a:ln/>
        </p:spPr>
        <p:txBody>
          <a:bodyPr vert="horz" wrap="square" lIns="91440" tIns="45720" rIns="91440" bIns="45720" anchor="ctr" anchorCtr="0"/>
          <a:p>
            <a:pPr algn="ctr" eaLnBrk="1" hangingPunct="1"/>
            <a:r>
              <a:rPr lang="en-US" altLang="en-US" sz="3200" dirty="0"/>
              <a:t>Two Entity Types Employee and COMPANY, and some member entities of each</a:t>
            </a:r>
            <a:endParaRPr lang="en-US" altLang="en-US" sz="3200" dirty="0"/>
          </a:p>
        </p:txBody>
      </p:sp>
      <p:sp>
        <p:nvSpPr>
          <p:cNvPr id="32770"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32771" name="Picture 4"/>
          <p:cNvPicPr>
            <a:picLocks noChangeAspect="1"/>
          </p:cNvPicPr>
          <p:nvPr/>
        </p:nvPicPr>
        <p:blipFill>
          <a:blip r:embed="rId1"/>
          <a:srcRect l="35385" t="59032" r="32564" b="14758"/>
          <a:stretch>
            <a:fillRect/>
          </a:stretch>
        </p:blipFill>
        <p:spPr>
          <a:xfrm>
            <a:off x="228600" y="1600200"/>
            <a:ext cx="8469313" cy="5059363"/>
          </a:xfrm>
          <a:prstGeom prst="rect">
            <a:avLst/>
          </a:prstGeom>
          <a:noFill/>
          <a:ln w="9525">
            <a:noFill/>
          </a:ln>
        </p:spPr>
      </p:pic>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1026"/>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000" dirty="0"/>
              <a:t>Entity Type CAR with two keys and a corresponding Entity</a:t>
            </a:r>
            <a:r>
              <a:rPr lang="en-US" altLang="en-US" sz="4000" dirty="0">
                <a:solidFill>
                  <a:srgbClr val="FF0000"/>
                </a:solidFill>
              </a:rPr>
              <a:t> </a:t>
            </a:r>
            <a:endParaRPr lang="en-US" altLang="en-US" sz="4000" dirty="0">
              <a:solidFill>
                <a:srgbClr val="FF0000"/>
              </a:solidFill>
            </a:endParaRPr>
          </a:p>
        </p:txBody>
      </p:sp>
      <p:sp>
        <p:nvSpPr>
          <p:cNvPr id="33794"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33795" name="Picture 1028" descr="fig03_07"/>
          <p:cNvPicPr>
            <a:picLocks noChangeAspect="1"/>
          </p:cNvPicPr>
          <p:nvPr/>
        </p:nvPicPr>
        <p:blipFill>
          <a:blip r:embed="rId1"/>
          <a:stretch>
            <a:fillRect/>
          </a:stretch>
        </p:blipFill>
        <p:spPr>
          <a:xfrm>
            <a:off x="381000" y="1401763"/>
            <a:ext cx="8458200" cy="5456237"/>
          </a:xfrm>
          <a:prstGeom prst="rect">
            <a:avLst/>
          </a:prstGeom>
          <a:noFill/>
          <a:ln w="9525">
            <a:noFill/>
          </a:ln>
        </p:spPr>
      </p:pic>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400" dirty="0"/>
              <a:t>Entity Set</a:t>
            </a:r>
            <a:endParaRPr lang="en-US" altLang="en-US" sz="4400" dirty="0"/>
          </a:p>
        </p:txBody>
      </p:sp>
      <p:sp>
        <p:nvSpPr>
          <p:cNvPr id="34818" name="Rectangle 3"/>
          <p:cNvSpPr>
            <a:spLocks noGrp="1"/>
          </p:cNvSpPr>
          <p:nvPr>
            <p:ph idx="1"/>
          </p:nvPr>
        </p:nvSpPr>
        <p:spPr>
          <a:xfrm>
            <a:off x="239713" y="1371600"/>
            <a:ext cx="8294687" cy="5181600"/>
          </a:xfrm>
          <a:ln/>
        </p:spPr>
        <p:txBody>
          <a:bodyPr vert="horz" wrap="square" lIns="91440" tIns="45720" rIns="91440" bIns="45720" anchor="t" anchorCtr="0"/>
          <a:p>
            <a:pPr eaLnBrk="1" hangingPunct="1"/>
            <a:r>
              <a:rPr lang="en-US" altLang="en-US" sz="2800" dirty="0"/>
              <a:t>Each entity type will have a collection of entities stored in the database</a:t>
            </a:r>
            <a:endParaRPr lang="en-US" altLang="en-US" sz="2800" dirty="0"/>
          </a:p>
          <a:p>
            <a:pPr lvl="1" eaLnBrk="1" hangingPunct="1"/>
            <a:r>
              <a:rPr lang="en-US" altLang="en-US" sz="2400" dirty="0"/>
              <a:t> An entity type defines a collection (or set) of entities that have the same attributes. </a:t>
            </a:r>
            <a:endParaRPr lang="en-US" altLang="en-US" sz="2400" dirty="0"/>
          </a:p>
          <a:p>
            <a:pPr lvl="1" eaLnBrk="1" hangingPunct="1"/>
            <a:r>
              <a:rPr lang="en-US" altLang="en-US" sz="2400" dirty="0"/>
              <a:t>Called the </a:t>
            </a:r>
            <a:r>
              <a:rPr lang="en-US" altLang="en-US" sz="2400" b="1" dirty="0"/>
              <a:t>entity set</a:t>
            </a:r>
            <a:endParaRPr lang="en-US" altLang="en-US" sz="2400" b="1" dirty="0"/>
          </a:p>
          <a:p>
            <a:pPr eaLnBrk="1" hangingPunct="1"/>
            <a:r>
              <a:rPr lang="en-US" altLang="en-US" sz="2800" dirty="0"/>
              <a:t>Previous slide shows three CAR entity instances in the entity set for CAR</a:t>
            </a:r>
            <a:endParaRPr lang="en-US" altLang="en-US" sz="2800" dirty="0"/>
          </a:p>
          <a:p>
            <a:pPr eaLnBrk="1" hangingPunct="1"/>
            <a:r>
              <a:rPr lang="en-US" altLang="en-US" sz="2800" dirty="0"/>
              <a:t>Same name (CAR) used to refer to both the entity type and the entity set</a:t>
            </a:r>
            <a:endParaRPr lang="en-US" altLang="en-US" sz="2800" dirty="0"/>
          </a:p>
          <a:p>
            <a:pPr eaLnBrk="1" hangingPunct="1"/>
            <a:r>
              <a:rPr lang="en-US" altLang="en-US" sz="2800" dirty="0"/>
              <a:t>Entity set is the current </a:t>
            </a:r>
            <a:r>
              <a:rPr lang="en-US" altLang="en-US" sz="2800" i="1" dirty="0"/>
              <a:t>state</a:t>
            </a:r>
            <a:r>
              <a:rPr lang="en-US" altLang="en-US" sz="2800" dirty="0"/>
              <a:t> of the entities of that type that are stored in the database</a:t>
            </a:r>
            <a:endParaRPr lang="en-US" altLang="en-US" sz="2800" dirty="0"/>
          </a:p>
        </p:txBody>
      </p:sp>
      <p:sp>
        <p:nvSpPr>
          <p:cNvPr id="3481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0" y="25400"/>
            <a:ext cx="9067800" cy="1325563"/>
          </a:xfrm>
          <a:ln/>
        </p:spPr>
        <p:txBody>
          <a:bodyPr vert="horz" wrap="square" lIns="91440" tIns="45720" rIns="91440" bIns="45720" anchor="ctr" anchorCtr="0"/>
          <a:p>
            <a:pPr algn="ctr" eaLnBrk="1" hangingPunct="1"/>
            <a:r>
              <a:rPr lang="en-US" altLang="en-US" dirty="0"/>
              <a:t>Initial Design of Entity Types for the </a:t>
            </a:r>
            <a:r>
              <a:rPr lang="en-US" altLang="en-US" sz="2400" dirty="0"/>
              <a:t>COMPANY </a:t>
            </a:r>
            <a:r>
              <a:rPr lang="en-US" altLang="en-US" dirty="0"/>
              <a:t>Database Schema</a:t>
            </a:r>
            <a:endParaRPr lang="en-US" altLang="en-US" dirty="0"/>
          </a:p>
        </p:txBody>
      </p:sp>
      <p:sp>
        <p:nvSpPr>
          <p:cNvPr id="36866" name="Rectangle 3"/>
          <p:cNvSpPr>
            <a:spLocks noGrp="1"/>
          </p:cNvSpPr>
          <p:nvPr>
            <p:ph idx="1"/>
          </p:nvPr>
        </p:nvSpPr>
        <p:spPr>
          <a:xfrm>
            <a:off x="628650" y="1524000"/>
            <a:ext cx="7886700" cy="4351338"/>
          </a:xfrm>
          <a:ln/>
        </p:spPr>
        <p:txBody>
          <a:bodyPr vert="horz" wrap="square" lIns="91440" tIns="45720" rIns="91440" bIns="45720" anchor="t" anchorCtr="0"/>
          <a:p>
            <a:pPr eaLnBrk="1" hangingPunct="1"/>
            <a:r>
              <a:rPr lang="en-US" altLang="en-US" sz="3200" dirty="0"/>
              <a:t>Based on the requirements, we can identify four initial entity types in the COMPANY database:</a:t>
            </a:r>
            <a:endParaRPr lang="en-US" altLang="en-US" sz="3200" dirty="0"/>
          </a:p>
          <a:p>
            <a:pPr lvl="1" eaLnBrk="1" hangingPunct="1"/>
            <a:r>
              <a:rPr lang="en-US" altLang="en-US" sz="2800" dirty="0"/>
              <a:t>DEPARTMENT</a:t>
            </a:r>
            <a:endParaRPr lang="en-US" altLang="en-US" sz="2800" dirty="0"/>
          </a:p>
          <a:p>
            <a:pPr lvl="1" eaLnBrk="1" hangingPunct="1"/>
            <a:r>
              <a:rPr lang="en-US" altLang="en-US" sz="2800" dirty="0"/>
              <a:t>PROJECT</a:t>
            </a:r>
            <a:endParaRPr lang="en-US" altLang="en-US" sz="2800" dirty="0"/>
          </a:p>
          <a:p>
            <a:pPr lvl="1" eaLnBrk="1" hangingPunct="1"/>
            <a:r>
              <a:rPr lang="en-US" altLang="en-US" sz="2800" dirty="0"/>
              <a:t>EMPLOYEE</a:t>
            </a:r>
            <a:endParaRPr lang="en-US" altLang="en-US" sz="2800" dirty="0"/>
          </a:p>
          <a:p>
            <a:pPr lvl="1" eaLnBrk="1" hangingPunct="1"/>
            <a:r>
              <a:rPr lang="en-US" altLang="en-US" sz="2800" dirty="0"/>
              <a:t>DEPENDENT</a:t>
            </a:r>
            <a:endParaRPr lang="en-US" altLang="en-US" sz="2800" dirty="0"/>
          </a:p>
          <a:p>
            <a:pPr eaLnBrk="1" hangingPunct="1"/>
            <a:r>
              <a:rPr lang="en-US" altLang="en-US" sz="3200" dirty="0"/>
              <a:t>Their initial design is shown on the following slide</a:t>
            </a:r>
            <a:endParaRPr lang="en-US" altLang="en-US" sz="3200" dirty="0"/>
          </a:p>
          <a:p>
            <a:pPr eaLnBrk="1" hangingPunct="1"/>
            <a:r>
              <a:rPr lang="en-US" altLang="en-US" sz="3200" dirty="0"/>
              <a:t>The initial attributes shown are derived from the requirements description</a:t>
            </a:r>
            <a:endParaRPr lang="en-US" altLang="en-US" sz="3200" dirty="0"/>
          </a:p>
        </p:txBody>
      </p:sp>
      <p:sp>
        <p:nvSpPr>
          <p:cNvPr id="3686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4"/>
          <p:cNvSpPr>
            <a:spLocks noGrp="1"/>
          </p:cNvSpPr>
          <p:nvPr>
            <p:ph type="title"/>
          </p:nvPr>
        </p:nvSpPr>
        <p:spPr>
          <a:ln/>
        </p:spPr>
        <p:txBody>
          <a:bodyPr vert="horz" wrap="square" lIns="91440" tIns="45720" rIns="91440" bIns="45720" anchor="ctr" anchorCtr="0"/>
          <a:p>
            <a:pPr eaLnBrk="1" hangingPunct="1"/>
            <a:r>
              <a:rPr lang="en-US" altLang="en-US" dirty="0"/>
              <a:t>Chapter Outline</a:t>
            </a:r>
            <a:endParaRPr lang="en-US" altLang="en-US" dirty="0"/>
          </a:p>
        </p:txBody>
      </p:sp>
      <p:sp>
        <p:nvSpPr>
          <p:cNvPr id="6146" name="Rectangle 5"/>
          <p:cNvSpPr>
            <a:spLocks noGrp="1"/>
          </p:cNvSpPr>
          <p:nvPr>
            <p:ph idx="1"/>
          </p:nvPr>
        </p:nvSpPr>
        <p:spPr>
          <a:ln/>
        </p:spPr>
        <p:txBody>
          <a:bodyPr vert="horz" wrap="square" lIns="91440" tIns="45720" rIns="91440" bIns="45720" anchor="t" anchorCtr="0"/>
          <a:p>
            <a:pPr eaLnBrk="1" hangingPunct="1"/>
            <a:r>
              <a:rPr lang="en-US" altLang="en-US" sz="2400" dirty="0"/>
              <a:t>Overview of Database Design Process</a:t>
            </a:r>
            <a:endParaRPr lang="en-US" altLang="en-US" sz="2400" dirty="0"/>
          </a:p>
          <a:p>
            <a:pPr eaLnBrk="1" hangingPunct="1"/>
            <a:r>
              <a:rPr lang="en-US" altLang="en-US" sz="2400" dirty="0"/>
              <a:t>Example Database Application (COMPANY)</a:t>
            </a:r>
            <a:endParaRPr lang="en-US" altLang="en-US" sz="2400" dirty="0"/>
          </a:p>
          <a:p>
            <a:pPr eaLnBrk="1" hangingPunct="1"/>
            <a:r>
              <a:rPr lang="en-US" altLang="en-US" sz="2400" dirty="0"/>
              <a:t>ER Model Concepts</a:t>
            </a:r>
            <a:endParaRPr lang="en-US" altLang="en-US" sz="2400" dirty="0"/>
          </a:p>
          <a:p>
            <a:pPr lvl="1" eaLnBrk="1" hangingPunct="1"/>
            <a:r>
              <a:rPr lang="en-US" altLang="en-US" sz="2200" dirty="0"/>
              <a:t>Entities and Attributes</a:t>
            </a:r>
            <a:endParaRPr lang="en-US" altLang="en-US" sz="2200" dirty="0"/>
          </a:p>
          <a:p>
            <a:pPr lvl="1" eaLnBrk="1" hangingPunct="1"/>
            <a:r>
              <a:rPr lang="en-US" altLang="en-US" sz="2200" dirty="0"/>
              <a:t>Entity Types, Value Sets, and Key Attributes</a:t>
            </a:r>
            <a:endParaRPr lang="en-US" altLang="en-US" sz="2200" dirty="0"/>
          </a:p>
          <a:p>
            <a:pPr lvl="1" eaLnBrk="1" hangingPunct="1"/>
            <a:r>
              <a:rPr lang="en-US" altLang="en-US" sz="2200" dirty="0"/>
              <a:t>Relationships and Relationship Types</a:t>
            </a:r>
            <a:endParaRPr lang="en-US" altLang="en-US" sz="2200" dirty="0"/>
          </a:p>
          <a:p>
            <a:pPr lvl="1" eaLnBrk="1" hangingPunct="1"/>
            <a:r>
              <a:rPr lang="en-US" altLang="en-US" sz="2200" dirty="0"/>
              <a:t>Weak Entity Types</a:t>
            </a:r>
            <a:endParaRPr lang="en-US" altLang="en-US" sz="2200" dirty="0"/>
          </a:p>
          <a:p>
            <a:pPr lvl="1" eaLnBrk="1" hangingPunct="1"/>
            <a:r>
              <a:rPr lang="en-US" altLang="en-US" sz="2200" dirty="0"/>
              <a:t>Roles and Attributes in Relationship Types</a:t>
            </a:r>
            <a:endParaRPr lang="en-US" altLang="en-US" sz="2200" dirty="0"/>
          </a:p>
          <a:p>
            <a:pPr eaLnBrk="1" hangingPunct="1"/>
            <a:r>
              <a:rPr lang="en-US" altLang="en-US" sz="2400" dirty="0"/>
              <a:t>ER Diagrams - Notation</a:t>
            </a:r>
            <a:endParaRPr lang="en-US" altLang="en-US" sz="2400" dirty="0"/>
          </a:p>
          <a:p>
            <a:pPr eaLnBrk="1" hangingPunct="1"/>
            <a:r>
              <a:rPr lang="en-US" altLang="en-US" sz="2400" dirty="0"/>
              <a:t>ER Diagram for COMPANY Schema</a:t>
            </a:r>
            <a:endParaRPr lang="en-US" altLang="en-US" sz="2400" dirty="0"/>
          </a:p>
          <a:p>
            <a:pPr eaLnBrk="1" hangingPunct="1"/>
            <a:r>
              <a:rPr lang="en-US" altLang="en-US" sz="2400" dirty="0"/>
              <a:t>Alternative Notations – UML class diagrams, others</a:t>
            </a:r>
            <a:endParaRPr lang="en-US" altLang="en-US" sz="2400" dirty="0"/>
          </a:p>
          <a:p>
            <a:pPr eaLnBrk="1" hangingPunct="1"/>
            <a:endParaRPr lang="en-US" altLang="en-US" sz="2400" dirty="0"/>
          </a:p>
        </p:txBody>
      </p:sp>
      <p:sp>
        <p:nvSpPr>
          <p:cNvPr id="614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0" y="66675"/>
            <a:ext cx="9144000" cy="1325563"/>
          </a:xfrm>
          <a:ln/>
        </p:spPr>
        <p:txBody>
          <a:bodyPr vert="horz" wrap="square" lIns="91440" tIns="45720" rIns="91440" bIns="45720" anchor="ctr" anchorCtr="0"/>
          <a:p>
            <a:pPr algn="ctr" eaLnBrk="1" hangingPunct="1"/>
            <a:r>
              <a:rPr lang="en-US" altLang="en-US" sz="4000" dirty="0"/>
              <a:t>Initial Design of Entity Types:</a:t>
            </a:r>
            <a:br>
              <a:rPr lang="en-US" altLang="en-US" sz="4000" dirty="0"/>
            </a:br>
            <a:r>
              <a:rPr lang="en-US" altLang="en-US" sz="3200" dirty="0"/>
              <a:t>EMPLOYEE, DEPARTMENT, PROJECT, DEPENDENT</a:t>
            </a:r>
            <a:endParaRPr lang="en-US" altLang="en-US" sz="3200" dirty="0"/>
          </a:p>
        </p:txBody>
      </p:sp>
      <p:sp>
        <p:nvSpPr>
          <p:cNvPr id="37890"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37891" name="Picture 4" descr="fig03_08"/>
          <p:cNvPicPr>
            <a:picLocks noChangeAspect="1"/>
          </p:cNvPicPr>
          <p:nvPr/>
        </p:nvPicPr>
        <p:blipFill>
          <a:blip r:embed="rId1"/>
          <a:stretch>
            <a:fillRect/>
          </a:stretch>
        </p:blipFill>
        <p:spPr>
          <a:xfrm>
            <a:off x="609600" y="1143000"/>
            <a:ext cx="7905750" cy="4799013"/>
          </a:xfrm>
          <a:prstGeom prst="rect">
            <a:avLst/>
          </a:prstGeom>
          <a:noFill/>
          <a:ln w="9525">
            <a:noFill/>
          </a:ln>
        </p:spPr>
      </p:pic>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0" y="0"/>
            <a:ext cx="9144000" cy="1325563"/>
          </a:xfrm>
          <a:ln/>
        </p:spPr>
        <p:txBody>
          <a:bodyPr vert="horz" wrap="square" lIns="91440" tIns="45720" rIns="91440" bIns="45720" anchor="ctr" anchorCtr="0"/>
          <a:p>
            <a:pPr eaLnBrk="1" hangingPunct="1"/>
            <a:r>
              <a:rPr lang="en-US" altLang="en-US" sz="3200" dirty="0"/>
              <a:t>Refining the initial design by introducing </a:t>
            </a:r>
            <a:r>
              <a:rPr lang="en-US" altLang="en-US" sz="3200" b="1" dirty="0"/>
              <a:t>relationships</a:t>
            </a:r>
            <a:endParaRPr lang="en-US" altLang="en-US" sz="3200" b="1" dirty="0"/>
          </a:p>
        </p:txBody>
      </p:sp>
      <p:sp>
        <p:nvSpPr>
          <p:cNvPr id="38914" name="Rectangle 3"/>
          <p:cNvSpPr>
            <a:spLocks noGrp="1"/>
          </p:cNvSpPr>
          <p:nvPr>
            <p:ph idx="1"/>
          </p:nvPr>
        </p:nvSpPr>
        <p:spPr>
          <a:ln/>
        </p:spPr>
        <p:txBody>
          <a:bodyPr vert="horz" wrap="square" lIns="91440" tIns="45720" rIns="91440" bIns="45720" anchor="t" anchorCtr="0"/>
          <a:p>
            <a:pPr eaLnBrk="1" hangingPunct="1"/>
            <a:r>
              <a:rPr lang="en-US" altLang="en-US" sz="3200" dirty="0"/>
              <a:t>The initial design is typically not complete</a:t>
            </a:r>
            <a:endParaRPr lang="en-US" altLang="en-US" sz="3200" dirty="0"/>
          </a:p>
          <a:p>
            <a:pPr eaLnBrk="1" hangingPunct="1"/>
            <a:r>
              <a:rPr lang="en-US" altLang="en-US" sz="3200" dirty="0"/>
              <a:t>Some aspects in the requirements will be represented as </a:t>
            </a:r>
            <a:r>
              <a:rPr lang="en-US" altLang="en-US" sz="3200" b="1" dirty="0"/>
              <a:t>relationships</a:t>
            </a:r>
            <a:endParaRPr lang="en-US" altLang="en-US" sz="3200" dirty="0"/>
          </a:p>
          <a:p>
            <a:pPr eaLnBrk="1" hangingPunct="1"/>
            <a:r>
              <a:rPr lang="en-US" altLang="en-US" sz="3200" dirty="0"/>
              <a:t>ER model has three main concepts:</a:t>
            </a:r>
            <a:endParaRPr lang="en-US" altLang="en-US" sz="3200" dirty="0"/>
          </a:p>
          <a:p>
            <a:pPr lvl="1" eaLnBrk="1" hangingPunct="1"/>
            <a:r>
              <a:rPr lang="en-US" altLang="en-US" sz="3200" b="1" dirty="0"/>
              <a:t>Entities</a:t>
            </a:r>
            <a:r>
              <a:rPr lang="en-US" altLang="en-US" sz="2800" dirty="0"/>
              <a:t> (and their entity types and entity sets)</a:t>
            </a:r>
            <a:endParaRPr lang="en-US" altLang="en-US" sz="2800" dirty="0"/>
          </a:p>
          <a:p>
            <a:pPr lvl="1" eaLnBrk="1" hangingPunct="1"/>
            <a:r>
              <a:rPr lang="en-US" altLang="en-US" sz="3200" b="1" dirty="0"/>
              <a:t>Attributes</a:t>
            </a:r>
            <a:r>
              <a:rPr lang="en-US" altLang="en-US" sz="2800" dirty="0"/>
              <a:t> (simple, composite, multivalued)</a:t>
            </a:r>
            <a:endParaRPr lang="en-US" altLang="en-US" sz="2800" dirty="0"/>
          </a:p>
          <a:p>
            <a:pPr lvl="1" eaLnBrk="1" hangingPunct="1"/>
            <a:r>
              <a:rPr lang="en-US" altLang="en-US" sz="3200" b="1" dirty="0"/>
              <a:t>Relationships</a:t>
            </a:r>
            <a:r>
              <a:rPr lang="en-US" altLang="en-US" sz="2800" dirty="0"/>
              <a:t> (and their relationship types and relationship sets)</a:t>
            </a:r>
            <a:endParaRPr lang="en-US" altLang="en-US" sz="2800" dirty="0"/>
          </a:p>
          <a:p>
            <a:pPr eaLnBrk="1" hangingPunct="1"/>
            <a:r>
              <a:rPr lang="en-US" altLang="en-US" sz="3200" dirty="0"/>
              <a:t>We introduce relationship concepts next</a:t>
            </a:r>
            <a:endParaRPr lang="en-US" altLang="en-US" sz="3200" dirty="0"/>
          </a:p>
        </p:txBody>
      </p:sp>
      <p:sp>
        <p:nvSpPr>
          <p:cNvPr id="3891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4"/>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600" dirty="0"/>
              <a:t>Relationships and Relationship Types </a:t>
            </a:r>
            <a:endParaRPr lang="en-US" altLang="en-US" sz="4600" dirty="0"/>
          </a:p>
        </p:txBody>
      </p:sp>
      <p:sp>
        <p:nvSpPr>
          <p:cNvPr id="39938" name="Rectangle 5"/>
          <p:cNvSpPr>
            <a:spLocks noGrp="1"/>
          </p:cNvSpPr>
          <p:nvPr>
            <p:ph idx="1"/>
          </p:nvPr>
        </p:nvSpPr>
        <p:spPr>
          <a:xfrm>
            <a:off x="628650" y="1524000"/>
            <a:ext cx="7886700" cy="5105400"/>
          </a:xfrm>
          <a:ln/>
        </p:spPr>
        <p:txBody>
          <a:bodyPr vert="horz" wrap="square" lIns="91440" tIns="45720" rIns="91440" bIns="45720" anchor="t" anchorCtr="0"/>
          <a:p>
            <a:pPr eaLnBrk="1" hangingPunct="1">
              <a:lnSpc>
                <a:spcPct val="80000"/>
              </a:lnSpc>
            </a:pPr>
            <a:r>
              <a:rPr lang="en-US" altLang="en-US" sz="2800" dirty="0"/>
              <a:t>A </a:t>
            </a:r>
            <a:r>
              <a:rPr lang="en-US" altLang="en-US" sz="2800" b="1" dirty="0"/>
              <a:t>relationship</a:t>
            </a:r>
            <a:r>
              <a:rPr lang="en-US" altLang="en-US" sz="2800" dirty="0"/>
              <a:t> relates two or more distinct entities with a specific meaning.</a:t>
            </a:r>
            <a:endParaRPr lang="en-US" altLang="en-US" sz="2800" dirty="0"/>
          </a:p>
          <a:p>
            <a:pPr lvl="1" eaLnBrk="1" hangingPunct="1">
              <a:lnSpc>
                <a:spcPct val="80000"/>
              </a:lnSpc>
            </a:pPr>
            <a:r>
              <a:rPr lang="en-US" altLang="en-US" sz="2400" dirty="0"/>
              <a:t>For example, EMPLOYEE John Smith </a:t>
            </a:r>
            <a:r>
              <a:rPr lang="en-US" altLang="en-US" sz="2400" i="1" dirty="0"/>
              <a:t>works on</a:t>
            </a:r>
            <a:r>
              <a:rPr lang="en-US" altLang="en-US" sz="2400" dirty="0"/>
              <a:t> the ProductX PROJECT, or EMPLOYEE Franklin Wong </a:t>
            </a:r>
            <a:r>
              <a:rPr lang="en-US" altLang="en-US" sz="2400" i="1" dirty="0"/>
              <a:t>manages</a:t>
            </a:r>
            <a:r>
              <a:rPr lang="en-US" altLang="en-US" sz="2400" dirty="0"/>
              <a:t> the Research DEPARTMENT.</a:t>
            </a:r>
            <a:endParaRPr lang="en-US" altLang="en-US" sz="2400" dirty="0"/>
          </a:p>
          <a:p>
            <a:pPr eaLnBrk="1" hangingPunct="1">
              <a:lnSpc>
                <a:spcPct val="80000"/>
              </a:lnSpc>
            </a:pPr>
            <a:r>
              <a:rPr lang="en-US" altLang="en-US" sz="2800" dirty="0"/>
              <a:t>Relationships of the same type are grouped or typed into a </a:t>
            </a:r>
            <a:r>
              <a:rPr lang="en-US" altLang="en-US" sz="2800" b="1" dirty="0"/>
              <a:t>relationship type</a:t>
            </a:r>
            <a:r>
              <a:rPr lang="en-US" altLang="en-US" sz="2800" dirty="0"/>
              <a:t>.</a:t>
            </a:r>
            <a:endParaRPr lang="en-US" altLang="en-US" sz="2800" dirty="0"/>
          </a:p>
          <a:p>
            <a:pPr lvl="1" eaLnBrk="1" hangingPunct="1">
              <a:lnSpc>
                <a:spcPct val="80000"/>
              </a:lnSpc>
            </a:pPr>
            <a:r>
              <a:rPr lang="en-US" altLang="en-US" sz="2400" dirty="0"/>
              <a:t>For example, the WORKS_ON relationship type in which EMPLOYEEs and PROJECTs participate, or the MANAGES relationship type in which EMPLOYEEs and DEPARTMENTs participate.</a:t>
            </a:r>
            <a:endParaRPr lang="en-US" altLang="en-US" sz="2400" dirty="0"/>
          </a:p>
          <a:p>
            <a:pPr eaLnBrk="1" hangingPunct="1">
              <a:lnSpc>
                <a:spcPct val="80000"/>
              </a:lnSpc>
            </a:pPr>
            <a:r>
              <a:rPr lang="en-US" altLang="en-US" sz="2800" dirty="0"/>
              <a:t>The degree of a relationship type is the number of participating entity types. </a:t>
            </a:r>
            <a:endParaRPr lang="en-US" altLang="en-US" sz="2800" dirty="0"/>
          </a:p>
          <a:p>
            <a:pPr lvl="1" eaLnBrk="1" hangingPunct="1">
              <a:lnSpc>
                <a:spcPct val="80000"/>
              </a:lnSpc>
            </a:pPr>
            <a:r>
              <a:rPr lang="en-US" altLang="en-US" sz="2400" dirty="0"/>
              <a:t>Both MANAGES and WORKS_ON are </a:t>
            </a:r>
            <a:r>
              <a:rPr lang="en-US" altLang="en-US" sz="2400" i="1" dirty="0"/>
              <a:t>binary</a:t>
            </a:r>
            <a:r>
              <a:rPr lang="en-US" altLang="en-US" sz="2400" dirty="0"/>
              <a:t> relationships.</a:t>
            </a:r>
            <a:endParaRPr lang="en-US" altLang="en-US" sz="2400" dirty="0"/>
          </a:p>
        </p:txBody>
      </p:sp>
      <p:sp>
        <p:nvSpPr>
          <p:cNvPr id="3993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15"/>
          <p:cNvSpPr>
            <a:spLocks noGrp="1"/>
          </p:cNvSpPr>
          <p:nvPr>
            <p:ph type="title"/>
          </p:nvPr>
        </p:nvSpPr>
        <p:spPr>
          <a:xfrm>
            <a:off x="0" y="0"/>
            <a:ext cx="9144000" cy="1371600"/>
          </a:xfrm>
          <a:ln/>
        </p:spPr>
        <p:txBody>
          <a:bodyPr vert="horz" wrap="square" lIns="91440" tIns="45720" rIns="91440" bIns="45720" anchor="ctr" anchorCtr="0"/>
          <a:p>
            <a:pPr algn="ctr" eaLnBrk="1" hangingPunct="1"/>
            <a:r>
              <a:rPr lang="en-US" altLang="en-US" sz="3600" dirty="0"/>
              <a:t>Relationship instances of the WORKS_FOR N:1 relationship between EMPLOYEE and DEPARTMENT</a:t>
            </a:r>
            <a:endParaRPr lang="en-US" altLang="en-US" sz="3600" dirty="0"/>
          </a:p>
        </p:txBody>
      </p:sp>
      <p:sp>
        <p:nvSpPr>
          <p:cNvPr id="41986"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41987" name="Picture 31" descr="fig03_09"/>
          <p:cNvPicPr>
            <a:picLocks noChangeAspect="1"/>
          </p:cNvPicPr>
          <p:nvPr/>
        </p:nvPicPr>
        <p:blipFill>
          <a:blip r:embed="rId1"/>
          <a:stretch>
            <a:fillRect/>
          </a:stretch>
        </p:blipFill>
        <p:spPr>
          <a:xfrm>
            <a:off x="685800" y="1608138"/>
            <a:ext cx="7924800" cy="4724400"/>
          </a:xfrm>
          <a:prstGeom prst="rect">
            <a:avLst/>
          </a:prstGeom>
          <a:noFill/>
          <a:ln w="9525">
            <a:noFill/>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20"/>
          <p:cNvSpPr>
            <a:spLocks noGrp="1"/>
          </p:cNvSpPr>
          <p:nvPr>
            <p:ph type="title"/>
          </p:nvPr>
        </p:nvSpPr>
        <p:spPr>
          <a:xfrm>
            <a:off x="0" y="0"/>
            <a:ext cx="9144000" cy="1447800"/>
          </a:xfrm>
          <a:ln/>
        </p:spPr>
        <p:txBody>
          <a:bodyPr vert="horz" wrap="square" lIns="91440" tIns="45720" rIns="91440" bIns="45720" anchor="ctr" anchorCtr="0"/>
          <a:p>
            <a:pPr algn="ctr" eaLnBrk="1" hangingPunct="1"/>
            <a:r>
              <a:rPr lang="en-US" altLang="en-US" sz="3600" dirty="0"/>
              <a:t>Relationship instances of the M:N  WORKS_ON relationship between EMPLOYEE and PROJECT</a:t>
            </a:r>
            <a:endParaRPr lang="en-US" altLang="en-US" sz="3600" dirty="0"/>
          </a:p>
        </p:txBody>
      </p:sp>
      <p:sp>
        <p:nvSpPr>
          <p:cNvPr id="44034"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
        <p:nvSpPr>
          <p:cNvPr id="44035" name="Text Box 21"/>
          <p:cNvSpPr txBox="1"/>
          <p:nvPr/>
        </p:nvSpPr>
        <p:spPr>
          <a:xfrm>
            <a:off x="685800" y="1822450"/>
            <a:ext cx="8099425" cy="457200"/>
          </a:xfrm>
          <a:prstGeom prst="rect">
            <a:avLst/>
          </a:prstGeom>
          <a:noFill/>
          <a:ln w="9525">
            <a:noFill/>
          </a:ln>
        </p:spPr>
        <p:txBody>
          <a:bodyPr anchor="t" anchorCtr="0">
            <a:spAutoFit/>
          </a:bodyPr>
          <a:p>
            <a:pPr eaLnBrk="0" hangingPunct="0">
              <a:spcBef>
                <a:spcPct val="50000"/>
              </a:spcBef>
            </a:pPr>
            <a:endParaRPr lang="en-US" altLang="en-US" dirty="0">
              <a:solidFill>
                <a:schemeClr val="bg2"/>
              </a:solidFill>
              <a:latin typeface="Times New Roman" panose="02020603050405020304" pitchFamily="18" charset="0"/>
            </a:endParaRPr>
          </a:p>
        </p:txBody>
      </p:sp>
      <p:pic>
        <p:nvPicPr>
          <p:cNvPr id="44036" name="Picture 38" descr="fig03_13"/>
          <p:cNvPicPr>
            <a:picLocks noChangeAspect="1"/>
          </p:cNvPicPr>
          <p:nvPr/>
        </p:nvPicPr>
        <p:blipFill>
          <a:blip r:embed="rId1"/>
          <a:stretch>
            <a:fillRect/>
          </a:stretch>
        </p:blipFill>
        <p:spPr>
          <a:xfrm>
            <a:off x="1281113" y="1644650"/>
            <a:ext cx="6948487" cy="4783138"/>
          </a:xfrm>
          <a:prstGeom prst="rect">
            <a:avLst/>
          </a:prstGeom>
          <a:noFill/>
          <a:ln w="9525">
            <a:noFill/>
          </a:ln>
        </p:spPr>
      </p:pic>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050"/>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800" dirty="0"/>
              <a:t>Relationship type vs. relationship set</a:t>
            </a:r>
            <a:endParaRPr lang="en-US" altLang="en-US" sz="4800" dirty="0"/>
          </a:p>
        </p:txBody>
      </p:sp>
      <p:sp>
        <p:nvSpPr>
          <p:cNvPr id="46082" name="Rectangle 2051"/>
          <p:cNvSpPr>
            <a:spLocks noGrp="1"/>
          </p:cNvSpPr>
          <p:nvPr>
            <p:ph idx="1"/>
          </p:nvPr>
        </p:nvSpPr>
        <p:spPr>
          <a:xfrm>
            <a:off x="152400" y="1825625"/>
            <a:ext cx="8839200" cy="4803775"/>
          </a:xfrm>
          <a:ln/>
        </p:spPr>
        <p:txBody>
          <a:bodyPr vert="horz" wrap="square" lIns="91440" tIns="45720" rIns="91440" bIns="45720" anchor="t" anchorCtr="0"/>
          <a:p>
            <a:pPr eaLnBrk="1" hangingPunct="1"/>
            <a:r>
              <a:rPr lang="en-US" altLang="en-US" sz="3600" b="1" dirty="0"/>
              <a:t>Relationship Type</a:t>
            </a:r>
            <a:r>
              <a:rPr lang="en-US" altLang="en-US" sz="3600" dirty="0"/>
              <a:t>:</a:t>
            </a:r>
            <a:endParaRPr lang="en-US" altLang="en-US" sz="3600" dirty="0"/>
          </a:p>
          <a:p>
            <a:pPr lvl="1" eaLnBrk="1" hangingPunct="1"/>
            <a:r>
              <a:rPr lang="en-US" altLang="en-US" sz="3200" dirty="0"/>
              <a:t>Is the schema description of a relationship</a:t>
            </a:r>
            <a:endParaRPr lang="en-US" altLang="en-US" sz="3200" dirty="0"/>
          </a:p>
          <a:p>
            <a:pPr lvl="1" eaLnBrk="1" hangingPunct="1"/>
            <a:r>
              <a:rPr lang="en-US" altLang="en-US" sz="3200" dirty="0"/>
              <a:t>Identifies the relationship name and the participating entity types</a:t>
            </a:r>
            <a:endParaRPr lang="en-US" altLang="en-US" sz="3200" dirty="0"/>
          </a:p>
          <a:p>
            <a:pPr lvl="1" eaLnBrk="1" hangingPunct="1"/>
            <a:r>
              <a:rPr lang="en-US" altLang="en-US" sz="3200" dirty="0"/>
              <a:t>Also identifies certain relationship constraints</a:t>
            </a:r>
            <a:endParaRPr lang="en-US" altLang="en-US" sz="3200" dirty="0"/>
          </a:p>
          <a:p>
            <a:pPr eaLnBrk="1" hangingPunct="1"/>
            <a:r>
              <a:rPr lang="en-US" altLang="en-US" sz="3600" b="1" dirty="0"/>
              <a:t>Relationship Set</a:t>
            </a:r>
            <a:r>
              <a:rPr lang="en-US" altLang="en-US" sz="3600" dirty="0"/>
              <a:t>:</a:t>
            </a:r>
            <a:endParaRPr lang="en-US" altLang="en-US" sz="3600" dirty="0"/>
          </a:p>
          <a:p>
            <a:pPr lvl="1" eaLnBrk="1" hangingPunct="1"/>
            <a:r>
              <a:rPr lang="en-US" altLang="en-US" sz="3200" dirty="0"/>
              <a:t>The current set of relationship instances represented in the database</a:t>
            </a:r>
            <a:endParaRPr lang="en-US" altLang="en-US" sz="3200" dirty="0"/>
          </a:p>
          <a:p>
            <a:pPr lvl="1" eaLnBrk="1" hangingPunct="1"/>
            <a:r>
              <a:rPr lang="en-US" altLang="en-US" sz="3200" dirty="0"/>
              <a:t>The current </a:t>
            </a:r>
            <a:r>
              <a:rPr lang="en-US" altLang="en-US" sz="3200" i="1" dirty="0"/>
              <a:t>state</a:t>
            </a:r>
            <a:r>
              <a:rPr lang="en-US" altLang="en-US" sz="3200" dirty="0"/>
              <a:t> of a relationship type</a:t>
            </a:r>
            <a:endParaRPr lang="en-US" altLang="en-US" sz="3200" dirty="0"/>
          </a:p>
        </p:txBody>
      </p:sp>
      <p:sp>
        <p:nvSpPr>
          <p:cNvPr id="4608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2"/>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4800" dirty="0"/>
              <a:t>Relationship type vs. relationship set</a:t>
            </a:r>
            <a:endParaRPr lang="en-US" altLang="en-US" sz="4800" dirty="0"/>
          </a:p>
        </p:txBody>
      </p:sp>
      <p:sp>
        <p:nvSpPr>
          <p:cNvPr id="47106" name="Rectangle 3"/>
          <p:cNvSpPr>
            <a:spLocks noGrp="1"/>
          </p:cNvSpPr>
          <p:nvPr>
            <p:ph idx="1"/>
          </p:nvPr>
        </p:nvSpPr>
        <p:spPr>
          <a:xfrm>
            <a:off x="304800" y="1401763"/>
            <a:ext cx="8610600" cy="5319712"/>
          </a:xfrm>
          <a:ln/>
        </p:spPr>
        <p:txBody>
          <a:bodyPr vert="horz" wrap="square" lIns="91440" tIns="45720" rIns="91440" bIns="45720" anchor="t" anchorCtr="0"/>
          <a:p>
            <a:pPr eaLnBrk="1" hangingPunct="1"/>
            <a:r>
              <a:rPr lang="en-US" altLang="en-US" sz="3200" dirty="0"/>
              <a:t>Previous figures displayed the relationship sets</a:t>
            </a:r>
            <a:endParaRPr lang="en-US" altLang="en-US" sz="3200" dirty="0"/>
          </a:p>
          <a:p>
            <a:pPr eaLnBrk="1" hangingPunct="1"/>
            <a:r>
              <a:rPr lang="en-US" altLang="en-US" sz="3200" dirty="0"/>
              <a:t>Each instance in the set relates individual participating entities – one from each participating entity type</a:t>
            </a:r>
            <a:endParaRPr lang="en-US" altLang="en-US" sz="3200" dirty="0"/>
          </a:p>
          <a:p>
            <a:pPr eaLnBrk="1" hangingPunct="1"/>
            <a:r>
              <a:rPr lang="en-US" altLang="en-US" sz="3200" dirty="0"/>
              <a:t>In ER diagrams, we represent the </a:t>
            </a:r>
            <a:r>
              <a:rPr lang="en-US" altLang="en-US" sz="3200" i="1" dirty="0"/>
              <a:t>relationship type </a:t>
            </a:r>
            <a:r>
              <a:rPr lang="en-US" altLang="en-US" sz="3200" dirty="0"/>
              <a:t>as follows:</a:t>
            </a:r>
            <a:endParaRPr lang="en-US" altLang="en-US" sz="3200" dirty="0"/>
          </a:p>
          <a:p>
            <a:pPr lvl="1" eaLnBrk="1" hangingPunct="1"/>
            <a:r>
              <a:rPr lang="en-US" altLang="en-US" sz="2800" dirty="0"/>
              <a:t>Diamond-shaped box is used to display a relationship type</a:t>
            </a:r>
            <a:endParaRPr lang="en-US" altLang="en-US" sz="2800" dirty="0"/>
          </a:p>
          <a:p>
            <a:pPr lvl="1" eaLnBrk="1" hangingPunct="1"/>
            <a:r>
              <a:rPr lang="en-US" altLang="en-US" sz="2800" dirty="0"/>
              <a:t>Connected to the participating entity types via straight lines</a:t>
            </a:r>
            <a:endParaRPr lang="en-US" altLang="en-US" sz="2800" dirty="0"/>
          </a:p>
        </p:txBody>
      </p:sp>
      <p:sp>
        <p:nvSpPr>
          <p:cNvPr id="4710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2050"/>
          <p:cNvSpPr>
            <a:spLocks noGrp="1"/>
          </p:cNvSpPr>
          <p:nvPr>
            <p:ph type="title"/>
          </p:nvPr>
        </p:nvSpPr>
        <p:spPr>
          <a:xfrm>
            <a:off x="0" y="0"/>
            <a:ext cx="9144000" cy="1462088"/>
          </a:xfrm>
          <a:ln/>
        </p:spPr>
        <p:txBody>
          <a:bodyPr vert="horz" wrap="square" lIns="91440" tIns="45720" rIns="91440" bIns="45720" anchor="ctr" anchorCtr="0"/>
          <a:p>
            <a:pPr algn="ctr" eaLnBrk="1" hangingPunct="1"/>
            <a:r>
              <a:rPr lang="en-US" altLang="en-US" sz="3600" dirty="0"/>
              <a:t>Refining the COMPANY database schema by introducing relationships</a:t>
            </a:r>
            <a:endParaRPr lang="en-US" altLang="en-US" sz="3600" dirty="0"/>
          </a:p>
        </p:txBody>
      </p:sp>
      <p:sp>
        <p:nvSpPr>
          <p:cNvPr id="48130" name="Rectangle 2051"/>
          <p:cNvSpPr>
            <a:spLocks noGrp="1"/>
          </p:cNvSpPr>
          <p:nvPr>
            <p:ph idx="1"/>
          </p:nvPr>
        </p:nvSpPr>
        <p:spPr>
          <a:xfrm>
            <a:off x="152400" y="1490663"/>
            <a:ext cx="8686800" cy="4351337"/>
          </a:xfrm>
          <a:ln/>
        </p:spPr>
        <p:txBody>
          <a:bodyPr vert="horz" wrap="square" lIns="91440" tIns="45720" rIns="91440" bIns="45720" anchor="t" anchorCtr="0"/>
          <a:p>
            <a:pPr eaLnBrk="1" hangingPunct="1"/>
            <a:r>
              <a:rPr lang="en-US" altLang="en-US" sz="2800" dirty="0"/>
              <a:t>By examining the requirements, six relationship types are identified</a:t>
            </a:r>
            <a:endParaRPr lang="en-US" altLang="en-US" sz="2800" dirty="0"/>
          </a:p>
          <a:p>
            <a:pPr eaLnBrk="1" hangingPunct="1"/>
            <a:r>
              <a:rPr lang="en-US" altLang="en-US" sz="2800" dirty="0"/>
              <a:t>All are </a:t>
            </a:r>
            <a:r>
              <a:rPr lang="en-US" altLang="en-US" sz="2800" i="1" dirty="0"/>
              <a:t>binary</a:t>
            </a:r>
            <a:r>
              <a:rPr lang="en-US" altLang="en-US" sz="2800" dirty="0"/>
              <a:t> relationships( degree 2)</a:t>
            </a:r>
            <a:endParaRPr lang="en-US" altLang="en-US" sz="2800" dirty="0"/>
          </a:p>
          <a:p>
            <a:pPr eaLnBrk="1" hangingPunct="1"/>
            <a:r>
              <a:rPr lang="en-US" altLang="en-US" sz="2800" dirty="0"/>
              <a:t>Listed below with their participating entity types:</a:t>
            </a:r>
            <a:endParaRPr lang="en-US" altLang="en-US" sz="2800" dirty="0"/>
          </a:p>
          <a:p>
            <a:pPr lvl="1" eaLnBrk="1" hangingPunct="1"/>
            <a:r>
              <a:rPr lang="en-US" altLang="en-US" sz="2400" dirty="0"/>
              <a:t>WORKS_FOR (between EMPLOYEE, DEPARTMENT)</a:t>
            </a:r>
            <a:endParaRPr lang="en-US" altLang="en-US" sz="2400" dirty="0"/>
          </a:p>
          <a:p>
            <a:pPr lvl="1" eaLnBrk="1" hangingPunct="1"/>
            <a:r>
              <a:rPr lang="en-US" altLang="en-US" sz="2400" dirty="0"/>
              <a:t>MANAGES (also between EMPLOYEE, DEPARTMENT)</a:t>
            </a:r>
            <a:endParaRPr lang="en-US" altLang="en-US" sz="2400" dirty="0"/>
          </a:p>
          <a:p>
            <a:pPr lvl="1" eaLnBrk="1" hangingPunct="1"/>
            <a:r>
              <a:rPr lang="en-US" altLang="en-US" sz="2400" dirty="0"/>
              <a:t>CONTROLS (between DEPARTMENT, PROJECT)</a:t>
            </a:r>
            <a:endParaRPr lang="en-US" altLang="en-US" sz="2400" dirty="0"/>
          </a:p>
          <a:p>
            <a:pPr lvl="1" eaLnBrk="1" hangingPunct="1"/>
            <a:r>
              <a:rPr lang="en-US" altLang="en-US" sz="2400" dirty="0"/>
              <a:t>WORKS_ON (between EMPLOYEE, PROJECT)</a:t>
            </a:r>
            <a:endParaRPr lang="en-US" altLang="en-US" sz="2400" dirty="0"/>
          </a:p>
          <a:p>
            <a:pPr lvl="1" eaLnBrk="1" hangingPunct="1"/>
            <a:r>
              <a:rPr lang="en-US" altLang="en-US" sz="2400" dirty="0"/>
              <a:t>SUPERVISION (between EMPLOYEE (as subordinate), EMPLOYEE (as supervisor))</a:t>
            </a:r>
            <a:endParaRPr lang="en-US" altLang="en-US" sz="2400" dirty="0"/>
          </a:p>
          <a:p>
            <a:pPr lvl="1" eaLnBrk="1" hangingPunct="1"/>
            <a:r>
              <a:rPr lang="en-US" altLang="en-US" sz="2400" dirty="0"/>
              <a:t>DEPENDENTS_OF (between EMPLOYEE, DEPENDENT)</a:t>
            </a:r>
            <a:endParaRPr lang="en-US" altLang="en-US" sz="2400" dirty="0"/>
          </a:p>
          <a:p>
            <a:pPr lvl="1" eaLnBrk="1" hangingPunct="1"/>
            <a:endParaRPr lang="en-US" altLang="en-US" sz="2400" dirty="0"/>
          </a:p>
        </p:txBody>
      </p:sp>
      <p:sp>
        <p:nvSpPr>
          <p:cNvPr id="4813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2"/>
          <p:cNvSpPr>
            <a:spLocks noGrp="1"/>
          </p:cNvSpPr>
          <p:nvPr>
            <p:ph type="title"/>
          </p:nvPr>
        </p:nvSpPr>
        <p:spPr>
          <a:xfrm>
            <a:off x="0" y="0"/>
            <a:ext cx="9144000" cy="1403350"/>
          </a:xfrm>
          <a:ln/>
        </p:spPr>
        <p:txBody>
          <a:bodyPr vert="horz" wrap="square" lIns="91440" tIns="45720" rIns="91440" bIns="45720" anchor="ctr" anchorCtr="0"/>
          <a:p>
            <a:pPr algn="ctr" eaLnBrk="1" hangingPunct="1"/>
            <a:r>
              <a:rPr lang="en-US" altLang="en-US" sz="3600" dirty="0"/>
              <a:t>ER DIAGRAM – Relationship Types are:</a:t>
            </a:r>
            <a:br>
              <a:rPr lang="en-US" altLang="en-US" sz="3600" dirty="0"/>
            </a:br>
            <a:r>
              <a:rPr lang="en-US" altLang="en-US" sz="1600" b="1" dirty="0"/>
              <a:t>WORKS_FOR, MANAGES, WORKS_ON, CONTROLS, SUPERVISION, DEPENDENTS_OF</a:t>
            </a:r>
            <a:endParaRPr lang="en-US" altLang="en-US" sz="1600" b="1" dirty="0"/>
          </a:p>
        </p:txBody>
      </p:sp>
      <p:sp>
        <p:nvSpPr>
          <p:cNvPr id="49154"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49155" name="Picture 4" descr="fig03_02"/>
          <p:cNvPicPr>
            <a:picLocks noChangeAspect="1"/>
          </p:cNvPicPr>
          <p:nvPr/>
        </p:nvPicPr>
        <p:blipFill>
          <a:blip r:embed="rId1"/>
          <a:stretch>
            <a:fillRect/>
          </a:stretch>
        </p:blipFill>
        <p:spPr>
          <a:xfrm>
            <a:off x="1981200" y="1565275"/>
            <a:ext cx="5181600" cy="4994275"/>
          </a:xfrm>
          <a:prstGeom prst="rect">
            <a:avLst/>
          </a:prstGeom>
          <a:noFill/>
          <a:ln w="9525">
            <a:noFill/>
          </a:ln>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4"/>
          <p:cNvSpPr>
            <a:spLocks noGrp="1"/>
          </p:cNvSpPr>
          <p:nvPr>
            <p:ph type="title"/>
          </p:nvPr>
        </p:nvSpPr>
        <p:spPr>
          <a:xfrm>
            <a:off x="0" y="34925"/>
            <a:ext cx="9144000" cy="1325563"/>
          </a:xfrm>
          <a:ln/>
        </p:spPr>
        <p:txBody>
          <a:bodyPr vert="horz" wrap="square" lIns="91440" tIns="45720" rIns="91440" bIns="45720" anchor="ctr" anchorCtr="0"/>
          <a:p>
            <a:pPr algn="ctr" eaLnBrk="1" hangingPunct="1"/>
            <a:r>
              <a:rPr lang="en-US" altLang="en-US" sz="4400" dirty="0">
                <a:solidFill>
                  <a:srgbClr val="FF0000"/>
                </a:solidFill>
              </a:rPr>
              <a:t>Discussion on Relationship Types March</a:t>
            </a:r>
            <a:endParaRPr lang="en-US" altLang="en-US" sz="4400" dirty="0">
              <a:solidFill>
                <a:srgbClr val="FF0000"/>
              </a:solidFill>
            </a:endParaRPr>
          </a:p>
        </p:txBody>
      </p:sp>
      <p:sp>
        <p:nvSpPr>
          <p:cNvPr id="51202" name="Rectangle 5"/>
          <p:cNvSpPr>
            <a:spLocks noGrp="1"/>
          </p:cNvSpPr>
          <p:nvPr>
            <p:ph idx="1"/>
          </p:nvPr>
        </p:nvSpPr>
        <p:spPr>
          <a:xfrm>
            <a:off x="228600" y="1447800"/>
            <a:ext cx="8686800" cy="4729163"/>
          </a:xfrm>
          <a:ln/>
        </p:spPr>
        <p:txBody>
          <a:bodyPr vert="horz" wrap="square" lIns="91440" tIns="45720" rIns="91440" bIns="45720" anchor="t" anchorCtr="0"/>
          <a:p>
            <a:pPr eaLnBrk="1" hangingPunct="1"/>
            <a:r>
              <a:rPr lang="en-US" altLang="en-US" sz="2800" dirty="0"/>
              <a:t>In the refined design, some attributes from the initial entity types are refined into relationships:</a:t>
            </a:r>
            <a:endParaRPr lang="en-US" altLang="en-US" sz="2800" dirty="0"/>
          </a:p>
          <a:p>
            <a:pPr lvl="1" eaLnBrk="1" hangingPunct="1"/>
            <a:r>
              <a:rPr lang="en-US" altLang="en-US" sz="2400" dirty="0"/>
              <a:t>Manager of DEPARTMENT -&gt; MANAGES</a:t>
            </a:r>
            <a:endParaRPr lang="en-US" altLang="en-US" sz="2400" dirty="0"/>
          </a:p>
          <a:p>
            <a:pPr lvl="1" eaLnBrk="1" hangingPunct="1"/>
            <a:r>
              <a:rPr lang="en-US" altLang="en-US" sz="2400" dirty="0"/>
              <a:t>Works_on of EMPLOYEE -&gt; WORKS_ON</a:t>
            </a:r>
            <a:endParaRPr lang="en-US" altLang="en-US" sz="2400" dirty="0"/>
          </a:p>
          <a:p>
            <a:pPr lvl="1" eaLnBrk="1" hangingPunct="1"/>
            <a:r>
              <a:rPr lang="en-US" altLang="en-US" sz="2400" dirty="0"/>
              <a:t>Department of EMPLOYEE -&gt; WORKS_FOR</a:t>
            </a:r>
            <a:endParaRPr lang="en-US" altLang="en-US" sz="2400" dirty="0"/>
          </a:p>
          <a:p>
            <a:pPr lvl="1" eaLnBrk="1" hangingPunct="1"/>
            <a:r>
              <a:rPr lang="en-US" altLang="en-US" sz="2400" dirty="0"/>
              <a:t>etc</a:t>
            </a:r>
            <a:endParaRPr lang="en-US" altLang="en-US" sz="2400" dirty="0"/>
          </a:p>
          <a:p>
            <a:pPr eaLnBrk="1" hangingPunct="1"/>
            <a:r>
              <a:rPr lang="en-US" altLang="en-US" sz="2800" dirty="0"/>
              <a:t>In general, more than one relationship type can exist between the same participating entity types </a:t>
            </a:r>
            <a:endParaRPr lang="en-US" altLang="en-US" sz="2800" dirty="0"/>
          </a:p>
          <a:p>
            <a:pPr lvl="1" eaLnBrk="1" hangingPunct="1"/>
            <a:r>
              <a:rPr lang="en-US" altLang="en-US" sz="2400" dirty="0"/>
              <a:t>MANAGES and WORKS_FOR are distinct relationship types between EMPLOYEE and DEPARTMENT</a:t>
            </a:r>
            <a:endParaRPr lang="en-US" altLang="en-US" sz="2400" dirty="0"/>
          </a:p>
          <a:p>
            <a:pPr lvl="1" eaLnBrk="1" hangingPunct="1"/>
            <a:r>
              <a:rPr lang="en-US" altLang="en-US" sz="2400" dirty="0"/>
              <a:t>Different meanings and different relationship instances.</a:t>
            </a:r>
            <a:endParaRPr lang="en-US" altLang="en-US" sz="2400" dirty="0"/>
          </a:p>
        </p:txBody>
      </p:sp>
      <p:sp>
        <p:nvSpPr>
          <p:cNvPr id="5120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ctr" anchorCtr="0"/>
          <a:p>
            <a:pPr eaLnBrk="1" hangingPunct="1"/>
            <a:r>
              <a:rPr lang="en-US" altLang="en-US" sz="3200" dirty="0"/>
              <a:t>Overview of Database Design Process</a:t>
            </a:r>
            <a:endParaRPr lang="en-US" altLang="en-US" sz="3200" dirty="0"/>
          </a:p>
        </p:txBody>
      </p:sp>
      <p:sp>
        <p:nvSpPr>
          <p:cNvPr id="8194" name="Rectangle 3"/>
          <p:cNvSpPr>
            <a:spLocks noGrp="1"/>
          </p:cNvSpPr>
          <p:nvPr>
            <p:ph idx="1"/>
          </p:nvPr>
        </p:nvSpPr>
        <p:spPr>
          <a:ln/>
        </p:spPr>
        <p:txBody>
          <a:bodyPr vert="horz" wrap="square" lIns="91440" tIns="45720" rIns="91440" bIns="45720" anchor="t" anchorCtr="0"/>
          <a:p>
            <a:pPr eaLnBrk="1" hangingPunct="1"/>
            <a:r>
              <a:rPr lang="en-US" altLang="en-US" dirty="0"/>
              <a:t>Two main activities:</a:t>
            </a:r>
            <a:endParaRPr lang="en-US" altLang="en-US" dirty="0"/>
          </a:p>
          <a:p>
            <a:pPr lvl="1" eaLnBrk="1" hangingPunct="1"/>
            <a:r>
              <a:rPr lang="en-US" altLang="en-US" dirty="0"/>
              <a:t>Database design</a:t>
            </a:r>
            <a:endParaRPr lang="en-US" altLang="en-US" dirty="0"/>
          </a:p>
          <a:p>
            <a:pPr lvl="1" eaLnBrk="1" hangingPunct="1"/>
            <a:r>
              <a:rPr lang="en-US" altLang="en-US" dirty="0"/>
              <a:t>Applications design</a:t>
            </a:r>
            <a:endParaRPr lang="en-US" altLang="en-US" dirty="0"/>
          </a:p>
          <a:p>
            <a:pPr eaLnBrk="1" hangingPunct="1"/>
            <a:r>
              <a:rPr lang="en-US" altLang="en-US" dirty="0"/>
              <a:t>Focus in this chapter on database design</a:t>
            </a:r>
            <a:endParaRPr lang="en-US" altLang="en-US" dirty="0"/>
          </a:p>
          <a:p>
            <a:pPr lvl="1" eaLnBrk="1" hangingPunct="1"/>
            <a:r>
              <a:rPr lang="en-US" altLang="en-US" dirty="0"/>
              <a:t>To design the conceptual schema for a database application</a:t>
            </a:r>
            <a:endParaRPr lang="en-US" altLang="en-US" dirty="0"/>
          </a:p>
          <a:p>
            <a:pPr eaLnBrk="1" hangingPunct="1"/>
            <a:r>
              <a:rPr lang="en-US" altLang="en-US" dirty="0"/>
              <a:t>Applications design focuses on the programs and interfaces that access the database</a:t>
            </a:r>
            <a:endParaRPr lang="en-US" altLang="en-US" dirty="0"/>
          </a:p>
          <a:p>
            <a:pPr lvl="1" eaLnBrk="1" hangingPunct="1"/>
            <a:r>
              <a:rPr lang="en-US" altLang="en-US" dirty="0"/>
              <a:t>Generally considered part of software engineering</a:t>
            </a:r>
            <a:endParaRPr lang="en-US" altLang="en-US" dirty="0"/>
          </a:p>
        </p:txBody>
      </p:sp>
      <p:sp>
        <p:nvSpPr>
          <p:cNvPr id="819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1028"/>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5400" dirty="0"/>
              <a:t>Recursive Relationship Type</a:t>
            </a:r>
            <a:endParaRPr lang="en-US" altLang="en-US" sz="5400" dirty="0"/>
          </a:p>
        </p:txBody>
      </p:sp>
      <p:sp>
        <p:nvSpPr>
          <p:cNvPr id="53250" name="Rectangle 1029"/>
          <p:cNvSpPr>
            <a:spLocks noGrp="1"/>
          </p:cNvSpPr>
          <p:nvPr>
            <p:ph idx="1"/>
          </p:nvPr>
        </p:nvSpPr>
        <p:spPr>
          <a:xfrm>
            <a:off x="628650" y="1401763"/>
            <a:ext cx="7886700" cy="5319712"/>
          </a:xfrm>
          <a:ln/>
        </p:spPr>
        <p:txBody>
          <a:bodyPr vert="horz" wrap="square" lIns="91440" tIns="45720" rIns="91440" bIns="45720" anchor="t" anchorCtr="0"/>
          <a:p>
            <a:pPr eaLnBrk="1" hangingPunct="1"/>
            <a:r>
              <a:rPr lang="en-US" altLang="en-US" sz="2800" dirty="0"/>
              <a:t>An relationship type whose with the same participating entity type in </a:t>
            </a:r>
            <a:r>
              <a:rPr lang="en-US" altLang="en-US" sz="2800" b="1" dirty="0"/>
              <a:t>distinct roles</a:t>
            </a:r>
            <a:endParaRPr lang="en-US" altLang="en-US" sz="2800" b="1" dirty="0"/>
          </a:p>
          <a:p>
            <a:pPr eaLnBrk="1" hangingPunct="1"/>
            <a:r>
              <a:rPr lang="en-US" altLang="en-US" sz="2800" dirty="0"/>
              <a:t>Example: the SUPERVISION relationship</a:t>
            </a:r>
            <a:endParaRPr lang="en-US" altLang="en-US" sz="2800" dirty="0"/>
          </a:p>
          <a:p>
            <a:pPr eaLnBrk="1" hangingPunct="1"/>
            <a:r>
              <a:rPr lang="en-US" altLang="en-US" sz="2800" dirty="0"/>
              <a:t>EMPLOYEE participates twice in two distinct roles:</a:t>
            </a:r>
            <a:endParaRPr lang="en-US" altLang="en-US" sz="2800" dirty="0"/>
          </a:p>
          <a:p>
            <a:pPr lvl="1" eaLnBrk="1" hangingPunct="1"/>
            <a:r>
              <a:rPr lang="en-US" altLang="en-US" sz="2400" dirty="0"/>
              <a:t>supervisor (or boss) role</a:t>
            </a:r>
            <a:endParaRPr lang="en-US" altLang="en-US" sz="2400" dirty="0"/>
          </a:p>
          <a:p>
            <a:pPr lvl="1" eaLnBrk="1" hangingPunct="1"/>
            <a:r>
              <a:rPr lang="en-US" altLang="en-US" sz="2400" dirty="0"/>
              <a:t>supervisee (or subordinate) role</a:t>
            </a:r>
            <a:endParaRPr lang="en-US" altLang="en-US" sz="2400" dirty="0"/>
          </a:p>
          <a:p>
            <a:pPr eaLnBrk="1" hangingPunct="1"/>
            <a:r>
              <a:rPr lang="en-US" altLang="en-US" sz="2800" dirty="0"/>
              <a:t>Each relationship instance relates two distinct EMPLOYEE entities:</a:t>
            </a:r>
            <a:endParaRPr lang="en-US" altLang="en-US" sz="2800" dirty="0"/>
          </a:p>
          <a:p>
            <a:pPr lvl="1" eaLnBrk="1" hangingPunct="1"/>
            <a:r>
              <a:rPr lang="en-US" altLang="en-US" sz="2400" dirty="0"/>
              <a:t>One employee in </a:t>
            </a:r>
            <a:r>
              <a:rPr lang="en-US" altLang="en-US" sz="2400" i="1" dirty="0"/>
              <a:t>supervisor</a:t>
            </a:r>
            <a:r>
              <a:rPr lang="en-US" altLang="en-US" sz="2400" dirty="0"/>
              <a:t> role</a:t>
            </a:r>
            <a:endParaRPr lang="en-US" altLang="en-US" sz="2400" dirty="0"/>
          </a:p>
          <a:p>
            <a:pPr lvl="1" eaLnBrk="1" hangingPunct="1"/>
            <a:r>
              <a:rPr lang="en-US" altLang="en-US" sz="2400" dirty="0"/>
              <a:t>One employee in </a:t>
            </a:r>
            <a:r>
              <a:rPr lang="en-US" altLang="en-US" sz="2400" i="1" dirty="0"/>
              <a:t>supervisee</a:t>
            </a:r>
            <a:r>
              <a:rPr lang="en-US" altLang="en-US" sz="2400" dirty="0"/>
              <a:t> role</a:t>
            </a:r>
            <a:endParaRPr lang="en-US" altLang="en-US" sz="2400" dirty="0"/>
          </a:p>
        </p:txBody>
      </p:sp>
      <p:sp>
        <p:nvSpPr>
          <p:cNvPr id="5325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2050"/>
          <p:cNvSpPr>
            <a:spLocks noGrp="1"/>
          </p:cNvSpPr>
          <p:nvPr>
            <p:ph type="title"/>
          </p:nvPr>
        </p:nvSpPr>
        <p:spPr>
          <a:xfrm>
            <a:off x="533400" y="0"/>
            <a:ext cx="7886700" cy="1325563"/>
          </a:xfrm>
          <a:ln/>
        </p:spPr>
        <p:txBody>
          <a:bodyPr vert="horz" wrap="square" lIns="91440" tIns="45720" rIns="91440" bIns="45720" anchor="ctr" anchorCtr="0"/>
          <a:p>
            <a:pPr algn="ctr" eaLnBrk="1" hangingPunct="1"/>
            <a:r>
              <a:rPr lang="en-US" altLang="en-US" sz="5400" dirty="0"/>
              <a:t>Weak Entity Types</a:t>
            </a:r>
            <a:endParaRPr lang="en-US" altLang="en-US" sz="5400" dirty="0"/>
          </a:p>
        </p:txBody>
      </p:sp>
      <p:sp>
        <p:nvSpPr>
          <p:cNvPr id="55298" name="Rectangle 2051"/>
          <p:cNvSpPr>
            <a:spLocks noGrp="1"/>
          </p:cNvSpPr>
          <p:nvPr>
            <p:ph idx="1"/>
          </p:nvPr>
        </p:nvSpPr>
        <p:spPr>
          <a:xfrm>
            <a:off x="228600" y="1524000"/>
            <a:ext cx="8686800" cy="4351338"/>
          </a:xfrm>
          <a:ln/>
        </p:spPr>
        <p:txBody>
          <a:bodyPr vert="horz" wrap="square" lIns="91440" tIns="45720" rIns="91440" bIns="45720" anchor="t" anchorCtr="0"/>
          <a:p>
            <a:pPr eaLnBrk="1" hangingPunct="1"/>
            <a:r>
              <a:rPr lang="en-US" altLang="en-US" sz="2400" dirty="0"/>
              <a:t>An entity that does not have a key attribute</a:t>
            </a:r>
            <a:endParaRPr lang="en-US" altLang="en-US" sz="2400" dirty="0"/>
          </a:p>
          <a:p>
            <a:pPr eaLnBrk="1" hangingPunct="1"/>
            <a:r>
              <a:rPr lang="en-US" altLang="en-US" sz="2400" dirty="0"/>
              <a:t>A weak entity must participate in an identifying relationship type with an owner or identifying entity type</a:t>
            </a:r>
            <a:endParaRPr lang="en-US" altLang="en-US" sz="2400" dirty="0"/>
          </a:p>
          <a:p>
            <a:pPr eaLnBrk="1" hangingPunct="1"/>
            <a:r>
              <a:rPr lang="en-US" altLang="en-US" sz="2400" dirty="0"/>
              <a:t>Entities are identified by the combination of:</a:t>
            </a:r>
            <a:endParaRPr lang="en-US" altLang="en-US" sz="2400" dirty="0"/>
          </a:p>
          <a:p>
            <a:pPr lvl="1" eaLnBrk="1" hangingPunct="1"/>
            <a:r>
              <a:rPr lang="en-US" altLang="en-US" sz="2400" dirty="0"/>
              <a:t>A partial key of the weak entity type</a:t>
            </a:r>
            <a:endParaRPr lang="en-US" altLang="en-US" sz="2400" dirty="0"/>
          </a:p>
          <a:p>
            <a:pPr lvl="1" eaLnBrk="1" hangingPunct="1"/>
            <a:r>
              <a:rPr lang="en-US" altLang="en-US" sz="2400" dirty="0"/>
              <a:t>The particular entity they are related to in the identifying entity type</a:t>
            </a:r>
            <a:endParaRPr lang="en-US" altLang="en-US" sz="2400" dirty="0"/>
          </a:p>
          <a:p>
            <a:pPr eaLnBrk="1" hangingPunct="1"/>
            <a:r>
              <a:rPr lang="en-US" altLang="en-US" sz="2400" b="1" dirty="0"/>
              <a:t>Example: </a:t>
            </a:r>
            <a:endParaRPr lang="en-US" altLang="en-US" sz="2400" b="1" dirty="0"/>
          </a:p>
          <a:p>
            <a:pPr lvl="1" eaLnBrk="1" hangingPunct="1"/>
            <a:r>
              <a:rPr lang="en-US" altLang="en-US" sz="2400" dirty="0"/>
              <a:t>A DEPENDENT entity is identified by the dependent’s first name, </a:t>
            </a:r>
            <a:r>
              <a:rPr lang="en-US" altLang="en-US" sz="2400" i="1" dirty="0"/>
              <a:t>and</a:t>
            </a:r>
            <a:r>
              <a:rPr lang="en-US" altLang="en-US" sz="2400" dirty="0"/>
              <a:t> the specific EMPLOYEE with whom the dependent is related</a:t>
            </a:r>
            <a:endParaRPr lang="en-US" altLang="en-US" sz="2400" dirty="0"/>
          </a:p>
          <a:p>
            <a:pPr lvl="1" eaLnBrk="1" hangingPunct="1"/>
            <a:r>
              <a:rPr lang="en-US" altLang="en-US" sz="2400" dirty="0"/>
              <a:t>Name of DEPENDENT is the </a:t>
            </a:r>
            <a:r>
              <a:rPr lang="en-US" altLang="en-US" sz="2400" i="1" dirty="0"/>
              <a:t>partial key</a:t>
            </a:r>
            <a:endParaRPr lang="en-US" altLang="en-US" sz="2400" i="1" dirty="0"/>
          </a:p>
          <a:p>
            <a:pPr lvl="1" eaLnBrk="1" hangingPunct="1"/>
            <a:r>
              <a:rPr lang="en-US" altLang="en-US" sz="2400" dirty="0"/>
              <a:t>DEPENDENT is a </a:t>
            </a:r>
            <a:r>
              <a:rPr lang="en-US" altLang="en-US" sz="2400" i="1" dirty="0"/>
              <a:t>weak entity type</a:t>
            </a:r>
            <a:endParaRPr lang="en-US" altLang="en-US" sz="2400" i="1" dirty="0"/>
          </a:p>
          <a:p>
            <a:pPr lvl="1" eaLnBrk="1" hangingPunct="1"/>
            <a:r>
              <a:rPr lang="en-US" altLang="en-US" sz="2400" dirty="0"/>
              <a:t>EMPLOYEE is its identifying entity type via the identifying relationship type DEPENDENT_OF</a:t>
            </a:r>
            <a:endParaRPr lang="en-US" altLang="en-US" sz="2400" dirty="0"/>
          </a:p>
        </p:txBody>
      </p:sp>
      <p:sp>
        <p:nvSpPr>
          <p:cNvPr id="5529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1028"/>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5400" dirty="0"/>
              <a:t>Constraints on Relationships</a:t>
            </a:r>
            <a:endParaRPr lang="en-US" altLang="en-US" sz="5400" dirty="0"/>
          </a:p>
        </p:txBody>
      </p:sp>
      <p:sp>
        <p:nvSpPr>
          <p:cNvPr id="57346" name="Rectangle 1029"/>
          <p:cNvSpPr>
            <a:spLocks noGrp="1"/>
          </p:cNvSpPr>
          <p:nvPr>
            <p:ph idx="1"/>
          </p:nvPr>
        </p:nvSpPr>
        <p:spPr>
          <a:xfrm>
            <a:off x="228600" y="1447800"/>
            <a:ext cx="8610600" cy="5499100"/>
          </a:xfrm>
          <a:ln/>
        </p:spPr>
        <p:txBody>
          <a:bodyPr vert="horz" wrap="square" lIns="91440" tIns="45720" rIns="91440" bIns="45720" anchor="t" anchorCtr="0"/>
          <a:p>
            <a:pPr eaLnBrk="1" hangingPunct="1"/>
            <a:r>
              <a:rPr lang="en-US" altLang="en-US" sz="2800" dirty="0"/>
              <a:t>Constraints on Relationship Types</a:t>
            </a:r>
            <a:endParaRPr lang="en-US" altLang="en-US" sz="2800" dirty="0"/>
          </a:p>
          <a:p>
            <a:pPr lvl="1" eaLnBrk="1" hangingPunct="1"/>
            <a:r>
              <a:rPr lang="en-US" altLang="en-US" sz="2400" dirty="0"/>
              <a:t>(Also known as ratio constraints)</a:t>
            </a:r>
            <a:endParaRPr lang="en-US" altLang="en-US" sz="2400" dirty="0"/>
          </a:p>
          <a:p>
            <a:pPr lvl="1" eaLnBrk="1" hangingPunct="1"/>
            <a:r>
              <a:rPr lang="en-US" altLang="en-US" sz="2400" dirty="0"/>
              <a:t>Cardinality Ratio (specifies </a:t>
            </a:r>
            <a:r>
              <a:rPr lang="en-US" altLang="en-US" sz="2400" i="1" dirty="0"/>
              <a:t>maximum</a:t>
            </a:r>
            <a:r>
              <a:rPr lang="en-US" altLang="en-US" sz="2400" dirty="0"/>
              <a:t> participation) </a:t>
            </a:r>
            <a:endParaRPr lang="en-US" altLang="en-US" sz="2400" dirty="0"/>
          </a:p>
          <a:p>
            <a:pPr lvl="1" eaLnBrk="1" hangingPunct="1"/>
            <a:endParaRPr lang="en-US" altLang="en-US" sz="2400" dirty="0"/>
          </a:p>
          <a:p>
            <a:pPr lvl="2" eaLnBrk="1" hangingPunct="1"/>
            <a:r>
              <a:rPr lang="en-US" altLang="en-US" sz="2400" b="1" dirty="0"/>
              <a:t>One-to-one</a:t>
            </a:r>
            <a:r>
              <a:rPr lang="en-US" altLang="en-US" sz="2400" dirty="0"/>
              <a:t> (1:1)</a:t>
            </a:r>
            <a:endParaRPr lang="en-US" altLang="en-US" sz="2400" dirty="0"/>
          </a:p>
          <a:p>
            <a:pPr lvl="2" eaLnBrk="1" hangingPunct="1"/>
            <a:r>
              <a:rPr lang="en-US" altLang="en-US" sz="2400" b="1" dirty="0"/>
              <a:t>One-to-many</a:t>
            </a:r>
            <a:r>
              <a:rPr lang="en-US" altLang="en-US" sz="2400" dirty="0"/>
              <a:t> (1:N) or Many-to-one (N:1)</a:t>
            </a:r>
            <a:endParaRPr lang="en-US" altLang="en-US" sz="2400" dirty="0"/>
          </a:p>
          <a:p>
            <a:pPr lvl="2" eaLnBrk="1" hangingPunct="1"/>
            <a:r>
              <a:rPr lang="en-US" altLang="en-US" sz="2400" b="1" dirty="0"/>
              <a:t>Many-to-many</a:t>
            </a:r>
            <a:r>
              <a:rPr lang="en-US" altLang="en-US" sz="2400" dirty="0"/>
              <a:t> (M:N)</a:t>
            </a:r>
            <a:endParaRPr lang="en-US" altLang="en-US" sz="2400" dirty="0"/>
          </a:p>
          <a:p>
            <a:pPr marL="685800" lvl="2" indent="0" eaLnBrk="1" hangingPunct="1">
              <a:buNone/>
            </a:pPr>
            <a:endParaRPr lang="en-US" altLang="en-US" sz="2400" dirty="0"/>
          </a:p>
          <a:p>
            <a:pPr lvl="1" eaLnBrk="1" hangingPunct="1"/>
            <a:r>
              <a:rPr lang="en-US" altLang="en-US" sz="2400" dirty="0"/>
              <a:t>Existence Dependency Constraint (specifies </a:t>
            </a:r>
            <a:r>
              <a:rPr lang="en-US" altLang="en-US" sz="2400" i="1" dirty="0"/>
              <a:t>minimum</a:t>
            </a:r>
            <a:r>
              <a:rPr lang="en-US" altLang="en-US" sz="2400" dirty="0"/>
              <a:t> participation) (also called participation constraint)</a:t>
            </a:r>
            <a:endParaRPr lang="en-US" altLang="en-US" sz="2400" dirty="0"/>
          </a:p>
          <a:p>
            <a:pPr lvl="2" eaLnBrk="1" hangingPunct="1"/>
            <a:r>
              <a:rPr lang="en-US" altLang="en-US" sz="2400" dirty="0"/>
              <a:t>zero (optional participation, not existence-dependent)</a:t>
            </a:r>
            <a:endParaRPr lang="en-US" altLang="en-US" sz="2400" dirty="0"/>
          </a:p>
          <a:p>
            <a:pPr lvl="2" eaLnBrk="1" hangingPunct="1"/>
            <a:r>
              <a:rPr lang="en-US" altLang="en-US" sz="2400" dirty="0"/>
              <a:t>one or more (mandatory participation, existence-dependent)</a:t>
            </a:r>
            <a:endParaRPr lang="en-US" altLang="en-US" sz="2400" dirty="0"/>
          </a:p>
        </p:txBody>
      </p:sp>
      <p:sp>
        <p:nvSpPr>
          <p:cNvPr id="5734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1039"/>
          <p:cNvSpPr>
            <a:spLocks noGrp="1"/>
          </p:cNvSpPr>
          <p:nvPr>
            <p:ph type="title"/>
          </p:nvPr>
        </p:nvSpPr>
        <p:spPr>
          <a:xfrm>
            <a:off x="0" y="325438"/>
            <a:ext cx="9144000" cy="533400"/>
          </a:xfrm>
          <a:ln/>
        </p:spPr>
        <p:txBody>
          <a:bodyPr vert="horz" wrap="square" lIns="91440" tIns="45720" rIns="91440" bIns="45720" anchor="ctr" anchorCtr="0"/>
          <a:p>
            <a:pPr algn="ctr" eaLnBrk="1" hangingPunct="1"/>
            <a:r>
              <a:rPr lang="en-US" altLang="en-US" sz="4800" dirty="0"/>
              <a:t>Many-to-one (N:1) Relationship</a:t>
            </a:r>
            <a:endParaRPr lang="en-US" altLang="en-US" sz="4800" dirty="0"/>
          </a:p>
        </p:txBody>
      </p:sp>
      <p:sp>
        <p:nvSpPr>
          <p:cNvPr id="59394"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59395" name="Picture 1054" descr="fig03_09"/>
          <p:cNvPicPr>
            <a:picLocks noChangeAspect="1"/>
          </p:cNvPicPr>
          <p:nvPr/>
        </p:nvPicPr>
        <p:blipFill>
          <a:blip r:embed="rId1"/>
          <a:stretch>
            <a:fillRect/>
          </a:stretch>
        </p:blipFill>
        <p:spPr>
          <a:xfrm>
            <a:off x="533400" y="1692275"/>
            <a:ext cx="7772400" cy="4632325"/>
          </a:xfrm>
          <a:prstGeom prst="rect">
            <a:avLst/>
          </a:prstGeom>
          <a:noFill/>
          <a:ln w="9525">
            <a:noFill/>
          </a:ln>
        </p:spPr>
      </p:pic>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1044"/>
          <p:cNvSpPr>
            <a:spLocks noGrp="1"/>
          </p:cNvSpPr>
          <p:nvPr>
            <p:ph type="title"/>
          </p:nvPr>
        </p:nvSpPr>
        <p:spPr>
          <a:xfrm>
            <a:off x="0" y="85725"/>
            <a:ext cx="9144000" cy="1143000"/>
          </a:xfrm>
          <a:ln/>
        </p:spPr>
        <p:txBody>
          <a:bodyPr vert="horz" wrap="square" lIns="91440" tIns="45720" rIns="91440" bIns="45720" anchor="ctr" anchorCtr="0"/>
          <a:p>
            <a:pPr algn="ctr" eaLnBrk="1" hangingPunct="1"/>
            <a:r>
              <a:rPr lang="en-US" altLang="en-US" sz="4800" dirty="0"/>
              <a:t>Many-to-many (M:N) Relationship</a:t>
            </a:r>
            <a:endParaRPr lang="en-US" altLang="en-US" sz="4800" dirty="0"/>
          </a:p>
        </p:txBody>
      </p:sp>
      <p:sp>
        <p:nvSpPr>
          <p:cNvPr id="61442"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61443" name="Picture 1062" descr="fig03_13"/>
          <p:cNvPicPr>
            <a:picLocks noChangeAspect="1"/>
          </p:cNvPicPr>
          <p:nvPr/>
        </p:nvPicPr>
        <p:blipFill>
          <a:blip r:embed="rId1"/>
          <a:stretch>
            <a:fillRect/>
          </a:stretch>
        </p:blipFill>
        <p:spPr>
          <a:xfrm>
            <a:off x="1447800" y="1676400"/>
            <a:ext cx="6781800" cy="4668838"/>
          </a:xfrm>
          <a:prstGeom prst="rect">
            <a:avLst/>
          </a:prstGeom>
          <a:noFill/>
          <a:ln w="9525">
            <a:noFill/>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Rectangle 1028"/>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800" dirty="0"/>
              <a:t>Displaying a recursive relationship</a:t>
            </a:r>
            <a:endParaRPr lang="en-US" altLang="en-US" sz="4800" dirty="0"/>
          </a:p>
        </p:txBody>
      </p:sp>
      <p:sp>
        <p:nvSpPr>
          <p:cNvPr id="63490" name="Rectangle 1029"/>
          <p:cNvSpPr>
            <a:spLocks noGrp="1"/>
          </p:cNvSpPr>
          <p:nvPr>
            <p:ph idx="1"/>
          </p:nvPr>
        </p:nvSpPr>
        <p:spPr>
          <a:xfrm>
            <a:off x="228600" y="1524000"/>
            <a:ext cx="8610600" cy="4351338"/>
          </a:xfrm>
          <a:ln/>
        </p:spPr>
        <p:txBody>
          <a:bodyPr vert="horz" wrap="square" lIns="91440" tIns="45720" rIns="91440" bIns="45720" anchor="t" anchorCtr="0"/>
          <a:p>
            <a:pPr eaLnBrk="1" hangingPunct="1">
              <a:lnSpc>
                <a:spcPct val="80000"/>
              </a:lnSpc>
            </a:pPr>
            <a:r>
              <a:rPr lang="en-US" altLang="en-US" sz="2400" dirty="0"/>
              <a:t>In a recursive relationship type.</a:t>
            </a:r>
            <a:endParaRPr lang="en-US" altLang="en-US" sz="2400" dirty="0"/>
          </a:p>
          <a:p>
            <a:pPr eaLnBrk="1" hangingPunct="1">
              <a:lnSpc>
                <a:spcPct val="80000"/>
              </a:lnSpc>
            </a:pPr>
            <a:endParaRPr lang="en-US" altLang="en-US" sz="2400" dirty="0"/>
          </a:p>
          <a:p>
            <a:pPr lvl="1" eaLnBrk="1" hangingPunct="1">
              <a:lnSpc>
                <a:spcPct val="80000"/>
              </a:lnSpc>
            </a:pPr>
            <a:r>
              <a:rPr lang="en-US" altLang="en-US" sz="2400" dirty="0"/>
              <a:t>Both participations are same entity type in different roles.</a:t>
            </a:r>
            <a:endParaRPr lang="en-US" altLang="en-US" sz="2400" dirty="0"/>
          </a:p>
          <a:p>
            <a:pPr lvl="1" eaLnBrk="1" hangingPunct="1">
              <a:lnSpc>
                <a:spcPct val="80000"/>
              </a:lnSpc>
            </a:pPr>
            <a:r>
              <a:rPr lang="en-US" altLang="en-US" sz="2400" dirty="0"/>
              <a:t>For example, SUPERVISION relationships between EMPLOYEE (in role of supervisor or boss) and (another) EMPLOYEE (in role of subordinate or worker).</a:t>
            </a:r>
            <a:endParaRPr lang="en-US" altLang="en-US" sz="2400" dirty="0"/>
          </a:p>
          <a:p>
            <a:pPr lvl="1" eaLnBrk="1" hangingPunct="1">
              <a:lnSpc>
                <a:spcPct val="80000"/>
              </a:lnSpc>
            </a:pPr>
            <a:endParaRPr lang="en-US" altLang="en-US" sz="2400" dirty="0"/>
          </a:p>
          <a:p>
            <a:pPr eaLnBrk="1" hangingPunct="1">
              <a:lnSpc>
                <a:spcPct val="80000"/>
              </a:lnSpc>
            </a:pPr>
            <a:r>
              <a:rPr lang="en-US" altLang="en-US" sz="2400" dirty="0"/>
              <a:t>In following figure, first role participation labeled with 1 and second role participation labeled with 2.</a:t>
            </a:r>
            <a:endParaRPr lang="en-US" altLang="en-US" sz="2400" dirty="0"/>
          </a:p>
          <a:p>
            <a:pPr eaLnBrk="1" hangingPunct="1">
              <a:lnSpc>
                <a:spcPct val="80000"/>
              </a:lnSpc>
            </a:pPr>
            <a:r>
              <a:rPr lang="en-US" altLang="en-US" sz="2400" dirty="0"/>
              <a:t>In ER diagram, need to display role names to distinguish participations.</a:t>
            </a:r>
            <a:endParaRPr lang="en-US" altLang="en-US" sz="2400" dirty="0"/>
          </a:p>
        </p:txBody>
      </p:sp>
      <p:sp>
        <p:nvSpPr>
          <p:cNvPr id="6349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1037"/>
          <p:cNvSpPr>
            <a:spLocks noGrp="1"/>
          </p:cNvSpPr>
          <p:nvPr>
            <p:ph type="title"/>
          </p:nvPr>
        </p:nvSpPr>
        <p:spPr>
          <a:xfrm>
            <a:off x="0" y="90488"/>
            <a:ext cx="9144000" cy="1052512"/>
          </a:xfrm>
          <a:ln/>
        </p:spPr>
        <p:txBody>
          <a:bodyPr vert="horz" wrap="square" lIns="91440" tIns="45720" rIns="91440" bIns="45720" anchor="ctr" anchorCtr="0"/>
          <a:p>
            <a:pPr algn="ctr" eaLnBrk="1" hangingPunct="1"/>
            <a:r>
              <a:rPr lang="en-US" altLang="en-US" sz="4400" dirty="0"/>
              <a:t>A Recursive Relationship Supervision`</a:t>
            </a:r>
            <a:endParaRPr lang="en-US" altLang="en-US" sz="4400" dirty="0"/>
          </a:p>
        </p:txBody>
      </p:sp>
      <p:sp>
        <p:nvSpPr>
          <p:cNvPr id="65538"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65539" name="Picture 1074" descr="fig03_11"/>
          <p:cNvPicPr>
            <a:picLocks noChangeAspect="1"/>
          </p:cNvPicPr>
          <p:nvPr/>
        </p:nvPicPr>
        <p:blipFill>
          <a:blip r:embed="rId1"/>
          <a:stretch>
            <a:fillRect/>
          </a:stretch>
        </p:blipFill>
        <p:spPr>
          <a:xfrm>
            <a:off x="550863" y="1752600"/>
            <a:ext cx="7754937" cy="4576763"/>
          </a:xfrm>
          <a:prstGeom prst="rect">
            <a:avLst/>
          </a:prstGeom>
          <a:noFill/>
          <a:ln w="9525">
            <a:noFill/>
          </a:ln>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Rectangle 2"/>
          <p:cNvSpPr>
            <a:spLocks noGrp="1"/>
          </p:cNvSpPr>
          <p:nvPr>
            <p:ph type="title"/>
          </p:nvPr>
        </p:nvSpPr>
        <p:spPr>
          <a:xfrm>
            <a:off x="0" y="215900"/>
            <a:ext cx="9144000" cy="1155700"/>
          </a:xfrm>
          <a:ln/>
        </p:spPr>
        <p:txBody>
          <a:bodyPr vert="horz" wrap="square" lIns="91440" tIns="45720" rIns="91440" bIns="45720" anchor="ctr" anchorCtr="0"/>
          <a:p>
            <a:pPr algn="ctr" eaLnBrk="1" hangingPunct="1"/>
            <a:r>
              <a:rPr lang="en-US" altLang="en-US" sz="2800" b="1" dirty="0"/>
              <a:t>Recursive Relationship Type is: SUPERVISION</a:t>
            </a:r>
            <a:br>
              <a:rPr lang="en-US" altLang="en-US" sz="2800" b="1" dirty="0"/>
            </a:br>
            <a:r>
              <a:rPr lang="en-US" altLang="en-US" sz="2800" b="1" dirty="0"/>
              <a:t>(participation role names are shown) Next</a:t>
            </a:r>
            <a:endParaRPr lang="en-US" altLang="en-US" sz="2800" b="1" dirty="0"/>
          </a:p>
        </p:txBody>
      </p:sp>
      <p:sp>
        <p:nvSpPr>
          <p:cNvPr id="67586"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67587" name="Picture 4" descr="fig03_02"/>
          <p:cNvPicPr>
            <a:picLocks noChangeAspect="1"/>
          </p:cNvPicPr>
          <p:nvPr/>
        </p:nvPicPr>
        <p:blipFill>
          <a:blip r:embed="rId1"/>
          <a:stretch>
            <a:fillRect/>
          </a:stretch>
        </p:blipFill>
        <p:spPr>
          <a:xfrm>
            <a:off x="1828800" y="1524000"/>
            <a:ext cx="5156200" cy="4970463"/>
          </a:xfrm>
          <a:prstGeom prst="rect">
            <a:avLst/>
          </a:prstGeom>
          <a:noFill/>
          <a:ln w="9525">
            <a:noFill/>
          </a:ln>
        </p:spPr>
      </p:pic>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6"/>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800" dirty="0"/>
              <a:t>Attributes of Relationship types</a:t>
            </a:r>
            <a:endParaRPr lang="en-US" altLang="en-US" sz="4800" dirty="0"/>
          </a:p>
        </p:txBody>
      </p:sp>
      <p:sp>
        <p:nvSpPr>
          <p:cNvPr id="69634" name="Rectangle 7"/>
          <p:cNvSpPr>
            <a:spLocks noGrp="1"/>
          </p:cNvSpPr>
          <p:nvPr>
            <p:ph idx="1"/>
          </p:nvPr>
        </p:nvSpPr>
        <p:spPr>
          <a:xfrm>
            <a:off x="152400" y="1600200"/>
            <a:ext cx="8763000" cy="4351338"/>
          </a:xfrm>
          <a:ln/>
        </p:spPr>
        <p:txBody>
          <a:bodyPr vert="horz" wrap="square" lIns="91440" tIns="45720" rIns="91440" bIns="45720" anchor="t" anchorCtr="0"/>
          <a:p>
            <a:pPr eaLnBrk="1" hangingPunct="1"/>
            <a:r>
              <a:rPr lang="en-US" altLang="en-US" sz="2000" dirty="0"/>
              <a:t>A relationship type can have attributes:</a:t>
            </a:r>
            <a:endParaRPr lang="en-US" altLang="en-US" sz="2000" dirty="0"/>
          </a:p>
          <a:p>
            <a:pPr eaLnBrk="1" hangingPunct="1"/>
            <a:endParaRPr lang="en-US" altLang="en-US" sz="2000" dirty="0"/>
          </a:p>
          <a:p>
            <a:pPr lvl="1" eaLnBrk="1" hangingPunct="1"/>
            <a:r>
              <a:rPr lang="en-US" altLang="en-US" sz="2000" dirty="0"/>
              <a:t>For example, HoursPerWeek of WORKS_ON</a:t>
            </a:r>
            <a:endParaRPr lang="en-US" altLang="en-US" sz="2000" dirty="0"/>
          </a:p>
          <a:p>
            <a:pPr lvl="1" eaLnBrk="1" hangingPunct="1"/>
            <a:r>
              <a:rPr lang="en-US" altLang="en-US" sz="2000" dirty="0"/>
              <a:t>Its value for each relationship instance describes the number of hours per week that an EMPLOYEE works on a PROJECT.</a:t>
            </a:r>
            <a:endParaRPr lang="en-US" altLang="en-US" sz="2000" dirty="0"/>
          </a:p>
          <a:p>
            <a:pPr lvl="2" eaLnBrk="1" hangingPunct="1"/>
            <a:r>
              <a:rPr lang="en-US" altLang="en-US" sz="2000" dirty="0"/>
              <a:t>A value of HoursPerWeek depends on a particular (employee, project) combination</a:t>
            </a:r>
            <a:endParaRPr lang="en-US" altLang="en-US" sz="2000" dirty="0"/>
          </a:p>
          <a:p>
            <a:pPr lvl="2" eaLnBrk="1" hangingPunct="1"/>
            <a:endParaRPr lang="en-US" altLang="en-US" sz="2000" dirty="0"/>
          </a:p>
          <a:p>
            <a:pPr lvl="1" eaLnBrk="1" hangingPunct="1"/>
            <a:r>
              <a:rPr lang="en-US" altLang="en-US" sz="2000" dirty="0"/>
              <a:t>Most relationship attributes are used with M:N relationships</a:t>
            </a:r>
            <a:endParaRPr lang="en-US" altLang="en-US" sz="2000" dirty="0"/>
          </a:p>
          <a:p>
            <a:pPr lvl="2" eaLnBrk="1" hangingPunct="1"/>
            <a:r>
              <a:rPr lang="en-US" altLang="en-US" sz="2000" dirty="0"/>
              <a:t>In 1:N relationships, they can be transferred to the entity type on the N-side of the relationship</a:t>
            </a:r>
            <a:endParaRPr lang="en-US" altLang="en-US" sz="2000" dirty="0"/>
          </a:p>
        </p:txBody>
      </p:sp>
      <p:sp>
        <p:nvSpPr>
          <p:cNvPr id="6963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Rectangle 2"/>
          <p:cNvSpPr>
            <a:spLocks noGrp="1"/>
          </p:cNvSpPr>
          <p:nvPr>
            <p:ph type="title"/>
          </p:nvPr>
        </p:nvSpPr>
        <p:spPr>
          <a:xfrm>
            <a:off x="0" y="152400"/>
            <a:ext cx="9144000" cy="1143000"/>
          </a:xfrm>
          <a:ln/>
        </p:spPr>
        <p:txBody>
          <a:bodyPr vert="horz" wrap="square" lIns="91440" tIns="45720" rIns="91440" bIns="45720" anchor="ctr" anchorCtr="0"/>
          <a:p>
            <a:pPr eaLnBrk="1" hangingPunct="1"/>
            <a:r>
              <a:rPr lang="en-US" altLang="en-US" dirty="0"/>
              <a:t>Example Attribute of a Relationship Type: </a:t>
            </a:r>
            <a:br>
              <a:rPr lang="en-US" altLang="en-US" dirty="0"/>
            </a:br>
            <a:r>
              <a:rPr lang="en-US" altLang="en-US" dirty="0"/>
              <a:t>Hours of WORKS_ON</a:t>
            </a:r>
            <a:endParaRPr lang="en-US" altLang="en-US" dirty="0"/>
          </a:p>
        </p:txBody>
      </p:sp>
      <p:sp>
        <p:nvSpPr>
          <p:cNvPr id="71682"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71683" name="Picture 4" descr="fig03_02"/>
          <p:cNvPicPr>
            <a:picLocks noChangeAspect="1"/>
          </p:cNvPicPr>
          <p:nvPr/>
        </p:nvPicPr>
        <p:blipFill>
          <a:blip r:embed="rId1"/>
          <a:stretch>
            <a:fillRect/>
          </a:stretch>
        </p:blipFill>
        <p:spPr>
          <a:xfrm>
            <a:off x="2209800" y="1579563"/>
            <a:ext cx="5080000" cy="4897437"/>
          </a:xfrm>
          <a:prstGeom prst="rect">
            <a:avLst/>
          </a:prstGeom>
          <a:noFill/>
          <a:ln w="9525">
            <a:noFill/>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a:ln/>
        </p:spPr>
        <p:txBody>
          <a:bodyPr vert="horz" wrap="square" lIns="91440" tIns="45720" rIns="91440" bIns="45720" anchor="ctr" anchorCtr="0"/>
          <a:p>
            <a:pPr eaLnBrk="1" hangingPunct="1"/>
            <a:r>
              <a:rPr lang="en-US" altLang="en-US" sz="3200" dirty="0"/>
              <a:t>Overview of Database Design Process</a:t>
            </a:r>
            <a:endParaRPr lang="en-US" altLang="en-US" sz="3200" dirty="0"/>
          </a:p>
        </p:txBody>
      </p:sp>
      <p:sp>
        <p:nvSpPr>
          <p:cNvPr id="9218"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9219" name="Picture 4" descr="fig03_01"/>
          <p:cNvPicPr>
            <a:picLocks noChangeAspect="1"/>
          </p:cNvPicPr>
          <p:nvPr/>
        </p:nvPicPr>
        <p:blipFill>
          <a:blip r:embed="rId1"/>
          <a:stretch>
            <a:fillRect/>
          </a:stretch>
        </p:blipFill>
        <p:spPr>
          <a:xfrm>
            <a:off x="2057400" y="1524000"/>
            <a:ext cx="5272088" cy="5062538"/>
          </a:xfrm>
          <a:prstGeom prst="rect">
            <a:avLst/>
          </a:prstGeom>
          <a:noFill/>
          <a:ln w="9525">
            <a:noFill/>
          </a:ln>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Rectangle 4"/>
          <p:cNvSpPr>
            <a:spLocks noGrp="1"/>
          </p:cNvSpPr>
          <p:nvPr>
            <p:ph type="title"/>
          </p:nvPr>
        </p:nvSpPr>
        <p:spPr>
          <a:ln/>
        </p:spPr>
        <p:txBody>
          <a:bodyPr vert="horz" wrap="square" lIns="91440" tIns="45720" rIns="91440" bIns="45720" anchor="ctr" anchorCtr="0"/>
          <a:p>
            <a:pPr eaLnBrk="1" hangingPunct="1"/>
            <a:r>
              <a:rPr lang="en-US" altLang="en-US" dirty="0"/>
              <a:t>Notation for Constraints on Relationships</a:t>
            </a:r>
            <a:endParaRPr lang="en-US" altLang="en-US" dirty="0"/>
          </a:p>
        </p:txBody>
      </p:sp>
      <p:sp>
        <p:nvSpPr>
          <p:cNvPr id="73730" name="Rectangle 5"/>
          <p:cNvSpPr>
            <a:spLocks noGrp="1"/>
          </p:cNvSpPr>
          <p:nvPr>
            <p:ph idx="1"/>
          </p:nvPr>
        </p:nvSpPr>
        <p:spPr>
          <a:ln/>
        </p:spPr>
        <p:txBody>
          <a:bodyPr vert="horz" wrap="square" lIns="91440" tIns="45720" rIns="91440" bIns="45720" anchor="t" anchorCtr="0"/>
          <a:p>
            <a:pPr eaLnBrk="1" hangingPunct="1"/>
            <a:r>
              <a:rPr lang="en-US" altLang="en-US" sz="2000" dirty="0"/>
              <a:t>Cardinality ratio (of a binary relationship): 1:1, 1:N, N:1, or M:N</a:t>
            </a:r>
            <a:endParaRPr lang="en-US" altLang="en-US" sz="2000" dirty="0"/>
          </a:p>
          <a:p>
            <a:pPr lvl="1" eaLnBrk="1" hangingPunct="1"/>
            <a:r>
              <a:rPr lang="en-US" altLang="en-US" sz="2000" dirty="0"/>
              <a:t>Shown by placing appropriate numbers on the relationship edges.</a:t>
            </a:r>
            <a:endParaRPr lang="en-US" altLang="en-US" sz="2000" dirty="0"/>
          </a:p>
          <a:p>
            <a:pPr eaLnBrk="1" hangingPunct="1"/>
            <a:r>
              <a:rPr lang="en-US" altLang="en-US" sz="2000" dirty="0"/>
              <a:t>Participation constraint (on each participating entity type): total (called existence dependency) or partial.</a:t>
            </a:r>
            <a:endParaRPr lang="en-US" altLang="en-US" sz="2000" dirty="0"/>
          </a:p>
          <a:p>
            <a:pPr lvl="1" eaLnBrk="1" hangingPunct="1"/>
            <a:r>
              <a:rPr lang="en-US" altLang="en-US" sz="2000" dirty="0"/>
              <a:t>Total shown by double line, partial by single line.</a:t>
            </a:r>
            <a:endParaRPr lang="en-US" altLang="en-US" sz="2000" dirty="0"/>
          </a:p>
          <a:p>
            <a:pPr eaLnBrk="1" hangingPunct="1"/>
            <a:r>
              <a:rPr lang="en-US" altLang="en-US" sz="2000" dirty="0"/>
              <a:t>NOTE: These are easy to specify for Binary Relationship Types.</a:t>
            </a:r>
            <a:endParaRPr lang="en-US" altLang="en-US" sz="2000" dirty="0"/>
          </a:p>
        </p:txBody>
      </p:sp>
      <p:sp>
        <p:nvSpPr>
          <p:cNvPr id="7373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Rectangle 4"/>
          <p:cNvSpPr>
            <a:spLocks noGrp="1"/>
          </p:cNvSpPr>
          <p:nvPr>
            <p:ph type="title"/>
          </p:nvPr>
        </p:nvSpPr>
        <p:spPr>
          <a:xfrm>
            <a:off x="228600" y="76200"/>
            <a:ext cx="8286750" cy="1325563"/>
          </a:xfrm>
          <a:ln/>
        </p:spPr>
        <p:txBody>
          <a:bodyPr vert="horz" wrap="square" lIns="91440" tIns="45720" rIns="91440" bIns="45720" anchor="ctr" anchorCtr="0"/>
          <a:p>
            <a:pPr algn="ctr" eaLnBrk="1" hangingPunct="1"/>
            <a:r>
              <a:rPr lang="en-US" altLang="en-US" b="1" dirty="0"/>
              <a:t>Alternative (min, max) notation for relationship structural constraints:</a:t>
            </a:r>
            <a:endParaRPr lang="en-US" altLang="en-US" b="1" dirty="0"/>
          </a:p>
        </p:txBody>
      </p:sp>
      <p:sp>
        <p:nvSpPr>
          <p:cNvPr id="75778" name="Rectangle 5"/>
          <p:cNvSpPr>
            <a:spLocks noGrp="1"/>
          </p:cNvSpPr>
          <p:nvPr>
            <p:ph idx="1"/>
          </p:nvPr>
        </p:nvSpPr>
        <p:spPr>
          <a:xfrm>
            <a:off x="127000" y="1524000"/>
            <a:ext cx="8712200" cy="5035550"/>
          </a:xfrm>
          <a:ln/>
        </p:spPr>
        <p:txBody>
          <a:bodyPr vert="horz" wrap="square" lIns="91440" tIns="45720" rIns="91440" bIns="45720" anchor="t" anchorCtr="0"/>
          <a:p>
            <a:pPr eaLnBrk="1" hangingPunct="1">
              <a:lnSpc>
                <a:spcPct val="80000"/>
              </a:lnSpc>
            </a:pPr>
            <a:r>
              <a:rPr lang="en-US" altLang="en-US" sz="2000" dirty="0"/>
              <a:t>Specified on each participation of an entity type E in a relationship type R</a:t>
            </a:r>
            <a:endParaRPr lang="en-US" altLang="en-US" sz="2000" dirty="0"/>
          </a:p>
          <a:p>
            <a:pPr eaLnBrk="1" hangingPunct="1">
              <a:lnSpc>
                <a:spcPct val="80000"/>
              </a:lnSpc>
            </a:pPr>
            <a:r>
              <a:rPr lang="en-US" altLang="en-US" sz="2000" dirty="0"/>
              <a:t>Specifies that each entity e in E participates in at least </a:t>
            </a:r>
            <a:r>
              <a:rPr lang="en-US" altLang="en-US" sz="2000" i="1" dirty="0"/>
              <a:t>min</a:t>
            </a:r>
            <a:r>
              <a:rPr lang="en-US" altLang="en-US" sz="2000" dirty="0"/>
              <a:t> and at most </a:t>
            </a:r>
            <a:r>
              <a:rPr lang="en-US" altLang="en-US" sz="2000" i="1" dirty="0"/>
              <a:t>max</a:t>
            </a:r>
            <a:r>
              <a:rPr lang="en-US" altLang="en-US" sz="2000" dirty="0"/>
              <a:t> relationship instances in R</a:t>
            </a:r>
            <a:endParaRPr lang="en-US" altLang="en-US" sz="2000" dirty="0"/>
          </a:p>
          <a:p>
            <a:pPr eaLnBrk="1" hangingPunct="1">
              <a:lnSpc>
                <a:spcPct val="80000"/>
              </a:lnSpc>
            </a:pPr>
            <a:r>
              <a:rPr lang="en-US" altLang="en-US" sz="2000" dirty="0"/>
              <a:t>Default(no constraint): min</a:t>
            </a:r>
            <a:r>
              <a:rPr lang="en-US" altLang="en-US" sz="2000" dirty="0">
                <a:sym typeface="Symbol" panose="05050102010706020507" pitchFamily="18" charset="2"/>
              </a:rPr>
              <a:t>=0, max=n (signifying no limit)</a:t>
            </a:r>
            <a:endParaRPr lang="en-US" altLang="en-US" sz="2000" dirty="0">
              <a:sym typeface="Symbol" panose="05050102010706020507" pitchFamily="18" charset="2"/>
            </a:endParaRPr>
          </a:p>
          <a:p>
            <a:pPr eaLnBrk="1" hangingPunct="1">
              <a:lnSpc>
                <a:spcPct val="80000"/>
              </a:lnSpc>
            </a:pPr>
            <a:r>
              <a:rPr lang="en-US" altLang="en-US" sz="2000" dirty="0">
                <a:sym typeface="Symbol" panose="05050102010706020507" pitchFamily="18" charset="2"/>
              </a:rPr>
              <a:t>Must have minmax, min0, max 1</a:t>
            </a:r>
            <a:endParaRPr lang="en-US" altLang="en-US" sz="2000" dirty="0">
              <a:sym typeface="Symbol" panose="05050102010706020507" pitchFamily="18" charset="2"/>
            </a:endParaRPr>
          </a:p>
          <a:p>
            <a:pPr eaLnBrk="1" hangingPunct="1">
              <a:lnSpc>
                <a:spcPct val="80000"/>
              </a:lnSpc>
            </a:pPr>
            <a:r>
              <a:rPr lang="en-US" altLang="en-US" sz="2000" dirty="0">
                <a:sym typeface="Symbol" panose="05050102010706020507" pitchFamily="18" charset="2"/>
              </a:rPr>
              <a:t>Derived from the knowledge of mini-world constraints</a:t>
            </a:r>
            <a:endParaRPr lang="en-US" altLang="en-US" sz="2000" dirty="0">
              <a:sym typeface="Symbol" panose="05050102010706020507" pitchFamily="18" charset="2"/>
            </a:endParaRPr>
          </a:p>
          <a:p>
            <a:pPr marL="0" indent="0" eaLnBrk="1" hangingPunct="1">
              <a:lnSpc>
                <a:spcPct val="80000"/>
              </a:lnSpc>
              <a:buNone/>
            </a:pPr>
            <a:endParaRPr lang="en-US" altLang="en-US" sz="2000" dirty="0">
              <a:sym typeface="Symbol" panose="05050102010706020507" pitchFamily="18" charset="2"/>
            </a:endParaRPr>
          </a:p>
          <a:p>
            <a:pPr eaLnBrk="1" hangingPunct="1">
              <a:lnSpc>
                <a:spcPct val="80000"/>
              </a:lnSpc>
            </a:pPr>
            <a:r>
              <a:rPr lang="en-US" altLang="en-US" sz="2000" dirty="0">
                <a:sym typeface="Symbol" panose="05050102010706020507" pitchFamily="18" charset="2"/>
              </a:rPr>
              <a:t>Examples:</a:t>
            </a:r>
            <a:endParaRPr lang="en-US" altLang="en-US" sz="2000" dirty="0">
              <a:sym typeface="Symbol" panose="05050102010706020507" pitchFamily="18" charset="2"/>
            </a:endParaRPr>
          </a:p>
          <a:p>
            <a:pPr lvl="1" eaLnBrk="1" hangingPunct="1">
              <a:lnSpc>
                <a:spcPct val="80000"/>
              </a:lnSpc>
            </a:pPr>
            <a:r>
              <a:rPr lang="en-US" altLang="en-US" sz="2000" dirty="0">
                <a:sym typeface="Symbol" panose="05050102010706020507" pitchFamily="18" charset="2"/>
              </a:rPr>
              <a:t>A department has exactly one manager and an employee can manage at most one department.</a:t>
            </a:r>
            <a:endParaRPr lang="en-US" altLang="en-US" sz="2000" dirty="0">
              <a:sym typeface="Symbol" panose="05050102010706020507" pitchFamily="18" charset="2"/>
            </a:endParaRPr>
          </a:p>
          <a:p>
            <a:pPr lvl="2" eaLnBrk="1" hangingPunct="1">
              <a:lnSpc>
                <a:spcPct val="80000"/>
              </a:lnSpc>
            </a:pPr>
            <a:r>
              <a:rPr lang="en-US" altLang="en-US" sz="2000" dirty="0">
                <a:sym typeface="Symbol" panose="05050102010706020507" pitchFamily="18" charset="2"/>
              </a:rPr>
              <a:t>Specify (0,1) for participation of EMPLOYEE in MANAGES</a:t>
            </a:r>
            <a:endParaRPr lang="en-US" altLang="en-US" sz="2000" dirty="0">
              <a:sym typeface="Symbol" panose="05050102010706020507" pitchFamily="18" charset="2"/>
            </a:endParaRPr>
          </a:p>
          <a:p>
            <a:pPr lvl="2" eaLnBrk="1" hangingPunct="1">
              <a:lnSpc>
                <a:spcPct val="80000"/>
              </a:lnSpc>
            </a:pPr>
            <a:r>
              <a:rPr lang="en-US" altLang="en-US" sz="2000" dirty="0">
                <a:sym typeface="Symbol" panose="05050102010706020507" pitchFamily="18" charset="2"/>
              </a:rPr>
              <a:t>Specify (1,1) for participation of DEPARTMENT in MANAGES</a:t>
            </a:r>
            <a:endParaRPr lang="en-US" altLang="en-US" sz="2000" dirty="0">
              <a:sym typeface="Symbol" panose="05050102010706020507" pitchFamily="18" charset="2"/>
            </a:endParaRPr>
          </a:p>
          <a:p>
            <a:pPr lvl="1" eaLnBrk="1" hangingPunct="1">
              <a:lnSpc>
                <a:spcPct val="80000"/>
              </a:lnSpc>
            </a:pPr>
            <a:r>
              <a:rPr lang="en-US" altLang="en-US" sz="2000" dirty="0">
                <a:sym typeface="Symbol" panose="05050102010706020507" pitchFamily="18" charset="2"/>
              </a:rPr>
              <a:t>An employee can work for exactly one department but a department can have any number of employees.</a:t>
            </a:r>
            <a:endParaRPr lang="en-US" altLang="en-US" sz="2000" dirty="0">
              <a:sym typeface="Symbol" panose="05050102010706020507" pitchFamily="18" charset="2"/>
            </a:endParaRPr>
          </a:p>
          <a:p>
            <a:pPr lvl="2" eaLnBrk="1" hangingPunct="1">
              <a:lnSpc>
                <a:spcPct val="80000"/>
              </a:lnSpc>
            </a:pPr>
            <a:r>
              <a:rPr lang="en-US" altLang="en-US" sz="2000" dirty="0">
                <a:sym typeface="Symbol" panose="05050102010706020507" pitchFamily="18" charset="2"/>
              </a:rPr>
              <a:t>Specify (1,1) for participation of EMPLOYEE in WORKS_FOR</a:t>
            </a:r>
            <a:endParaRPr lang="en-US" altLang="en-US" sz="2000" dirty="0">
              <a:sym typeface="Symbol" panose="05050102010706020507" pitchFamily="18" charset="2"/>
            </a:endParaRPr>
          </a:p>
          <a:p>
            <a:pPr lvl="2" eaLnBrk="1" hangingPunct="1">
              <a:lnSpc>
                <a:spcPct val="80000"/>
              </a:lnSpc>
            </a:pPr>
            <a:r>
              <a:rPr lang="en-US" altLang="en-US" sz="2000" dirty="0">
                <a:sym typeface="Symbol" panose="05050102010706020507" pitchFamily="18" charset="2"/>
              </a:rPr>
              <a:t>Specify (0,n) for participation of DEPARTMENT in WORKS_FOR</a:t>
            </a:r>
            <a:endParaRPr lang="en-US" altLang="en-US" sz="2000" dirty="0">
              <a:sym typeface="Symbol" panose="05050102010706020507" pitchFamily="18" charset="2"/>
            </a:endParaRPr>
          </a:p>
        </p:txBody>
      </p:sp>
      <p:sp>
        <p:nvSpPr>
          <p:cNvPr id="7577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Rectangle 24"/>
          <p:cNvSpPr>
            <a:spLocks noGrp="1"/>
          </p:cNvSpPr>
          <p:nvPr>
            <p:ph type="title"/>
          </p:nvPr>
        </p:nvSpPr>
        <p:spPr>
          <a:ln/>
        </p:spPr>
        <p:txBody>
          <a:bodyPr vert="horz" wrap="square" lIns="91440" tIns="45720" rIns="91440" bIns="45720" anchor="ctr" anchorCtr="0"/>
          <a:p>
            <a:pPr eaLnBrk="1" hangingPunct="1"/>
            <a:r>
              <a:rPr lang="en-US" altLang="en-US" dirty="0"/>
              <a:t>The (min,max) notation for relationship constraints</a:t>
            </a:r>
            <a:endParaRPr lang="en-US" altLang="en-US" dirty="0"/>
          </a:p>
        </p:txBody>
      </p:sp>
      <p:sp>
        <p:nvSpPr>
          <p:cNvPr id="77826"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77827" name="Picture 27" descr="Slide3-40"/>
          <p:cNvPicPr>
            <a:picLocks noChangeAspect="1"/>
          </p:cNvPicPr>
          <p:nvPr/>
        </p:nvPicPr>
        <p:blipFill>
          <a:blip r:embed="rId1"/>
          <a:stretch>
            <a:fillRect/>
          </a:stretch>
        </p:blipFill>
        <p:spPr>
          <a:xfrm>
            <a:off x="608013" y="2209800"/>
            <a:ext cx="7773987" cy="2868613"/>
          </a:xfrm>
          <a:prstGeom prst="rect">
            <a:avLst/>
          </a:prstGeom>
          <a:noFill/>
          <a:ln w="9525">
            <a:noFill/>
          </a:ln>
        </p:spPr>
      </p:pic>
      <p:sp>
        <p:nvSpPr>
          <p:cNvPr id="77828" name="Text Box 28" descr="Pink tissue paper"/>
          <p:cNvSpPr txBox="1"/>
          <p:nvPr/>
        </p:nvSpPr>
        <p:spPr>
          <a:xfrm>
            <a:off x="1295400" y="5410200"/>
            <a:ext cx="6477000" cy="822325"/>
          </a:xfrm>
          <a:prstGeom prst="rect">
            <a:avLst/>
          </a:prstGeom>
          <a:noFill/>
          <a:ln w="9525">
            <a:noFill/>
          </a:ln>
        </p:spPr>
        <p:txBody>
          <a:bodyPr anchor="t" anchorCtr="0">
            <a:spAutoFit/>
          </a:bodyPr>
          <a:p>
            <a:pPr>
              <a:spcBef>
                <a:spcPct val="50000"/>
              </a:spcBef>
            </a:pPr>
            <a:r>
              <a:rPr lang="en-US" altLang="en-US" dirty="0">
                <a:latin typeface="Arial" panose="020B0604020202020204" pitchFamily="34" charset="0"/>
              </a:rPr>
              <a:t>Read the min,max numbers next to the entity type and looking </a:t>
            </a:r>
            <a:r>
              <a:rPr lang="en-US" altLang="en-US" b="1" dirty="0">
                <a:latin typeface="Arial" panose="020B0604020202020204" pitchFamily="34" charset="0"/>
              </a:rPr>
              <a:t>away from </a:t>
            </a:r>
            <a:r>
              <a:rPr lang="en-US" altLang="en-US" dirty="0">
                <a:latin typeface="Arial" panose="020B0604020202020204" pitchFamily="34" charset="0"/>
              </a:rPr>
              <a:t>the entity type</a:t>
            </a:r>
            <a:endParaRPr lang="en-US" altLang="en-US" dirty="0">
              <a:latin typeface="Arial" panose="020B0604020202020204" pitchFamily="34"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7" name="Rectangle 2"/>
          <p:cNvSpPr>
            <a:spLocks noGrp="1" noChangeArrowheads="1"/>
          </p:cNvSpPr>
          <p:nvPr>
            <p:ph type="title"/>
          </p:nvPr>
        </p:nvSpPr>
        <p:spPr>
          <a:xfrm>
            <a:off x="250825" y="303213"/>
            <a:ext cx="8534400" cy="842963"/>
          </a:xfrm>
        </p:spPr>
        <p:txBody>
          <a:bodyPr vert="horz" wrap="square" lIns="91440" tIns="45720" rIns="91440" bIns="45720" numCol="1" rtlCol="0" anchor="ctr" anchorCtr="0" compatLnSpc="1">
            <a:normAutofit fontScale="90000"/>
          </a:bodyPr>
          <a:lstStyle/>
          <a:p>
            <a:pPr marL="0" marR="0" lvl="0" indent="0" algn="l" defTabSz="685800" rtl="0" eaLnBrk="1" fontAlgn="auto" latinLnBrk="0" hangingPunct="1">
              <a:lnSpc>
                <a:spcPct val="90000"/>
              </a:lnSpc>
              <a:spcBef>
                <a:spcPct val="0"/>
              </a:spcBef>
              <a:spcAft>
                <a:spcPts val="0"/>
              </a:spcAft>
              <a:buClrTx/>
              <a:buSzTx/>
              <a:buFontTx/>
              <a:buNone/>
              <a:defRPr/>
            </a:pPr>
            <a:r>
              <a:rPr kumimoji="0" lang="en-US" altLang="en-US" sz="3200" b="0" i="0" u="none" strike="noStrike" kern="1200" cap="none" spc="0" normalizeH="0" baseline="0" noProof="0">
                <a:ln>
                  <a:noFill/>
                </a:ln>
                <a:solidFill>
                  <a:schemeClr val="tx1"/>
                </a:solidFill>
                <a:effectLst/>
                <a:uLnTx/>
                <a:uFillTx/>
                <a:latin typeface="+mj-lt"/>
                <a:ea typeface="+mj-ea"/>
                <a:cs typeface="+mj-cs"/>
              </a:rPr>
              <a:t>COMPANY ER Schema Diagram using (min, max) notation</a:t>
            </a:r>
            <a:endParaRPr kumimoji="0" lang="en-US" altLang="en-US" sz="3200" b="0" i="0" u="none" strike="noStrike" kern="1200" cap="none" spc="0" normalizeH="0" baseline="0" noProof="0">
              <a:ln>
                <a:noFill/>
              </a:ln>
              <a:solidFill>
                <a:schemeClr val="tx1"/>
              </a:solidFill>
              <a:effectLst/>
              <a:uLnTx/>
              <a:uFillTx/>
              <a:latin typeface="+mj-lt"/>
              <a:ea typeface="+mj-ea"/>
              <a:cs typeface="+mj-cs"/>
            </a:endParaRPr>
          </a:p>
        </p:txBody>
      </p:sp>
      <p:sp>
        <p:nvSpPr>
          <p:cNvPr id="79874"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79875" name="Picture 4" descr="fig03_15"/>
          <p:cNvPicPr>
            <a:picLocks noChangeAspect="1"/>
          </p:cNvPicPr>
          <p:nvPr/>
        </p:nvPicPr>
        <p:blipFill>
          <a:blip r:embed="rId1"/>
          <a:stretch>
            <a:fillRect/>
          </a:stretch>
        </p:blipFill>
        <p:spPr>
          <a:xfrm>
            <a:off x="2043113" y="1600200"/>
            <a:ext cx="4586287" cy="4862513"/>
          </a:xfrm>
          <a:prstGeom prst="rect">
            <a:avLst/>
          </a:prstGeom>
          <a:noFill/>
          <a:ln w="9525">
            <a:noFill/>
          </a:ln>
        </p:spPr>
      </p:pic>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Rectangle 2"/>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dirty="0"/>
              <a:t>Alternative diagrammatic notation</a:t>
            </a:r>
            <a:endParaRPr lang="en-US" altLang="en-US" dirty="0"/>
          </a:p>
        </p:txBody>
      </p:sp>
      <p:sp>
        <p:nvSpPr>
          <p:cNvPr id="81922" name="Rectangle 3"/>
          <p:cNvSpPr>
            <a:spLocks noGrp="1"/>
          </p:cNvSpPr>
          <p:nvPr>
            <p:ph idx="1"/>
          </p:nvPr>
        </p:nvSpPr>
        <p:spPr>
          <a:ln/>
        </p:spPr>
        <p:txBody>
          <a:bodyPr vert="horz" wrap="square" lIns="91440" tIns="45720" rIns="91440" bIns="45720" anchor="t" anchorCtr="0"/>
          <a:p>
            <a:pPr eaLnBrk="1" hangingPunct="1"/>
            <a:r>
              <a:rPr lang="en-US" altLang="en-US" sz="2800" dirty="0"/>
              <a:t>ER diagrams is one popular example for displaying database schemas</a:t>
            </a:r>
            <a:endParaRPr lang="en-US" altLang="en-US" sz="2800" dirty="0"/>
          </a:p>
          <a:p>
            <a:pPr eaLnBrk="1" hangingPunct="1"/>
            <a:r>
              <a:rPr lang="en-US" altLang="en-US" sz="2800" dirty="0"/>
              <a:t>Many other notations exist in the literature and in various database design and modeling tools</a:t>
            </a:r>
            <a:endParaRPr lang="en-US" altLang="en-US" sz="2800" dirty="0"/>
          </a:p>
          <a:p>
            <a:pPr eaLnBrk="1" hangingPunct="1"/>
            <a:r>
              <a:rPr lang="en-US" altLang="en-US" sz="2800" dirty="0"/>
              <a:t>Appendix A illustrates some of the alternative notations that have been used</a:t>
            </a:r>
            <a:endParaRPr lang="en-US" altLang="en-US" sz="2800" dirty="0"/>
          </a:p>
          <a:p>
            <a:pPr eaLnBrk="1" hangingPunct="1"/>
            <a:r>
              <a:rPr lang="en-US" altLang="en-US" sz="2800" dirty="0"/>
              <a:t>UML class diagrams is representative of another way of displaying ER concepts that is used in several commercial design tools</a:t>
            </a:r>
            <a:endParaRPr lang="en-US" altLang="en-US" sz="2800" dirty="0"/>
          </a:p>
        </p:txBody>
      </p:sp>
      <p:sp>
        <p:nvSpPr>
          <p:cNvPr id="8192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Rectangle 2"/>
          <p:cNvSpPr>
            <a:spLocks noGrp="1"/>
          </p:cNvSpPr>
          <p:nvPr>
            <p:ph type="title"/>
          </p:nvPr>
        </p:nvSpPr>
        <p:spPr>
          <a:ln/>
        </p:spPr>
        <p:txBody>
          <a:bodyPr vert="horz" wrap="square" lIns="91440" tIns="45720" rIns="91440" bIns="45720" anchor="ctr" anchorCtr="0"/>
          <a:p>
            <a:pPr eaLnBrk="1" hangingPunct="1"/>
            <a:r>
              <a:rPr lang="en-US" altLang="en-US" sz="3200" dirty="0"/>
              <a:t>Summary of notation for ER diagrams</a:t>
            </a:r>
            <a:endParaRPr lang="en-US" altLang="en-US" sz="3200" dirty="0"/>
          </a:p>
        </p:txBody>
      </p:sp>
      <p:sp>
        <p:nvSpPr>
          <p:cNvPr id="82946"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82947" name="Picture 4" descr="fig03_14"/>
          <p:cNvPicPr>
            <a:picLocks noChangeAspect="1"/>
          </p:cNvPicPr>
          <p:nvPr/>
        </p:nvPicPr>
        <p:blipFill>
          <a:blip r:embed="rId1"/>
          <a:stretch>
            <a:fillRect/>
          </a:stretch>
        </p:blipFill>
        <p:spPr>
          <a:xfrm>
            <a:off x="2570163" y="1600200"/>
            <a:ext cx="3754437" cy="4999038"/>
          </a:xfrm>
          <a:prstGeom prst="rect">
            <a:avLst/>
          </a:prstGeom>
          <a:noFill/>
          <a:ln w="9525">
            <a:noFill/>
          </a:ln>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Rectangle 2"/>
          <p:cNvSpPr>
            <a:spLocks noGrp="1"/>
          </p:cNvSpPr>
          <p:nvPr>
            <p:ph type="title"/>
          </p:nvPr>
        </p:nvSpPr>
        <p:spPr>
          <a:xfrm>
            <a:off x="0" y="14288"/>
            <a:ext cx="9144000" cy="1325562"/>
          </a:xfrm>
          <a:ln/>
        </p:spPr>
        <p:txBody>
          <a:bodyPr vert="horz" wrap="square" lIns="91440" tIns="45720" rIns="91440" bIns="45720" anchor="ctr" anchorCtr="0"/>
          <a:p>
            <a:pPr algn="ctr" eaLnBrk="1" hangingPunct="1"/>
            <a:r>
              <a:rPr lang="en-US" altLang="en-US" sz="5400" dirty="0"/>
              <a:t>UML class diagrams</a:t>
            </a:r>
            <a:endParaRPr lang="en-US" altLang="en-US" sz="5400" dirty="0"/>
          </a:p>
        </p:txBody>
      </p:sp>
      <p:sp>
        <p:nvSpPr>
          <p:cNvPr id="83970" name="Rectangle 3"/>
          <p:cNvSpPr>
            <a:spLocks noGrp="1"/>
          </p:cNvSpPr>
          <p:nvPr>
            <p:ph idx="1"/>
          </p:nvPr>
        </p:nvSpPr>
        <p:spPr>
          <a:xfrm>
            <a:off x="628650" y="1447800"/>
            <a:ext cx="7886700" cy="4351338"/>
          </a:xfrm>
          <a:ln/>
        </p:spPr>
        <p:txBody>
          <a:bodyPr vert="horz" wrap="square" lIns="91440" tIns="45720" rIns="91440" bIns="45720" anchor="t" anchorCtr="0"/>
          <a:p>
            <a:pPr eaLnBrk="1" hangingPunct="1">
              <a:lnSpc>
                <a:spcPct val="80000"/>
              </a:lnSpc>
            </a:pPr>
            <a:r>
              <a:rPr lang="en-US" altLang="en-US" sz="2800" dirty="0"/>
              <a:t>Represent classes (similar to entity types) as large rounded boxes with three sections:</a:t>
            </a:r>
            <a:endParaRPr lang="en-US" altLang="en-US" sz="2800" dirty="0"/>
          </a:p>
          <a:p>
            <a:pPr lvl="1" eaLnBrk="1" hangingPunct="1">
              <a:lnSpc>
                <a:spcPct val="80000"/>
              </a:lnSpc>
            </a:pPr>
            <a:r>
              <a:rPr lang="en-US" altLang="en-US" sz="2400" b="1" dirty="0"/>
              <a:t>Top section includes entity type </a:t>
            </a:r>
            <a:r>
              <a:rPr lang="en-US" altLang="en-US" sz="2400" dirty="0"/>
              <a:t>(class) name</a:t>
            </a:r>
            <a:endParaRPr lang="en-US" altLang="en-US" sz="2400" dirty="0"/>
          </a:p>
          <a:p>
            <a:pPr lvl="1" eaLnBrk="1" hangingPunct="1">
              <a:lnSpc>
                <a:spcPct val="80000"/>
              </a:lnSpc>
            </a:pPr>
            <a:r>
              <a:rPr lang="en-US" altLang="en-US" sz="2400" b="1" dirty="0"/>
              <a:t>Second section includes attributes</a:t>
            </a:r>
            <a:endParaRPr lang="en-US" altLang="en-US" sz="2400" b="1" dirty="0"/>
          </a:p>
          <a:p>
            <a:pPr lvl="1" eaLnBrk="1" hangingPunct="1">
              <a:lnSpc>
                <a:spcPct val="80000"/>
              </a:lnSpc>
            </a:pPr>
            <a:r>
              <a:rPr lang="en-US" altLang="en-US" sz="2400" b="1" dirty="0"/>
              <a:t>Third section includes class operations </a:t>
            </a:r>
            <a:r>
              <a:rPr lang="en-US" altLang="en-US" sz="2400" dirty="0"/>
              <a:t>(operations are not in basic ER model)</a:t>
            </a:r>
            <a:endParaRPr lang="en-US" altLang="en-US" sz="2400" dirty="0"/>
          </a:p>
          <a:p>
            <a:pPr eaLnBrk="1" hangingPunct="1">
              <a:lnSpc>
                <a:spcPct val="80000"/>
              </a:lnSpc>
            </a:pPr>
            <a:r>
              <a:rPr lang="en-US" altLang="en-US" sz="2800" dirty="0"/>
              <a:t>Relationships (called associations) represented as lines connecting the classes</a:t>
            </a:r>
            <a:endParaRPr lang="en-US" altLang="en-US" sz="2800" dirty="0"/>
          </a:p>
          <a:p>
            <a:pPr lvl="1" eaLnBrk="1" hangingPunct="1">
              <a:lnSpc>
                <a:spcPct val="80000"/>
              </a:lnSpc>
            </a:pPr>
            <a:r>
              <a:rPr lang="en-US" altLang="en-US" sz="2400" dirty="0"/>
              <a:t>Other UML terminology also differs from ER terminology</a:t>
            </a:r>
            <a:endParaRPr lang="en-US" altLang="en-US" sz="2400" dirty="0"/>
          </a:p>
          <a:p>
            <a:pPr eaLnBrk="1" hangingPunct="1">
              <a:lnSpc>
                <a:spcPct val="80000"/>
              </a:lnSpc>
            </a:pPr>
            <a:r>
              <a:rPr lang="en-US" altLang="en-US" sz="2800" dirty="0"/>
              <a:t>Used in database design and object-oriented software design</a:t>
            </a:r>
            <a:endParaRPr lang="en-US" altLang="en-US" sz="2800" dirty="0"/>
          </a:p>
          <a:p>
            <a:pPr eaLnBrk="1" hangingPunct="1">
              <a:lnSpc>
                <a:spcPct val="80000"/>
              </a:lnSpc>
              <a:buNone/>
            </a:pPr>
            <a:endParaRPr lang="en-US" altLang="en-US" sz="2800" dirty="0"/>
          </a:p>
          <a:p>
            <a:pPr eaLnBrk="1" hangingPunct="1">
              <a:lnSpc>
                <a:spcPct val="80000"/>
              </a:lnSpc>
            </a:pPr>
            <a:endParaRPr lang="en-US" altLang="en-US" sz="2800" dirty="0"/>
          </a:p>
        </p:txBody>
      </p:sp>
      <p:sp>
        <p:nvSpPr>
          <p:cNvPr id="8397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Rectangle 2"/>
          <p:cNvSpPr>
            <a:spLocks noGrp="1"/>
          </p:cNvSpPr>
          <p:nvPr>
            <p:ph type="title"/>
          </p:nvPr>
        </p:nvSpPr>
        <p:spPr>
          <a:ln/>
        </p:spPr>
        <p:txBody>
          <a:bodyPr vert="horz" wrap="square" lIns="91440" tIns="45720" rIns="91440" bIns="45720" anchor="ctr" anchorCtr="0"/>
          <a:p>
            <a:pPr eaLnBrk="1" hangingPunct="1"/>
            <a:r>
              <a:rPr lang="en-US" altLang="en-US" sz="3200" dirty="0"/>
              <a:t>UML class diagram for COMPANY database schema</a:t>
            </a:r>
            <a:endParaRPr lang="en-US" altLang="en-US" sz="3200" dirty="0"/>
          </a:p>
        </p:txBody>
      </p:sp>
      <p:sp>
        <p:nvSpPr>
          <p:cNvPr id="84994"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84995" name="Picture 4" descr="fig03_16"/>
          <p:cNvPicPr>
            <a:picLocks noChangeAspect="1"/>
          </p:cNvPicPr>
          <p:nvPr/>
        </p:nvPicPr>
        <p:blipFill>
          <a:blip r:embed="rId1"/>
          <a:stretch>
            <a:fillRect/>
          </a:stretch>
        </p:blipFill>
        <p:spPr>
          <a:xfrm>
            <a:off x="1169988" y="1600200"/>
            <a:ext cx="6854825" cy="4899025"/>
          </a:xfrm>
          <a:prstGeom prst="rect">
            <a:avLst/>
          </a:prstGeom>
          <a:noFill/>
          <a:ln w="9525">
            <a:noFill/>
          </a:ln>
        </p:spPr>
      </p:pic>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Rectangle 2"/>
          <p:cNvSpPr>
            <a:spLocks noGrp="1"/>
          </p:cNvSpPr>
          <p:nvPr>
            <p:ph type="title"/>
          </p:nvPr>
        </p:nvSpPr>
        <p:spPr>
          <a:ln/>
        </p:spPr>
        <p:txBody>
          <a:bodyPr vert="horz" wrap="square" lIns="91440" tIns="45720" rIns="91440" bIns="45720" anchor="ctr" anchorCtr="0"/>
          <a:p>
            <a:pPr eaLnBrk="1" hangingPunct="1"/>
            <a:r>
              <a:rPr lang="en-US" altLang="en-US" sz="3200" dirty="0"/>
              <a:t>Other alternative diagrammatic notations</a:t>
            </a:r>
            <a:endParaRPr lang="en-US" altLang="en-US" sz="3200" dirty="0"/>
          </a:p>
        </p:txBody>
      </p:sp>
      <p:sp>
        <p:nvSpPr>
          <p:cNvPr id="86018"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86019" name="Picture 4" descr="figA_01"/>
          <p:cNvPicPr>
            <a:picLocks noChangeAspect="1"/>
          </p:cNvPicPr>
          <p:nvPr/>
        </p:nvPicPr>
        <p:blipFill>
          <a:blip r:embed="rId1"/>
          <a:stretch>
            <a:fillRect/>
          </a:stretch>
        </p:blipFill>
        <p:spPr>
          <a:xfrm>
            <a:off x="2206625" y="1524000"/>
            <a:ext cx="4041775" cy="5086350"/>
          </a:xfrm>
          <a:prstGeom prst="rect">
            <a:avLst/>
          </a:prstGeom>
          <a:noFill/>
          <a:ln w="9525">
            <a:noFill/>
          </a:ln>
        </p:spPr>
      </p:pic>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Rectangle 4"/>
          <p:cNvSpPr>
            <a:spLocks noGrp="1"/>
          </p:cNvSpPr>
          <p:nvPr>
            <p:ph type="title"/>
          </p:nvPr>
        </p:nvSpPr>
        <p:spPr>
          <a:xfrm>
            <a:off x="0" y="66675"/>
            <a:ext cx="9144000" cy="1325563"/>
          </a:xfrm>
          <a:ln/>
        </p:spPr>
        <p:txBody>
          <a:bodyPr vert="horz" wrap="square" lIns="91440" tIns="45720" rIns="91440" bIns="45720" anchor="ctr" anchorCtr="0"/>
          <a:p>
            <a:pPr algn="ctr" eaLnBrk="1" hangingPunct="1"/>
            <a:r>
              <a:rPr lang="en-US" altLang="en-US" dirty="0"/>
              <a:t>Relationships of Higher Degree</a:t>
            </a:r>
            <a:endParaRPr lang="en-US" altLang="en-US" dirty="0"/>
          </a:p>
        </p:txBody>
      </p:sp>
      <p:sp>
        <p:nvSpPr>
          <p:cNvPr id="87042" name="Rectangle 5"/>
          <p:cNvSpPr>
            <a:spLocks noGrp="1"/>
          </p:cNvSpPr>
          <p:nvPr>
            <p:ph idx="1"/>
          </p:nvPr>
        </p:nvSpPr>
        <p:spPr>
          <a:ln/>
        </p:spPr>
        <p:txBody>
          <a:bodyPr vert="horz" wrap="square" lIns="91440" tIns="45720" rIns="91440" bIns="45720" anchor="t" anchorCtr="0"/>
          <a:p>
            <a:pPr eaLnBrk="1" hangingPunct="1"/>
            <a:r>
              <a:rPr lang="en-US" altLang="en-US" sz="3200" dirty="0"/>
              <a:t>Relationship types of degree 2 are called binary</a:t>
            </a:r>
            <a:endParaRPr lang="en-US" altLang="en-US" sz="3200" dirty="0"/>
          </a:p>
          <a:p>
            <a:pPr eaLnBrk="1" hangingPunct="1"/>
            <a:r>
              <a:rPr lang="en-US" altLang="en-US" sz="3200" dirty="0"/>
              <a:t>Relationship types of degree 3 are called ternary and of degree n are called n-ary</a:t>
            </a:r>
            <a:endParaRPr lang="en-US" altLang="en-US" sz="3200" dirty="0"/>
          </a:p>
          <a:p>
            <a:pPr eaLnBrk="1" hangingPunct="1"/>
            <a:r>
              <a:rPr lang="en-US" altLang="en-US" sz="3200" dirty="0"/>
              <a:t>In general, an n-ary </a:t>
            </a:r>
            <a:r>
              <a:rPr lang="en-US" altLang="en-US" sz="4000" dirty="0"/>
              <a:t>relationship</a:t>
            </a:r>
            <a:r>
              <a:rPr lang="en-US" altLang="en-US" sz="3200" dirty="0"/>
              <a:t> is not equivalent to n binary relationships</a:t>
            </a:r>
            <a:endParaRPr lang="en-US" altLang="en-US" sz="3200" dirty="0"/>
          </a:p>
          <a:p>
            <a:pPr eaLnBrk="1" hangingPunct="1"/>
            <a:r>
              <a:rPr lang="en-US" altLang="en-US" sz="3200" dirty="0"/>
              <a:t>Constraints are harder to specify for higher-degree relationships (n &gt; 2) than for binary relationships</a:t>
            </a:r>
            <a:endParaRPr lang="en-US" altLang="en-US" sz="3200" dirty="0"/>
          </a:p>
        </p:txBody>
      </p:sp>
      <p:sp>
        <p:nvSpPr>
          <p:cNvPr id="8704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4"/>
          <p:cNvSpPr>
            <a:spLocks noGrp="1"/>
          </p:cNvSpPr>
          <p:nvPr>
            <p:ph type="title"/>
          </p:nvPr>
        </p:nvSpPr>
        <p:spPr>
          <a:ln/>
        </p:spPr>
        <p:txBody>
          <a:bodyPr vert="horz" wrap="square" lIns="91440" tIns="45720" rIns="91440" bIns="45720" anchor="ctr" anchorCtr="0"/>
          <a:p>
            <a:pPr eaLnBrk="1" hangingPunct="1"/>
            <a:r>
              <a:rPr lang="en-US" altLang="en-US" dirty="0"/>
              <a:t>Example COMPANY Database</a:t>
            </a:r>
            <a:endParaRPr lang="en-US" altLang="en-US" dirty="0"/>
          </a:p>
        </p:txBody>
      </p:sp>
      <p:sp>
        <p:nvSpPr>
          <p:cNvPr id="11266" name="Rectangle 5"/>
          <p:cNvSpPr>
            <a:spLocks noGrp="1"/>
          </p:cNvSpPr>
          <p:nvPr>
            <p:ph idx="1"/>
          </p:nvPr>
        </p:nvSpPr>
        <p:spPr>
          <a:ln/>
        </p:spPr>
        <p:txBody>
          <a:bodyPr vert="horz" wrap="square" lIns="91440" tIns="45720" rIns="91440" bIns="45720" anchor="t" anchorCtr="0"/>
          <a:p>
            <a:pPr eaLnBrk="1" hangingPunct="1"/>
            <a:r>
              <a:rPr lang="en-US" altLang="en-US" dirty="0"/>
              <a:t>We need to create a database schema design based on the following (simplified) </a:t>
            </a:r>
            <a:r>
              <a:rPr lang="en-US" altLang="en-US" b="1" dirty="0"/>
              <a:t>requirements</a:t>
            </a:r>
            <a:r>
              <a:rPr lang="en-US" altLang="en-US" dirty="0"/>
              <a:t> of the COMPANY Database:</a:t>
            </a:r>
            <a:endParaRPr lang="en-US" altLang="en-US" dirty="0"/>
          </a:p>
          <a:p>
            <a:pPr lvl="1" eaLnBrk="1" hangingPunct="1"/>
            <a:r>
              <a:rPr lang="en-US" altLang="en-US" dirty="0"/>
              <a:t>The company is organized into DEPARTMENTs. Each department has a name, number and an employee who </a:t>
            </a:r>
            <a:r>
              <a:rPr lang="en-US" altLang="en-US" i="1" dirty="0"/>
              <a:t>manages</a:t>
            </a:r>
            <a:r>
              <a:rPr lang="en-US" altLang="en-US" dirty="0"/>
              <a:t> the department. We keep track of the start date of the department manager. A department may have several locations.</a:t>
            </a:r>
            <a:endParaRPr lang="en-US" altLang="en-US" dirty="0"/>
          </a:p>
          <a:p>
            <a:pPr lvl="1" eaLnBrk="1" hangingPunct="1"/>
            <a:r>
              <a:rPr lang="en-US" altLang="en-US" dirty="0"/>
              <a:t>Each department </a:t>
            </a:r>
            <a:r>
              <a:rPr lang="en-US" altLang="en-US" i="1" dirty="0"/>
              <a:t>controls</a:t>
            </a:r>
            <a:r>
              <a:rPr lang="en-US" altLang="en-US" dirty="0"/>
              <a:t> a number of PROJECTs. Each project has a unique name, unique number and is located at a single location.</a:t>
            </a:r>
            <a:endParaRPr lang="en-US" altLang="en-US" dirty="0"/>
          </a:p>
        </p:txBody>
      </p:sp>
      <p:sp>
        <p:nvSpPr>
          <p:cNvPr id="1126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Rectangle 2"/>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400" dirty="0"/>
              <a:t>Discussion of n-ary relationships (n &gt; 2)</a:t>
            </a:r>
            <a:endParaRPr lang="en-US" altLang="en-US" sz="4400" dirty="0"/>
          </a:p>
        </p:txBody>
      </p:sp>
      <p:sp>
        <p:nvSpPr>
          <p:cNvPr id="89090" name="Rectangle 3"/>
          <p:cNvSpPr>
            <a:spLocks noGrp="1"/>
          </p:cNvSpPr>
          <p:nvPr>
            <p:ph idx="1"/>
          </p:nvPr>
        </p:nvSpPr>
        <p:spPr>
          <a:xfrm>
            <a:off x="228600" y="1524000"/>
            <a:ext cx="8267700" cy="5029200"/>
          </a:xfrm>
          <a:ln/>
        </p:spPr>
        <p:txBody>
          <a:bodyPr vert="horz" wrap="square" lIns="91440" tIns="45720" rIns="91440" bIns="45720" anchor="t" anchorCtr="0"/>
          <a:p>
            <a:pPr eaLnBrk="1" hangingPunct="1"/>
            <a:r>
              <a:rPr lang="en-US" altLang="en-US" sz="2800" dirty="0"/>
              <a:t>In general, 3 binary relationships can represent different information than a single ternary relationship (see Figure 3.17a and b on next slide)</a:t>
            </a:r>
            <a:endParaRPr lang="en-US" altLang="en-US" sz="2800" dirty="0"/>
          </a:p>
          <a:p>
            <a:pPr eaLnBrk="1" hangingPunct="1"/>
            <a:r>
              <a:rPr lang="en-US" altLang="en-US" sz="2800" dirty="0"/>
              <a:t>If needed, the binary and n-ary relationships can all be included in the schema design (see Figure 3.17a and b, where all relationships convey different meanings)</a:t>
            </a:r>
            <a:endParaRPr lang="en-US" altLang="en-US" sz="2800" dirty="0"/>
          </a:p>
          <a:p>
            <a:pPr eaLnBrk="1" hangingPunct="1"/>
            <a:r>
              <a:rPr lang="en-US" altLang="en-US" sz="2800" dirty="0"/>
              <a:t>In some cases, a ternary relationship can be represented as a weak entity if the data model allows a weak entity type to have multiple identifying relationships (and hence multiple owner entity types) (see Figure 3.17c)</a:t>
            </a:r>
            <a:endParaRPr lang="en-US" altLang="en-US" sz="2800" dirty="0"/>
          </a:p>
        </p:txBody>
      </p:sp>
      <p:sp>
        <p:nvSpPr>
          <p:cNvPr id="8909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Rectangle 1026"/>
          <p:cNvSpPr>
            <a:spLocks noGrp="1"/>
          </p:cNvSpPr>
          <p:nvPr>
            <p:ph type="title"/>
          </p:nvPr>
        </p:nvSpPr>
        <p:spPr>
          <a:xfrm>
            <a:off x="612775" y="44450"/>
            <a:ext cx="7886700" cy="1325563"/>
          </a:xfrm>
          <a:ln/>
        </p:spPr>
        <p:txBody>
          <a:bodyPr vert="horz" wrap="square" lIns="91440" tIns="45720" rIns="91440" bIns="45720" anchor="ctr" anchorCtr="0"/>
          <a:p>
            <a:pPr eaLnBrk="1" hangingPunct="1"/>
            <a:r>
              <a:rPr lang="en-US" altLang="en-US" dirty="0"/>
              <a:t>Example of a ternary relationship</a:t>
            </a:r>
            <a:endParaRPr lang="en-US" altLang="en-US" dirty="0"/>
          </a:p>
        </p:txBody>
      </p:sp>
      <p:sp>
        <p:nvSpPr>
          <p:cNvPr id="90114"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90115" name="Picture 1029" descr="fig03_17"/>
          <p:cNvPicPr>
            <a:picLocks noChangeAspect="1"/>
          </p:cNvPicPr>
          <p:nvPr/>
        </p:nvPicPr>
        <p:blipFill>
          <a:blip r:embed="rId1"/>
          <a:stretch>
            <a:fillRect/>
          </a:stretch>
        </p:blipFill>
        <p:spPr>
          <a:xfrm>
            <a:off x="990600" y="1524000"/>
            <a:ext cx="7696200" cy="5029200"/>
          </a:xfrm>
          <a:prstGeom prst="rect">
            <a:avLst/>
          </a:prstGeom>
          <a:noFill/>
          <a:ln w="9525">
            <a:noFill/>
          </a:ln>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Rectangle 1026"/>
          <p:cNvSpPr>
            <a:spLocks noGrp="1"/>
          </p:cNvSpPr>
          <p:nvPr>
            <p:ph type="title"/>
          </p:nvPr>
        </p:nvSpPr>
        <p:spPr>
          <a:xfrm>
            <a:off x="-76200" y="0"/>
            <a:ext cx="9296400" cy="1325563"/>
          </a:xfrm>
          <a:ln/>
        </p:spPr>
        <p:txBody>
          <a:bodyPr vert="horz" wrap="square" lIns="91440" tIns="45720" rIns="91440" bIns="45720" anchor="ctr" anchorCtr="0"/>
          <a:p>
            <a:pPr algn="ctr" eaLnBrk="1" hangingPunct="1"/>
            <a:r>
              <a:rPr lang="en-US" altLang="en-US" sz="3200" dirty="0"/>
              <a:t>Discussion of n-ary relationships (n &gt; 2)</a:t>
            </a:r>
            <a:endParaRPr lang="en-US" altLang="en-US" sz="3200" dirty="0"/>
          </a:p>
        </p:txBody>
      </p:sp>
      <p:sp>
        <p:nvSpPr>
          <p:cNvPr id="91138" name="Rectangle 1027"/>
          <p:cNvSpPr>
            <a:spLocks noGrp="1"/>
          </p:cNvSpPr>
          <p:nvPr>
            <p:ph idx="1"/>
          </p:nvPr>
        </p:nvSpPr>
        <p:spPr>
          <a:ln/>
        </p:spPr>
        <p:txBody>
          <a:bodyPr vert="horz" wrap="square" lIns="91440" tIns="45720" rIns="91440" bIns="45720" anchor="t" anchorCtr="0"/>
          <a:p>
            <a:pPr eaLnBrk="1" hangingPunct="1"/>
            <a:r>
              <a:rPr lang="en-US" altLang="en-US" sz="3200" dirty="0"/>
              <a:t>If a particular binary relationship can be derived from a higher-degree relationship at all times, then it is redundant</a:t>
            </a:r>
            <a:endParaRPr lang="en-US" altLang="en-US" sz="3200" dirty="0"/>
          </a:p>
          <a:p>
            <a:pPr eaLnBrk="1" hangingPunct="1"/>
            <a:r>
              <a:rPr lang="en-US" altLang="en-US" sz="3200" dirty="0"/>
              <a:t>For example, the TAUGHT_DURING binary relationship in Figure 3.18 (see next slide) can be derived from the ternary relationship OFFERS (based on the meaning of the relationships)</a:t>
            </a:r>
            <a:endParaRPr lang="en-US" altLang="en-US" sz="3200" dirty="0"/>
          </a:p>
        </p:txBody>
      </p:sp>
      <p:sp>
        <p:nvSpPr>
          <p:cNvPr id="9113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Rectangle 1026"/>
          <p:cNvSpPr>
            <a:spLocks noGrp="1"/>
          </p:cNvSpPr>
          <p:nvPr>
            <p:ph type="title"/>
          </p:nvPr>
        </p:nvSpPr>
        <p:spPr>
          <a:xfrm>
            <a:off x="76200" y="0"/>
            <a:ext cx="8991600" cy="1325563"/>
          </a:xfrm>
          <a:ln/>
        </p:spPr>
        <p:txBody>
          <a:bodyPr vert="horz" wrap="square" lIns="91440" tIns="45720" rIns="91440" bIns="45720" anchor="ctr" anchorCtr="0"/>
          <a:p>
            <a:pPr algn="ctr" eaLnBrk="1" hangingPunct="1"/>
            <a:r>
              <a:rPr lang="en-US" altLang="en-US" sz="3200" dirty="0"/>
              <a:t>Another example of a ternary relationship</a:t>
            </a:r>
            <a:endParaRPr lang="en-US" altLang="en-US" sz="3200" dirty="0"/>
          </a:p>
        </p:txBody>
      </p:sp>
      <p:sp>
        <p:nvSpPr>
          <p:cNvPr id="92162"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92163" name="Picture 1029" descr="fig03_18"/>
          <p:cNvPicPr>
            <a:picLocks noChangeAspect="1"/>
          </p:cNvPicPr>
          <p:nvPr/>
        </p:nvPicPr>
        <p:blipFill>
          <a:blip r:embed="rId1"/>
          <a:stretch>
            <a:fillRect/>
          </a:stretch>
        </p:blipFill>
        <p:spPr>
          <a:xfrm>
            <a:off x="239713" y="1905000"/>
            <a:ext cx="8599487" cy="4451350"/>
          </a:xfrm>
          <a:prstGeom prst="rect">
            <a:avLst/>
          </a:prstGeom>
          <a:noFill/>
          <a:ln w="9525">
            <a:noFill/>
          </a:ln>
        </p:spPr>
      </p:pic>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1026"/>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3200" dirty="0"/>
              <a:t>Displaying constraints on higher-degree relationships</a:t>
            </a:r>
            <a:endParaRPr lang="en-US" altLang="en-US" sz="3200" dirty="0"/>
          </a:p>
        </p:txBody>
      </p:sp>
      <p:sp>
        <p:nvSpPr>
          <p:cNvPr id="93186" name="Rectangle 1027"/>
          <p:cNvSpPr>
            <a:spLocks noGrp="1"/>
          </p:cNvSpPr>
          <p:nvPr>
            <p:ph idx="1"/>
          </p:nvPr>
        </p:nvSpPr>
        <p:spPr>
          <a:xfrm>
            <a:off x="228600" y="1600200"/>
            <a:ext cx="8191500" cy="4351338"/>
          </a:xfrm>
          <a:ln/>
        </p:spPr>
        <p:txBody>
          <a:bodyPr vert="horz" wrap="square" lIns="91440" tIns="45720" rIns="91440" bIns="45720" anchor="t" anchorCtr="0"/>
          <a:p>
            <a:pPr eaLnBrk="1" hangingPunct="1"/>
            <a:r>
              <a:rPr lang="en-US" altLang="en-US" sz="2800" dirty="0"/>
              <a:t>The (min, max) constraints can be displayed on the edges – however, they do not fully describe the constraints</a:t>
            </a:r>
            <a:endParaRPr lang="en-US" altLang="en-US" sz="2800" dirty="0"/>
          </a:p>
          <a:p>
            <a:pPr eaLnBrk="1" hangingPunct="1"/>
            <a:r>
              <a:rPr lang="en-US" altLang="en-US" sz="2800" dirty="0"/>
              <a:t>Displaying a 1, M, or N indicates additional constraints</a:t>
            </a:r>
            <a:endParaRPr lang="en-US" altLang="en-US" sz="2800" dirty="0"/>
          </a:p>
          <a:p>
            <a:pPr lvl="1" eaLnBrk="1" hangingPunct="1"/>
            <a:r>
              <a:rPr lang="en-US" altLang="en-US" sz="2400" dirty="0"/>
              <a:t>An M or N indicates no constraint</a:t>
            </a:r>
            <a:endParaRPr lang="en-US" altLang="en-US" sz="2400" dirty="0"/>
          </a:p>
          <a:p>
            <a:pPr lvl="1" eaLnBrk="1" hangingPunct="1"/>
            <a:r>
              <a:rPr lang="en-US" altLang="en-US" sz="2400" dirty="0"/>
              <a:t>A 1 indicates that an entity can participate in at most one relationship instance </a:t>
            </a:r>
            <a:r>
              <a:rPr lang="en-US" altLang="en-US" sz="2400" i="1" dirty="0"/>
              <a:t>that has a particular combination of the other participating entities</a:t>
            </a:r>
            <a:endParaRPr lang="en-US" altLang="en-US" sz="2400" i="1" dirty="0"/>
          </a:p>
          <a:p>
            <a:pPr eaLnBrk="1" hangingPunct="1"/>
            <a:r>
              <a:rPr lang="en-US" altLang="en-US" sz="2800" dirty="0"/>
              <a:t>In general, both (min, max) and 1, M, or N are needed to describe fully the constraints</a:t>
            </a:r>
            <a:endParaRPr lang="en-US" altLang="en-US" sz="2800" dirty="0"/>
          </a:p>
        </p:txBody>
      </p:sp>
      <p:sp>
        <p:nvSpPr>
          <p:cNvPr id="9318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Rectangle 4"/>
          <p:cNvSpPr>
            <a:spLocks noGrp="1"/>
          </p:cNvSpPr>
          <p:nvPr>
            <p:ph type="title"/>
          </p:nvPr>
        </p:nvSpPr>
        <p:spPr>
          <a:xfrm>
            <a:off x="628650" y="0"/>
            <a:ext cx="7886700" cy="1325563"/>
          </a:xfrm>
          <a:ln/>
        </p:spPr>
        <p:txBody>
          <a:bodyPr vert="horz" wrap="square" lIns="91440" tIns="45720" rIns="91440" bIns="45720" anchor="ctr" anchorCtr="0"/>
          <a:p>
            <a:pPr algn="ctr" eaLnBrk="1" hangingPunct="1"/>
            <a:r>
              <a:rPr lang="en-US" altLang="en-US" dirty="0"/>
              <a:t>Data Modeling Tools</a:t>
            </a:r>
            <a:endParaRPr lang="en-US" altLang="en-US" dirty="0"/>
          </a:p>
        </p:txBody>
      </p:sp>
      <p:sp>
        <p:nvSpPr>
          <p:cNvPr id="94210" name="Rectangle 5"/>
          <p:cNvSpPr>
            <a:spLocks noGrp="1"/>
          </p:cNvSpPr>
          <p:nvPr>
            <p:ph idx="1"/>
          </p:nvPr>
        </p:nvSpPr>
        <p:spPr>
          <a:xfrm>
            <a:off x="228600" y="1524000"/>
            <a:ext cx="8610600" cy="4351338"/>
          </a:xfrm>
          <a:ln/>
        </p:spPr>
        <p:txBody>
          <a:bodyPr vert="horz" wrap="square" lIns="91440" tIns="45720" rIns="91440" bIns="45720" anchor="t" anchorCtr="0"/>
          <a:p>
            <a:pPr eaLnBrk="1" hangingPunct="1"/>
            <a:r>
              <a:rPr lang="en-US" altLang="en-US" sz="2800" dirty="0"/>
              <a:t>A number of popular tools that cover conceptual modeling and mapping into relational schema design. </a:t>
            </a:r>
            <a:endParaRPr lang="en-US" altLang="en-US" sz="2800" dirty="0"/>
          </a:p>
          <a:p>
            <a:pPr lvl="1" eaLnBrk="1" hangingPunct="1"/>
            <a:r>
              <a:rPr lang="en-US" altLang="en-US" sz="2400" dirty="0"/>
              <a:t>Examples: ERWin, S- Designer (Enterprise Application Suite), ER- Studio,  etc.</a:t>
            </a:r>
            <a:endParaRPr lang="en-US" altLang="en-US" sz="2400" dirty="0"/>
          </a:p>
          <a:p>
            <a:pPr eaLnBrk="1" hangingPunct="1"/>
            <a:r>
              <a:rPr lang="en-US" altLang="en-US" sz="2800" dirty="0"/>
              <a:t>POSITIVES: </a:t>
            </a:r>
            <a:endParaRPr lang="en-US" altLang="en-US" sz="2800" dirty="0"/>
          </a:p>
          <a:p>
            <a:pPr lvl="1" eaLnBrk="1" hangingPunct="1"/>
            <a:r>
              <a:rPr lang="en-US" altLang="en-US" sz="2400" dirty="0"/>
              <a:t>Serves as documentation of application requirements, easy user interface - mostly graphics editor support</a:t>
            </a:r>
            <a:endParaRPr lang="en-US" altLang="en-US" sz="2400" dirty="0"/>
          </a:p>
          <a:p>
            <a:pPr eaLnBrk="1" hangingPunct="1"/>
            <a:r>
              <a:rPr lang="en-US" altLang="en-US" sz="2800" dirty="0"/>
              <a:t>NEGATIVES:</a:t>
            </a:r>
            <a:endParaRPr lang="en-US" altLang="en-US" sz="2800" dirty="0"/>
          </a:p>
          <a:p>
            <a:pPr lvl="1" eaLnBrk="1" hangingPunct="1"/>
            <a:r>
              <a:rPr lang="en-US" altLang="en-US" sz="2400" dirty="0"/>
              <a:t>Most tools lack a proper distinct notation for relationships with relationship attributes</a:t>
            </a:r>
            <a:endParaRPr lang="en-US" altLang="en-US" sz="2400" dirty="0"/>
          </a:p>
          <a:p>
            <a:pPr lvl="1" eaLnBrk="1" hangingPunct="1"/>
            <a:r>
              <a:rPr lang="en-US" altLang="en-US" sz="2400" dirty="0"/>
              <a:t>Mostly represent a relational design in a diagrammatic form rather than a conceptual ER-based design</a:t>
            </a:r>
            <a:endParaRPr lang="en-US" altLang="en-US" sz="2400" dirty="0"/>
          </a:p>
        </p:txBody>
      </p:sp>
      <p:sp>
        <p:nvSpPr>
          <p:cNvPr id="9421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
        <p:nvSpPr>
          <p:cNvPr id="96258" name="Text Box 2"/>
          <p:cNvSpPr txBox="1"/>
          <p:nvPr/>
        </p:nvSpPr>
        <p:spPr>
          <a:xfrm>
            <a:off x="914400" y="396875"/>
            <a:ext cx="7288213" cy="822325"/>
          </a:xfrm>
          <a:prstGeom prst="rect">
            <a:avLst/>
          </a:prstGeom>
          <a:noFill/>
          <a:ln w="9525">
            <a:noFill/>
          </a:ln>
        </p:spPr>
        <p:txBody>
          <a:bodyPr anchor="b" anchorCtr="0"/>
          <a:p>
            <a:r>
              <a:rPr lang="en-US" altLang="en-US" sz="3200" dirty="0">
                <a:solidFill>
                  <a:srgbClr val="800000"/>
                </a:solidFill>
                <a:latin typeface="Arial" panose="020B0604020202020204" pitchFamily="34" charset="0"/>
              </a:rPr>
              <a:t>Some of the Currently Available Automated Database Design Tools</a:t>
            </a:r>
            <a:endParaRPr lang="en-US" altLang="en-US" sz="3200" dirty="0">
              <a:solidFill>
                <a:srgbClr val="800000"/>
              </a:solidFill>
              <a:latin typeface="Arial" panose="020B0604020202020204" pitchFamily="34" charset="0"/>
            </a:endParaRPr>
          </a:p>
        </p:txBody>
      </p:sp>
      <p:graphicFrame>
        <p:nvGraphicFramePr>
          <p:cNvPr id="884809" name="Group 73"/>
          <p:cNvGraphicFramePr>
            <a:graphicFrameLocks noGrp="1"/>
          </p:cNvGraphicFramePr>
          <p:nvPr/>
        </p:nvGraphicFramePr>
        <p:xfrm>
          <a:off x="228600" y="1447800"/>
          <a:ext cx="8664575" cy="5524500"/>
        </p:xfrm>
        <a:graphic>
          <a:graphicData uri="http://schemas.openxmlformats.org/drawingml/2006/table">
            <a:tbl>
              <a:tblPr/>
              <a:tblGrid>
                <a:gridCol w="1446213"/>
                <a:gridCol w="2713037"/>
                <a:gridCol w="4505325"/>
              </a:tblGrid>
              <a:tr h="335253">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COMPANY</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TOOL</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FUNCTIONALITY</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71364">
                <a:tc rowSpan="2">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Embarcadero Technologies</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ER Studio</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Database Modeling in ER and IDEF1X</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9092">
                <a:tc vMerge="1">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DB Artisan</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Database administration, space and security management</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35253">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Oracle</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Developer 2000/Designer 2000</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Database modeling, application development</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9092">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Popkin Software</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System Architect 2001</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Data modeling, object modeling, process modeling, structured analysis/design</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822932">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Platinum (Computer Associates) </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Enterprise Modeling Suite: Erwin, BPWin, Paradigm Plus</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Data, process, and business component modeling</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579092">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Persistence Inc.</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Pwertier</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Mapping from O-O to relational model</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69777">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Rational (IBM)</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Rational Rose</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UML Modeling &amp; application generation in C++/JAVA</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68190">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Resolution Ltd.</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Xcase</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Conceptual modeling up to code maintenance</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35253">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Sybase</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Enterprise Application Suite</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Data modeling, business logic modeling</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r h="369777">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Visio</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Visio Enterprise</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lvl1pPr>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990033"/>
                        </a:buClr>
                        <a:buSzPct val="60000"/>
                        <a:buFont typeface="Wingdings" panose="05000000000000000000" pitchFamily="2" charset="2"/>
                        <a:buNone/>
                      </a:pPr>
                      <a:r>
                        <a:rPr kumimoji="0" lang="en-US" sz="1200" b="1" i="0" u="none" strike="noStrike" cap="none" normalizeH="0" baseline="0">
                          <a:ln>
                            <a:noFill/>
                          </a:ln>
                          <a:solidFill>
                            <a:schemeClr val="tx2"/>
                          </a:solidFill>
                          <a:effectLst/>
                          <a:latin typeface="Arial Narrow" pitchFamily="34" charset="0"/>
                        </a:rPr>
                        <a:t>Data modeling, design/reengineering Visual Basic/C++</a:t>
                      </a:r>
                      <a:endParaRPr kumimoji="0" lang="en-US" sz="1200" b="1" i="0" u="none" strike="noStrike" cap="none" normalizeH="0" baseline="0">
                        <a:ln>
                          <a:noFill/>
                        </a:ln>
                        <a:solidFill>
                          <a:schemeClr val="tx2"/>
                        </a:solidFill>
                        <a:effectLst/>
                        <a:latin typeface="Arial Narrow" pitchFamily="34" charset="0"/>
                      </a:endParaRPr>
                    </a:p>
                  </a:txBody>
                  <a:tcPr marT="45707" marB="45707" horzOverflow="overflow">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Rectangle 4"/>
          <p:cNvSpPr>
            <a:spLocks noGrp="1"/>
          </p:cNvSpPr>
          <p:nvPr>
            <p:ph type="title"/>
          </p:nvPr>
        </p:nvSpPr>
        <p:spPr>
          <a:ln/>
        </p:spPr>
        <p:txBody>
          <a:bodyPr vert="horz" wrap="square" lIns="91440" tIns="45720" rIns="91440" bIns="45720" anchor="ctr" anchorCtr="0"/>
          <a:p>
            <a:pPr eaLnBrk="1" hangingPunct="1"/>
            <a:r>
              <a:rPr lang="en-US" altLang="en-US" dirty="0"/>
              <a:t>Extended Entity-Relationship (EER) Model (in next chapter)</a:t>
            </a:r>
            <a:endParaRPr lang="en-US" altLang="en-US" dirty="0"/>
          </a:p>
        </p:txBody>
      </p:sp>
      <p:sp>
        <p:nvSpPr>
          <p:cNvPr id="98306" name="Rectangle 5"/>
          <p:cNvSpPr>
            <a:spLocks noGrp="1"/>
          </p:cNvSpPr>
          <p:nvPr>
            <p:ph idx="1"/>
          </p:nvPr>
        </p:nvSpPr>
        <p:spPr>
          <a:xfrm>
            <a:off x="228600" y="1825625"/>
            <a:ext cx="8686800" cy="4351338"/>
          </a:xfrm>
          <a:ln/>
        </p:spPr>
        <p:txBody>
          <a:bodyPr vert="horz" wrap="square" lIns="91440" tIns="45720" rIns="91440" bIns="45720" anchor="t" anchorCtr="0"/>
          <a:p>
            <a:pPr eaLnBrk="1" hangingPunct="1"/>
            <a:r>
              <a:rPr lang="en-US" altLang="en-US" sz="3200" dirty="0"/>
              <a:t>The entity relationship model in its original form did not support the specialization and generalization abstractions</a:t>
            </a:r>
            <a:endParaRPr lang="en-US" altLang="en-US" sz="3200" dirty="0"/>
          </a:p>
          <a:p>
            <a:pPr eaLnBrk="1" hangingPunct="1"/>
            <a:r>
              <a:rPr lang="en-US" altLang="en-US" sz="3200" dirty="0"/>
              <a:t>Next chapter </a:t>
            </a:r>
            <a:r>
              <a:rPr lang="en-US" altLang="en-US" sz="3600" dirty="0"/>
              <a:t>illustrates how the ER model can be extended with </a:t>
            </a:r>
            <a:endParaRPr lang="en-US" altLang="en-US" sz="3600" dirty="0"/>
          </a:p>
          <a:p>
            <a:pPr lvl="1" eaLnBrk="1" hangingPunct="1"/>
            <a:r>
              <a:rPr lang="en-US" altLang="en-US" sz="2800" dirty="0"/>
              <a:t>Type-subtype and set-subset relationships</a:t>
            </a:r>
            <a:endParaRPr lang="en-US" altLang="en-US" sz="2800" dirty="0"/>
          </a:p>
          <a:p>
            <a:pPr lvl="1" eaLnBrk="1" hangingPunct="1"/>
            <a:r>
              <a:rPr lang="en-US" altLang="en-US" sz="2800" dirty="0"/>
              <a:t>Specialization/Generalization Hierarchies</a:t>
            </a:r>
            <a:endParaRPr lang="en-US" altLang="en-US" sz="2800" dirty="0"/>
          </a:p>
          <a:p>
            <a:pPr lvl="1" eaLnBrk="1" hangingPunct="1"/>
            <a:r>
              <a:rPr lang="en-US" altLang="en-US" sz="2800" dirty="0"/>
              <a:t>Notation to display them in EER diagrams</a:t>
            </a:r>
            <a:endParaRPr lang="en-US" altLang="en-US" sz="2800" dirty="0"/>
          </a:p>
        </p:txBody>
      </p:sp>
      <p:sp>
        <p:nvSpPr>
          <p:cNvPr id="9830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Rectangle 2"/>
          <p:cNvSpPr>
            <a:spLocks noGrp="1"/>
          </p:cNvSpPr>
          <p:nvPr>
            <p:ph type="title"/>
          </p:nvPr>
        </p:nvSpPr>
        <p:spPr>
          <a:ln/>
        </p:spPr>
        <p:txBody>
          <a:bodyPr vert="horz" wrap="square" lIns="91440" tIns="45720" rIns="91440" bIns="45720" anchor="ctr" anchorCtr="0"/>
          <a:p>
            <a:pPr eaLnBrk="1" hangingPunct="1"/>
            <a:r>
              <a:rPr lang="en-US" altLang="en-US" dirty="0"/>
              <a:t>Chapter Summary</a:t>
            </a:r>
            <a:endParaRPr lang="en-US" altLang="en-US" dirty="0"/>
          </a:p>
        </p:txBody>
      </p:sp>
      <p:sp>
        <p:nvSpPr>
          <p:cNvPr id="100354" name="Rectangle 3"/>
          <p:cNvSpPr>
            <a:spLocks noGrp="1"/>
          </p:cNvSpPr>
          <p:nvPr>
            <p:ph idx="1"/>
          </p:nvPr>
        </p:nvSpPr>
        <p:spPr>
          <a:ln/>
        </p:spPr>
        <p:txBody>
          <a:bodyPr vert="horz" wrap="square" lIns="91440" tIns="45720" rIns="91440" bIns="45720" anchor="t" anchorCtr="0"/>
          <a:p>
            <a:pPr eaLnBrk="1" hangingPunct="1"/>
            <a:r>
              <a:rPr lang="en-US" altLang="en-US" dirty="0"/>
              <a:t>ER Model Concepts: Entities, attributes, relationships</a:t>
            </a:r>
            <a:endParaRPr lang="en-US" altLang="en-US" dirty="0"/>
          </a:p>
          <a:p>
            <a:pPr eaLnBrk="1" hangingPunct="1"/>
            <a:r>
              <a:rPr lang="en-US" altLang="en-US" dirty="0"/>
              <a:t>Constraints in the ER model</a:t>
            </a:r>
            <a:endParaRPr lang="en-US" altLang="en-US" dirty="0"/>
          </a:p>
          <a:p>
            <a:pPr eaLnBrk="1" hangingPunct="1"/>
            <a:r>
              <a:rPr lang="en-US" altLang="en-US" dirty="0"/>
              <a:t>Using ER in step-by-step conceptual schema design for the COMPANY database</a:t>
            </a:r>
            <a:endParaRPr lang="en-US" altLang="en-US" dirty="0"/>
          </a:p>
          <a:p>
            <a:pPr eaLnBrk="1" hangingPunct="1"/>
            <a:r>
              <a:rPr lang="en-US" altLang="en-US" dirty="0"/>
              <a:t>ER Diagrams - Notation</a:t>
            </a:r>
            <a:endParaRPr lang="en-US" altLang="en-US" dirty="0"/>
          </a:p>
          <a:p>
            <a:pPr eaLnBrk="1" hangingPunct="1"/>
            <a:r>
              <a:rPr lang="en-US" altLang="en-US" dirty="0"/>
              <a:t>Alternative Notations – UML class diagrams, others</a:t>
            </a:r>
            <a:endParaRPr lang="en-US" altLang="en-US" dirty="0"/>
          </a:p>
          <a:p>
            <a:pPr eaLnBrk="1" hangingPunct="1"/>
            <a:endParaRPr lang="en-US" altLang="en-US" dirty="0"/>
          </a:p>
        </p:txBody>
      </p:sp>
      <p:sp>
        <p:nvSpPr>
          <p:cNvPr id="10035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4"/>
          <p:cNvSpPr>
            <a:spLocks noGrp="1"/>
          </p:cNvSpPr>
          <p:nvPr>
            <p:ph type="title"/>
          </p:nvPr>
        </p:nvSpPr>
        <p:spPr>
          <a:ln/>
        </p:spPr>
        <p:txBody>
          <a:bodyPr vert="horz" wrap="square" lIns="91440" tIns="45720" rIns="91440" bIns="45720" anchor="ctr" anchorCtr="0"/>
          <a:p>
            <a:pPr eaLnBrk="1" hangingPunct="1"/>
            <a:r>
              <a:rPr lang="en-US" altLang="en-US" dirty="0"/>
              <a:t>Example COMPANY Database (Contd.)</a:t>
            </a:r>
            <a:endParaRPr lang="en-US" altLang="en-US" dirty="0"/>
          </a:p>
        </p:txBody>
      </p:sp>
      <p:sp>
        <p:nvSpPr>
          <p:cNvPr id="13314" name="Rectangle 5"/>
          <p:cNvSpPr>
            <a:spLocks noGrp="1"/>
          </p:cNvSpPr>
          <p:nvPr>
            <p:ph idx="1"/>
          </p:nvPr>
        </p:nvSpPr>
        <p:spPr>
          <a:ln/>
        </p:spPr>
        <p:txBody>
          <a:bodyPr vert="horz" wrap="square" lIns="91440" tIns="45720" rIns="91440" bIns="45720" anchor="t" anchorCtr="0"/>
          <a:p>
            <a:pPr lvl="1" eaLnBrk="1" hangingPunct="1"/>
            <a:r>
              <a:rPr lang="en-US" altLang="en-US" dirty="0"/>
              <a:t>We store each EMPLOYEE’s social security number, address, salary, sex, and birthdate. </a:t>
            </a:r>
            <a:endParaRPr lang="en-US" altLang="en-US" dirty="0"/>
          </a:p>
          <a:p>
            <a:pPr lvl="2" eaLnBrk="1" hangingPunct="1"/>
            <a:r>
              <a:rPr lang="en-US" altLang="en-US" dirty="0"/>
              <a:t>Each employee </a:t>
            </a:r>
            <a:r>
              <a:rPr lang="en-US" altLang="en-US" i="1" dirty="0"/>
              <a:t>works for</a:t>
            </a:r>
            <a:r>
              <a:rPr lang="en-US" altLang="en-US" dirty="0"/>
              <a:t> one department but may </a:t>
            </a:r>
            <a:r>
              <a:rPr lang="en-US" altLang="en-US" i="1" dirty="0"/>
              <a:t>work on</a:t>
            </a:r>
            <a:r>
              <a:rPr lang="en-US" altLang="en-US" dirty="0"/>
              <a:t> several projects.</a:t>
            </a:r>
            <a:endParaRPr lang="en-US" altLang="en-US" dirty="0"/>
          </a:p>
          <a:p>
            <a:pPr lvl="2" eaLnBrk="1" hangingPunct="1"/>
            <a:r>
              <a:rPr lang="en-US" altLang="en-US" dirty="0"/>
              <a:t>We keep track of the number of hours per week that an employee currently works on each project.</a:t>
            </a:r>
            <a:endParaRPr lang="en-US" altLang="en-US" dirty="0"/>
          </a:p>
          <a:p>
            <a:pPr lvl="2" eaLnBrk="1" hangingPunct="1"/>
            <a:r>
              <a:rPr lang="en-US" altLang="en-US" dirty="0"/>
              <a:t>We also keep track of the </a:t>
            </a:r>
            <a:r>
              <a:rPr lang="en-US" altLang="en-US" i="1" dirty="0"/>
              <a:t>direct supervisor</a:t>
            </a:r>
            <a:r>
              <a:rPr lang="en-US" altLang="en-US" dirty="0"/>
              <a:t> of each employee.</a:t>
            </a:r>
            <a:endParaRPr lang="en-US" altLang="en-US" dirty="0"/>
          </a:p>
          <a:p>
            <a:pPr lvl="1" eaLnBrk="1" hangingPunct="1"/>
            <a:r>
              <a:rPr lang="en-US" altLang="en-US" dirty="0"/>
              <a:t>Each employee may </a:t>
            </a:r>
            <a:r>
              <a:rPr lang="en-US" altLang="en-US" i="1" dirty="0"/>
              <a:t>have</a:t>
            </a:r>
            <a:r>
              <a:rPr lang="en-US" altLang="en-US" dirty="0"/>
              <a:t> a number of DEPENDENTs.</a:t>
            </a:r>
            <a:endParaRPr lang="en-US" altLang="en-US" dirty="0"/>
          </a:p>
          <a:p>
            <a:pPr lvl="2" eaLnBrk="1" hangingPunct="1"/>
            <a:r>
              <a:rPr lang="en-US" altLang="en-US" dirty="0"/>
              <a:t>For each dependent, we keep track of their name, sex, birthdate, and relationship to the employee.</a:t>
            </a:r>
            <a:endParaRPr lang="en-US" altLang="en-US" dirty="0"/>
          </a:p>
        </p:txBody>
      </p:sp>
      <p:sp>
        <p:nvSpPr>
          <p:cNvPr id="1331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4"/>
          <p:cNvSpPr>
            <a:spLocks noGrp="1"/>
          </p:cNvSpPr>
          <p:nvPr>
            <p:ph type="title"/>
          </p:nvPr>
        </p:nvSpPr>
        <p:spPr>
          <a:ln/>
        </p:spPr>
        <p:txBody>
          <a:bodyPr vert="horz" wrap="square" lIns="91440" tIns="45720" rIns="91440" bIns="45720" anchor="ctr" anchorCtr="0"/>
          <a:p>
            <a:pPr eaLnBrk="1" hangingPunct="1"/>
            <a:r>
              <a:rPr lang="en-US" altLang="en-US" dirty="0"/>
              <a:t>ER Model Concepts</a:t>
            </a:r>
            <a:endParaRPr lang="en-US" altLang="en-US" dirty="0"/>
          </a:p>
        </p:txBody>
      </p:sp>
      <p:sp>
        <p:nvSpPr>
          <p:cNvPr id="15362" name="Rectangle 5"/>
          <p:cNvSpPr>
            <a:spLocks noGrp="1"/>
          </p:cNvSpPr>
          <p:nvPr>
            <p:ph idx="1"/>
          </p:nvPr>
        </p:nvSpPr>
        <p:spPr>
          <a:xfrm>
            <a:off x="239713" y="1600200"/>
            <a:ext cx="8294687" cy="4953000"/>
          </a:xfrm>
          <a:ln/>
        </p:spPr>
        <p:txBody>
          <a:bodyPr vert="horz" wrap="square" lIns="91440" tIns="45720" rIns="91440" bIns="45720" anchor="t" anchorCtr="0"/>
          <a:p>
            <a:pPr eaLnBrk="1" hangingPunct="1">
              <a:lnSpc>
                <a:spcPct val="80000"/>
              </a:lnSpc>
            </a:pPr>
            <a:r>
              <a:rPr lang="en-US" altLang="en-US" sz="2400" dirty="0"/>
              <a:t>Entities and Attributes</a:t>
            </a:r>
            <a:endParaRPr lang="en-US" altLang="en-US" sz="2400" dirty="0"/>
          </a:p>
          <a:p>
            <a:pPr lvl="1" eaLnBrk="1" hangingPunct="1">
              <a:lnSpc>
                <a:spcPct val="80000"/>
              </a:lnSpc>
            </a:pPr>
            <a:r>
              <a:rPr lang="en-US" altLang="en-US" sz="2200" dirty="0"/>
              <a:t>Entities are specific objects or things in the mini-world that are represented in the database.</a:t>
            </a:r>
            <a:endParaRPr lang="en-US" altLang="en-US" sz="2200" dirty="0"/>
          </a:p>
          <a:p>
            <a:pPr lvl="2" eaLnBrk="1" hangingPunct="1">
              <a:lnSpc>
                <a:spcPct val="80000"/>
              </a:lnSpc>
            </a:pPr>
            <a:r>
              <a:rPr lang="en-US" altLang="en-US" sz="2000" dirty="0"/>
              <a:t>Entities is a thing or object in the real world with an independent existence</a:t>
            </a:r>
            <a:endParaRPr lang="en-US" altLang="en-US" sz="2000" dirty="0"/>
          </a:p>
          <a:p>
            <a:pPr lvl="2" eaLnBrk="1" hangingPunct="1">
              <a:lnSpc>
                <a:spcPct val="80000"/>
              </a:lnSpc>
            </a:pPr>
            <a:r>
              <a:rPr lang="en-US" altLang="en-US" sz="2000" dirty="0"/>
              <a:t>For example the EMPLOYEE John Smith, the Research DEPARTMENT, the ProductX PROJECT</a:t>
            </a:r>
            <a:endParaRPr lang="en-US" altLang="en-US" sz="2000" dirty="0"/>
          </a:p>
          <a:p>
            <a:pPr lvl="1" eaLnBrk="1" hangingPunct="1">
              <a:lnSpc>
                <a:spcPct val="80000"/>
              </a:lnSpc>
            </a:pPr>
            <a:r>
              <a:rPr lang="en-US" altLang="en-US" sz="2200" dirty="0"/>
              <a:t>Attributes are properties used to describe an entity.</a:t>
            </a:r>
            <a:endParaRPr lang="en-US" altLang="en-US" sz="2200" dirty="0"/>
          </a:p>
          <a:p>
            <a:pPr lvl="2" eaLnBrk="1" hangingPunct="1">
              <a:lnSpc>
                <a:spcPct val="80000"/>
              </a:lnSpc>
            </a:pPr>
            <a:r>
              <a:rPr lang="en-US" altLang="en-US" sz="2000" dirty="0"/>
              <a:t>For example an EMPLOYEE entity may have the attributes Name, SSN, Address, Sex, BirthDate</a:t>
            </a:r>
            <a:endParaRPr lang="en-US" altLang="en-US" sz="2000" dirty="0"/>
          </a:p>
          <a:p>
            <a:pPr lvl="1" eaLnBrk="1" hangingPunct="1">
              <a:lnSpc>
                <a:spcPct val="80000"/>
              </a:lnSpc>
            </a:pPr>
            <a:r>
              <a:rPr lang="en-US" altLang="en-US" sz="2200" dirty="0"/>
              <a:t>A specific entity will have a value for each of its attributes.</a:t>
            </a:r>
            <a:endParaRPr lang="en-US" altLang="en-US" sz="2200" dirty="0"/>
          </a:p>
          <a:p>
            <a:pPr lvl="2" eaLnBrk="1" hangingPunct="1">
              <a:lnSpc>
                <a:spcPct val="80000"/>
              </a:lnSpc>
            </a:pPr>
            <a:r>
              <a:rPr lang="en-US" altLang="en-US" sz="2000" dirty="0"/>
              <a:t>For example a specific employee entity may have Name='John Smith', SSN='123456789', Address ='731, Fondren, Houston, TX', Sex='M', BirthDate='09-JAN-55‘</a:t>
            </a:r>
            <a:endParaRPr lang="en-US" altLang="en-US" sz="2000" dirty="0"/>
          </a:p>
          <a:p>
            <a:pPr lvl="1" eaLnBrk="1" hangingPunct="1">
              <a:lnSpc>
                <a:spcPct val="80000"/>
              </a:lnSpc>
            </a:pPr>
            <a:r>
              <a:rPr lang="en-US" altLang="en-US" sz="2200" dirty="0"/>
              <a:t>Each attribute has a </a:t>
            </a:r>
            <a:r>
              <a:rPr lang="en-US" altLang="en-US" sz="2200" i="1" dirty="0"/>
              <a:t>value set</a:t>
            </a:r>
            <a:r>
              <a:rPr lang="en-US" altLang="en-US" sz="2200" dirty="0"/>
              <a:t> (or data type) associated with it – e.g. integer, string, subrange, enumerated type, …</a:t>
            </a:r>
            <a:endParaRPr lang="en-US" altLang="en-US" sz="2200" dirty="0"/>
          </a:p>
        </p:txBody>
      </p:sp>
      <p:sp>
        <p:nvSpPr>
          <p:cNvPr id="1536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4"/>
          <p:cNvSpPr>
            <a:spLocks noGrp="1"/>
          </p:cNvSpPr>
          <p:nvPr>
            <p:ph type="title"/>
          </p:nvPr>
        </p:nvSpPr>
        <p:spPr>
          <a:xfrm>
            <a:off x="228600" y="152400"/>
            <a:ext cx="7796213" cy="992188"/>
          </a:xfrm>
          <a:ln/>
        </p:spPr>
        <p:txBody>
          <a:bodyPr vert="horz" wrap="square" lIns="91440" tIns="45720" rIns="91440" bIns="45720" anchor="ctr" anchorCtr="0"/>
          <a:p>
            <a:pPr eaLnBrk="1" hangingPunct="1"/>
            <a:r>
              <a:rPr lang="en-US" altLang="en-US" dirty="0"/>
              <a:t>Types of Attributes (1)</a:t>
            </a:r>
            <a:endParaRPr lang="en-US" altLang="en-US" dirty="0"/>
          </a:p>
        </p:txBody>
      </p:sp>
      <p:sp>
        <p:nvSpPr>
          <p:cNvPr id="17410" name="Rectangle 5"/>
          <p:cNvSpPr>
            <a:spLocks noGrp="1"/>
          </p:cNvSpPr>
          <p:nvPr>
            <p:ph idx="1"/>
          </p:nvPr>
        </p:nvSpPr>
        <p:spPr>
          <a:xfrm>
            <a:off x="228600" y="1371600"/>
            <a:ext cx="8763000" cy="5181600"/>
          </a:xfrm>
          <a:ln/>
        </p:spPr>
        <p:txBody>
          <a:bodyPr vert="horz" wrap="square" lIns="91440" tIns="45720" rIns="91440" bIns="45720" anchor="t" anchorCtr="0"/>
          <a:p>
            <a:pPr eaLnBrk="1" hangingPunct="1">
              <a:lnSpc>
                <a:spcPct val="80000"/>
              </a:lnSpc>
            </a:pPr>
            <a:r>
              <a:rPr lang="en-US" altLang="en-US" sz="2000" dirty="0"/>
              <a:t>Simple</a:t>
            </a:r>
            <a:endParaRPr lang="en-US" altLang="en-US" sz="2000" dirty="0"/>
          </a:p>
          <a:p>
            <a:pPr lvl="1" eaLnBrk="1" hangingPunct="1">
              <a:lnSpc>
                <a:spcPct val="80000"/>
              </a:lnSpc>
            </a:pPr>
            <a:r>
              <a:rPr lang="en-US" altLang="en-US" sz="2000" dirty="0"/>
              <a:t>Each entity has a single atomic value for the attribute. For example, SSN or Sex. Attributes that are not divisible are called simple or atomic attributes</a:t>
            </a:r>
            <a:endParaRPr lang="en-US" altLang="en-US" sz="2000" dirty="0"/>
          </a:p>
          <a:p>
            <a:pPr eaLnBrk="1" hangingPunct="1">
              <a:lnSpc>
                <a:spcPct val="80000"/>
              </a:lnSpc>
            </a:pPr>
            <a:r>
              <a:rPr lang="en-US" altLang="en-US" sz="2000" dirty="0"/>
              <a:t>Composite</a:t>
            </a:r>
            <a:endParaRPr lang="en-US" altLang="en-US" sz="2000" dirty="0"/>
          </a:p>
          <a:p>
            <a:pPr lvl="1" eaLnBrk="1" hangingPunct="1">
              <a:lnSpc>
                <a:spcPct val="80000"/>
              </a:lnSpc>
            </a:pPr>
            <a:r>
              <a:rPr lang="en-US" altLang="en-US" sz="2000" dirty="0"/>
              <a:t> Composite attributes can be divided into smaller subparts, which represent more basic attributes with independent meanings.</a:t>
            </a:r>
            <a:endParaRPr lang="en-US" altLang="en-US" sz="2000" dirty="0"/>
          </a:p>
          <a:p>
            <a:pPr lvl="1" eaLnBrk="1" hangingPunct="1">
              <a:lnSpc>
                <a:spcPct val="80000"/>
              </a:lnSpc>
            </a:pPr>
            <a:r>
              <a:rPr lang="en-US" altLang="en-US" sz="2000" dirty="0"/>
              <a:t>The attribute may be composed of several components. For example:</a:t>
            </a:r>
            <a:endParaRPr lang="en-US" altLang="en-US" sz="2000" dirty="0"/>
          </a:p>
          <a:p>
            <a:pPr lvl="2" eaLnBrk="1" hangingPunct="1">
              <a:lnSpc>
                <a:spcPct val="80000"/>
              </a:lnSpc>
            </a:pPr>
            <a:r>
              <a:rPr lang="en-US" altLang="en-US" sz="1800" dirty="0"/>
              <a:t>Address(Apt#, House#, Street, City, State, ZipCode, Country), or</a:t>
            </a:r>
            <a:endParaRPr lang="en-US" altLang="en-US" sz="1800" dirty="0"/>
          </a:p>
          <a:p>
            <a:pPr lvl="2" eaLnBrk="1" hangingPunct="1">
              <a:lnSpc>
                <a:spcPct val="80000"/>
              </a:lnSpc>
            </a:pPr>
            <a:r>
              <a:rPr lang="en-US" altLang="en-US" sz="1800" dirty="0"/>
              <a:t>Name(FirstName, MiddleName, LastName).</a:t>
            </a:r>
            <a:endParaRPr lang="en-US" altLang="en-US" sz="1800" dirty="0"/>
          </a:p>
          <a:p>
            <a:pPr lvl="2" eaLnBrk="1" hangingPunct="1">
              <a:lnSpc>
                <a:spcPct val="80000"/>
              </a:lnSpc>
            </a:pPr>
            <a:r>
              <a:rPr lang="en-US" altLang="en-US" sz="1800" dirty="0"/>
              <a:t>Composition may form a hierarchy where some components are themselves composite.</a:t>
            </a:r>
            <a:endParaRPr lang="en-US" altLang="en-US" sz="1800" dirty="0"/>
          </a:p>
          <a:p>
            <a:pPr eaLnBrk="1" hangingPunct="1">
              <a:lnSpc>
                <a:spcPct val="80000"/>
              </a:lnSpc>
            </a:pPr>
            <a:r>
              <a:rPr lang="en-US" altLang="en-US" sz="2000" dirty="0"/>
              <a:t>Multi-valued</a:t>
            </a:r>
            <a:endParaRPr lang="en-US" altLang="en-US" sz="2000" dirty="0"/>
          </a:p>
          <a:p>
            <a:pPr lvl="1" eaLnBrk="1" hangingPunct="1">
              <a:lnSpc>
                <a:spcPct val="80000"/>
              </a:lnSpc>
            </a:pPr>
            <a:r>
              <a:rPr lang="en-US" altLang="en-US" sz="2000" dirty="0"/>
              <a:t>An entity may have multiple values for that attribute. For example, Color of a CAR or Previous_Degrees of a STUDENT.</a:t>
            </a:r>
            <a:endParaRPr lang="en-US" altLang="en-US" sz="2000" dirty="0"/>
          </a:p>
          <a:p>
            <a:pPr lvl="2" eaLnBrk="1" hangingPunct="1">
              <a:lnSpc>
                <a:spcPct val="80000"/>
              </a:lnSpc>
            </a:pPr>
            <a:r>
              <a:rPr lang="en-US" altLang="en-US" sz="1800" dirty="0"/>
              <a:t>Denoted as {Color} or {PreviousDegrees}.</a:t>
            </a:r>
            <a:endParaRPr lang="en-US" altLang="en-US" sz="1800" dirty="0"/>
          </a:p>
        </p:txBody>
      </p:sp>
      <p:sp>
        <p:nvSpPr>
          <p:cNvPr id="1741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4"/>
          <p:cNvSpPr>
            <a:spLocks noGrp="1"/>
          </p:cNvSpPr>
          <p:nvPr>
            <p:ph type="title"/>
          </p:nvPr>
        </p:nvSpPr>
        <p:spPr>
          <a:ln/>
        </p:spPr>
        <p:txBody>
          <a:bodyPr vert="horz" wrap="square" lIns="91440" tIns="45720" rIns="91440" bIns="45720" anchor="ctr" anchorCtr="0"/>
          <a:p>
            <a:pPr eaLnBrk="1" hangingPunct="1"/>
            <a:r>
              <a:rPr lang="en-US" altLang="en-US" dirty="0"/>
              <a:t>Types of Attributes (2)</a:t>
            </a:r>
            <a:endParaRPr lang="en-US" altLang="en-US" dirty="0"/>
          </a:p>
        </p:txBody>
      </p:sp>
      <p:sp>
        <p:nvSpPr>
          <p:cNvPr id="19458" name="Rectangle 5"/>
          <p:cNvSpPr>
            <a:spLocks noGrp="1"/>
          </p:cNvSpPr>
          <p:nvPr>
            <p:ph idx="1"/>
          </p:nvPr>
        </p:nvSpPr>
        <p:spPr>
          <a:xfrm>
            <a:off x="0" y="1981200"/>
            <a:ext cx="8991600" cy="4800600"/>
          </a:xfrm>
          <a:ln/>
        </p:spPr>
        <p:txBody>
          <a:bodyPr vert="horz" wrap="square" lIns="91440" tIns="45720" rIns="91440" bIns="45720" anchor="t" anchorCtr="0"/>
          <a:p>
            <a:pPr eaLnBrk="1" hangingPunct="1"/>
            <a:r>
              <a:rPr lang="en-US" altLang="en-US" dirty="0"/>
              <a:t>In general, composite and multi-valued attributes may be nested arbitrarily to any number of levels, although this is rare.</a:t>
            </a:r>
            <a:endParaRPr lang="en-US" altLang="en-US" dirty="0"/>
          </a:p>
          <a:p>
            <a:pPr lvl="1" eaLnBrk="1" hangingPunct="1"/>
            <a:r>
              <a:rPr lang="en-US" altLang="en-US" dirty="0"/>
              <a:t>For example, PreviousDegrees of a STUDENT is a composite multi-valued attribute denoted by {PreviousDegrees (College, Year, Degree, Field)}</a:t>
            </a:r>
            <a:endParaRPr lang="en-US" altLang="en-US" dirty="0"/>
          </a:p>
          <a:p>
            <a:pPr lvl="1" eaLnBrk="1" hangingPunct="1"/>
            <a:r>
              <a:rPr lang="en-US" altLang="en-US" dirty="0"/>
              <a:t>Multiple PreviousDegrees values can exist</a:t>
            </a:r>
            <a:endParaRPr lang="en-US" altLang="en-US" dirty="0"/>
          </a:p>
          <a:p>
            <a:pPr lvl="1" eaLnBrk="1" hangingPunct="1"/>
            <a:r>
              <a:rPr lang="en-US" altLang="en-US" dirty="0"/>
              <a:t>Each has four subcomponent attributes:</a:t>
            </a:r>
            <a:endParaRPr lang="en-US" altLang="en-US" dirty="0"/>
          </a:p>
          <a:p>
            <a:pPr lvl="2" eaLnBrk="1" hangingPunct="1"/>
            <a:r>
              <a:rPr lang="en-US" altLang="en-US" dirty="0"/>
              <a:t>College, Year, Degree, Field</a:t>
            </a:r>
            <a:endParaRPr lang="en-US" altLang="en-US" dirty="0"/>
          </a:p>
          <a:p>
            <a:pPr eaLnBrk="1" hangingPunct="1"/>
            <a:r>
              <a:rPr lang="en-US" altLang="en-US" dirty="0"/>
              <a:t>Stored versus Derived Attributes: </a:t>
            </a:r>
            <a:r>
              <a:rPr lang="en-US" altLang="en-US" sz="2600" dirty="0"/>
              <a:t>The Age attribute is called a derived attribute and is said to be derivable from the Birth_date attribute, which is called a stored attribute.</a:t>
            </a:r>
            <a:endParaRPr lang="en-US" altLang="en-US" sz="2600" dirty="0"/>
          </a:p>
        </p:txBody>
      </p:sp>
      <p:sp>
        <p:nvSpPr>
          <p:cNvPr id="1945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algn="r" eaLnBrk="0" hangingPunct="0">
              <a:buSzTx/>
            </a:pPr>
            <a:r>
              <a:rPr lang="en-US" altLang="en-US" sz="1400" dirty="0">
                <a:solidFill>
                  <a:srgbClr val="990033"/>
                </a:solidFill>
              </a:rPr>
              <a:t>Slide 3-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18926</Words>
  <Application>WPS Presentation</Application>
  <PresentationFormat>Letter Paper (8.5x11 in)</PresentationFormat>
  <Paragraphs>582</Paragraphs>
  <Slides>58</Slides>
  <Notes>37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58</vt:i4>
      </vt:variant>
    </vt:vector>
  </HeadingPairs>
  <TitlesOfParts>
    <vt:vector size="75" baseType="lpstr">
      <vt:lpstr>Arial</vt:lpstr>
      <vt:lpstr>SimSun</vt:lpstr>
      <vt:lpstr>Wingdings</vt:lpstr>
      <vt:lpstr>DejaVu Sans</vt:lpstr>
      <vt:lpstr>Calibri</vt:lpstr>
      <vt:lpstr>Droid Sans Fallback</vt:lpstr>
      <vt:lpstr>OpenSymbol</vt:lpstr>
      <vt:lpstr>Segoe Print</vt:lpstr>
      <vt:lpstr>Calibri Light</vt:lpstr>
      <vt:lpstr>Tahoma</vt:lpstr>
      <vt:lpstr>Times New Roman</vt:lpstr>
      <vt:lpstr>Symbol</vt:lpstr>
      <vt:lpstr>C059</vt:lpstr>
      <vt:lpstr>Arial Narrow</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©2007 Pearson Addison-Wesley.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Elmasri/Navathe</dc:creator>
  <dc:subject>Data Modeling Using the Entity-Relationship (ER) Model</dc:subject>
  <cp:lastModifiedBy>Mutangana Joseph</cp:lastModifiedBy>
  <cp:revision>105</cp:revision>
  <cp:lastPrinted>2001-11-03T04:51:13Z</cp:lastPrinted>
  <dcterms:created xsi:type="dcterms:W3CDTF">2005-02-24T23:46:41Z</dcterms:created>
  <dcterms:modified xsi:type="dcterms:W3CDTF">2025-07-11T18:34:06Z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2057-12.2.0.21931</vt:lpwstr>
  </property>
</Properties>
</file>