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  <Override PartName="/drs/shapexml.xml" ContentType="application/vnd.ms-office.DrsShape+xml"/>
</Types>
</file>

<file path=_rels/.rels><?xml version="1.0" encoding="UTF-8" standalone="yes"?>
<Relationships xmlns="http://schemas.openxmlformats.org/package/2006/relationships"><Relationship Id="rId2" Type="http://schemas.microsoft.com/office/2006/relationships/shapeXml" Target="drs/shapexml.xml"/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bi2UazRTG0m9F3tJxTjuZD==" textCheckSum="KfZTGf==" fHybridRaster="0" shapeId="73732" ver="1"/>
</file>

<file path=drs/shapexml.xml><?xml version="1.0" encoding="utf-8"?>
<p:sp xmlns:p="http://schemas.openxmlformats.org/presentationml/2006/main" xmlns:a="http://schemas.openxmlformats.org/drawingml/2006/main" xmlns:r="http://schemas.openxmlformats.org/officeDocument/2006/relationships">
  <p:nvSpPr>
    <p:cNvPr id="73732" name="Rectangle 1029"/>
    <p:cNvSpPr>
      <a:spLocks noGrp="1" noChangeArrowheads="1"/>
    </p:cNvSpPr>
    <p:nvPr>
      <p:ph idx="1"/>
    </p:nvPr>
  </p:nvSpPr>
  <p:spPr>
    <a:xfrm>
      <a:off x="0" y="0"/>
      <a:ext cx="0" cy="0"/>
    </a:xfrm>
  </p:spPr>
  <p:txBody>
    <a:bodyPr vert="horz" lIns="91440" tIns="45720" rIns="91440" bIns="45720" rtlCol="0">
      <a:normAutofit lnSpcReduction="10000"/>
    </a:bodyPr>
    <a:lstStyle/>
    <a:p>
      <a:pPr lvl="0"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4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Class C: </a:t>
      </a:r>
      <a:endParaRPr kumimoji="0" lang="en-US" altLang="en-US" sz="24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1" marL="5143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2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A type of entity with a corresponding set of entities:</a:t>
      </a:r>
      <a:endParaRPr kumimoji="0" lang="en-US" altLang="en-US" sz="22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2"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could be entity type, subclass, superclass, or category</a:t>
      </a:r>
      <a:endParaRPr kumimoji="0" lang="en-US" altLang="en-US" sz="20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0"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4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Note: The definition of </a:t>
      </a:r>
      <a:r>
        <a:rPr kumimoji="0" lang="en-US" altLang="en-US" sz="2400" b="0" i="1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relationship type</a:t>
      </a:r>
      <a:r>
        <a:rPr kumimoji="0" lang="en-US" altLang="en-US" sz="24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in ER/EER should have 'entity type' replaced with 'class‘ to allow relationships among classes in general</a:t>
      </a:r>
      <a:endParaRPr kumimoji="0" lang="en-US" altLang="en-US" sz="24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0"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4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Subclass S is a class whose:</a:t>
      </a:r>
      <a:endParaRPr kumimoji="0" lang="en-US" altLang="en-US" sz="24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2"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Type inherits all the attributes and relationship of a class C</a:t>
      </a:r>
      <a:endParaRPr kumimoji="0" lang="en-US" altLang="en-US" sz="20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2"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Set of entities must always be a subset of the set of entities of the other class C</a:t>
      </a:r>
      <a:endParaRPr kumimoji="0" lang="en-US" altLang="en-US" sz="20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3" marL="12001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1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S </a:t>
      </a:r>
      <a:r>
        <a:rPr kumimoji="0" lang="en-US" altLang="en-US" sz="1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ヒラギノ角ゴ Pro W3" pitchFamily="1" charset="-128"/>
          <a:cs typeface="+mn-cs"/>
        </a:rPr>
        <a:t>⊆</a:t>
      </a:r>
      <a:r>
        <a:rPr kumimoji="0" lang="en-US" altLang="en-US" sz="18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 C</a:t>
      </a:r>
      <a:endParaRPr kumimoji="0" lang="en-US" altLang="en-US" sz="18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2"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C is called the superclass of S</a:t>
      </a:r>
      <a:endParaRPr kumimoji="0" lang="en-US" altLang="en-US" sz="20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  <a:p>
      <a:pPr lvl="2" marL="857250" marR="0" indent="-171450" algn="l" defTabSz="685800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/>
      </a:pPr>
      <a:r>
        <a:rPr kumimoji="0" lang="en-US" altLang="en-US" sz="2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rPr>
        <a:t>A superclass/subclass relationship exists between S and C</a:t>
      </a:r>
      <a:endParaRPr kumimoji="0" lang="en-US" altLang="en-US" sz="2000" b="0" i="0" u="none" strike="noStrike" kern="1200" cap="none" spc="0" normalizeH="0" baseline="0" noProof="0" smtClean="0">
        <a:ln>
          <a:noFill/>
        </a:ln>
        <a:solidFill>
          <a:schemeClr val="tx1"/>
        </a:solidFill>
        <a:effectLst/>
        <a:uLnTx/>
        <a:uFillTx/>
        <a:latin typeface="+mn-lt"/>
        <a:ea typeface="+mn-ea"/>
        <a:cs typeface="+mn-cs"/>
      </a:endParaRPr>
    </a:p>
  </p:txBody>
</p:sp>
</file>