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76" r:id="rId14"/>
    <p:sldId id="266" r:id="rId15"/>
    <p:sldId id="268" r:id="rId16"/>
    <p:sldId id="269" r:id="rId17"/>
    <p:sldId id="270" r:id="rId18"/>
    <p:sldId id="271" r:id="rId19"/>
    <p:sldId id="272" r:id="rId20"/>
    <p:sldId id="273" r:id="rId21"/>
    <p:sldId id="274" r:id="rId22"/>
    <p:sldId id="26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mutangan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63" d="100"/>
          <a:sy n="63" d="100"/>
        </p:scale>
        <p:origin x="7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F971AE28-269A-AD4A-B886-FEC0CCA15D1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F971AE28-269A-AD4A-B886-FEC0CCA15D1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F971AE28-269A-AD4A-B886-FEC0CCA15D1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1AE28-269A-AD4A-B886-FEC0CCA15D1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F971AE28-269A-AD4A-B886-FEC0CCA15D1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D5F46-4936-3746-915B-537AAC03D1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1AE28-269A-AD4A-B886-FEC0CCA15D1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D5F46-4936-3746-915B-537AAC03D1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Scientific Research Methods</a:t>
            </a:r>
            <a:endParaRPr lang="en-US" dirty="0"/>
          </a:p>
        </p:txBody>
      </p:sp>
      <p:sp>
        <p:nvSpPr>
          <p:cNvPr id="3" name="Subtitle 2"/>
          <p:cNvSpPr>
            <a:spLocks noGrp="1"/>
          </p:cNvSpPr>
          <p:nvPr>
            <p:ph type="subTitle" idx="1"/>
          </p:nvPr>
        </p:nvSpPr>
        <p:spPr/>
        <p:txBody>
          <a:bodyPr/>
          <a:lstStyle/>
          <a:p>
            <a:r>
              <a:rPr lang="en-US" dirty="0"/>
              <a:t>By Charles Hategekimana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ambria" panose="02040503050406030204" pitchFamily="18" charset="0"/>
                <a:ea typeface="Times New Roman" panose="02020603050405020304" pitchFamily="18" charset="0"/>
              </a:rPr>
              <a:t>The research Questions</a:t>
            </a:r>
            <a:endParaRPr lang="en-US" sz="2800" dirty="0"/>
          </a:p>
        </p:txBody>
      </p:sp>
      <p:sp>
        <p:nvSpPr>
          <p:cNvPr id="3" name="Content Placeholder 2"/>
          <p:cNvSpPr>
            <a:spLocks noGrp="1"/>
          </p:cNvSpPr>
          <p:nvPr>
            <p:ph idx="1"/>
          </p:nvPr>
        </p:nvSpPr>
        <p:spPr/>
        <p:txBody>
          <a:bodyPr>
            <a:normAutofit lnSpcReduction="10000"/>
          </a:bodyPr>
          <a:lstStyle/>
          <a:p>
            <a:pPr algn="just"/>
            <a:r>
              <a:rPr lang="en-US" dirty="0">
                <a:effectLst/>
                <a:latin typeface="Times New Roman" panose="02020603050405020304" pitchFamily="18" charset="0"/>
                <a:ea typeface="PMingLiU" panose="02020500000000000000" pitchFamily="18" charset="-120"/>
              </a:rPr>
              <a:t>It is now about conducting a conversion of the problem as an interrogative statement written in the present.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about raising and asking the central question and the subsidiary questions explicitly.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These questions must suggest by themselves the necessary empiric investigation to be undertaken.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The </a:t>
            </a:r>
            <a:r>
              <a:rPr lang="en-US" b="1" i="1" dirty="0">
                <a:effectLst/>
                <a:latin typeface="Times New Roman" panose="02020603050405020304" pitchFamily="18" charset="0"/>
                <a:ea typeface="PMingLiU" panose="02020500000000000000" pitchFamily="18" charset="-120"/>
              </a:rPr>
              <a:t>characteristics of the research questions</a:t>
            </a:r>
            <a:r>
              <a:rPr lang="en-US" dirty="0">
                <a:effectLst/>
                <a:latin typeface="Times New Roman" panose="02020603050405020304" pitchFamily="18" charset="0"/>
                <a:ea typeface="PMingLiU" panose="02020500000000000000" pitchFamily="18" charset="-120"/>
              </a:rPr>
              <a:t> are as follows: the research question must be clear, researchable, connection with established theory and research, linked each other, bring original contribution, neither too broad nor too narrow and it must be in interrogative form.</a:t>
            </a:r>
            <a:endParaRPr lang="en-US" dirty="0">
              <a:effectLst/>
              <a:latin typeface="Times New Roman" panose="02020603050405020304" pitchFamily="18" charset="0"/>
              <a:ea typeface="PMingLiU" panose="02020500000000000000" pitchFamily="18" charset="-120"/>
            </a:endParaRPr>
          </a:p>
          <a:p>
            <a:pPr marL="0" indent="0" algn="just">
              <a:buNone/>
            </a:pP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a:t>
            </a:r>
            <a:endParaRPr lang="de-DE"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According to Zikmund (2003), the research objective is the purpose of the research expressed in measurable terms; the definition of  what the research should accomplish.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about affirmative declarations that explain what the researcher aims to reach.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The objectives express the general intention of the researcher or the goal of research and specify the operations or acts that the researcher should put to reach the discounted results.  </a:t>
            </a:r>
            <a:endParaRPr lang="de-DE"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(meaning)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effectLst/>
                <a:latin typeface="Times New Roman" panose="02020603050405020304" pitchFamily="18" charset="0"/>
                <a:ea typeface="PMingLiU" panose="02020500000000000000" pitchFamily="18" charset="-120"/>
              </a:rPr>
              <a:t>According to Zikmund (2003), a </a:t>
            </a:r>
            <a:r>
              <a:rPr lang="en-US" i="1" dirty="0">
                <a:effectLst/>
                <a:latin typeface="Times New Roman" panose="02020603050405020304" pitchFamily="18" charset="0"/>
                <a:ea typeface="PMingLiU" panose="02020500000000000000" pitchFamily="18" charset="-120"/>
              </a:rPr>
              <a:t>hypothesis</a:t>
            </a:r>
            <a:r>
              <a:rPr lang="en-US" dirty="0">
                <a:effectLst/>
                <a:latin typeface="Times New Roman" panose="02020603050405020304" pitchFamily="18" charset="0"/>
                <a:ea typeface="PMingLiU" panose="02020500000000000000" pitchFamily="18" charset="-120"/>
              </a:rPr>
              <a:t> is an unproven proposition or possible solution to a problem.  </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 is a</a:t>
            </a:r>
            <a:r>
              <a:rPr lang="en-US" dirty="0">
                <a:effectLst/>
                <a:latin typeface="Times New Roman" panose="02020603050405020304" pitchFamily="18" charset="0"/>
                <a:ea typeface="PMingLiU" panose="02020500000000000000" pitchFamily="18" charset="-120"/>
              </a:rPr>
              <a:t> hypothetical statement that assert probable answers to research questions.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unproven proposition or supposition that tentatively explains certain facts or phenomena; </a:t>
            </a:r>
            <a:r>
              <a:rPr lang="en-US" i="1" dirty="0">
                <a:effectLst/>
                <a:latin typeface="Times New Roman" panose="02020603050405020304" pitchFamily="18" charset="0"/>
                <a:ea typeface="PMingLiU" panose="02020500000000000000" pitchFamily="18" charset="-120"/>
              </a:rPr>
              <a:t>a</a:t>
            </a:r>
            <a:r>
              <a:rPr lang="en-US" dirty="0">
                <a:effectLst/>
                <a:latin typeface="Times New Roman" panose="02020603050405020304" pitchFamily="18" charset="0"/>
                <a:ea typeface="PMingLiU" panose="02020500000000000000" pitchFamily="18" charset="-120"/>
              </a:rPr>
              <a:t> </a:t>
            </a:r>
            <a:r>
              <a:rPr lang="en-US" i="1" dirty="0" err="1">
                <a:effectLst/>
                <a:latin typeface="Times New Roman" panose="02020603050405020304" pitchFamily="18" charset="0"/>
                <a:ea typeface="PMingLiU" panose="02020500000000000000" pitchFamily="18" charset="-120"/>
              </a:rPr>
              <a:t>propostion</a:t>
            </a:r>
            <a:r>
              <a:rPr lang="en-US" i="1" dirty="0">
                <a:effectLst/>
                <a:latin typeface="Times New Roman" panose="02020603050405020304" pitchFamily="18" charset="0"/>
                <a:ea typeface="PMingLiU" panose="02020500000000000000" pitchFamily="18" charset="-120"/>
              </a:rPr>
              <a:t> that is empirically testable</a:t>
            </a:r>
            <a:r>
              <a:rPr lang="en-US" dirty="0">
                <a:effectLst/>
                <a:latin typeface="Times New Roman" panose="02020603050405020304" pitchFamily="18" charset="0"/>
                <a:ea typeface="PMingLiU" panose="02020500000000000000" pitchFamily="18" charset="-120"/>
              </a:rPr>
              <a:t>.</a:t>
            </a:r>
            <a:endParaRPr lang="en-US" dirty="0">
              <a:effectLst/>
              <a:latin typeface="Times New Roman" panose="02020603050405020304" pitchFamily="18" charset="0"/>
              <a:ea typeface="PMingLiU" panose="02020500000000000000" pitchFamily="18" charset="-120"/>
            </a:endParaRPr>
          </a:p>
          <a:p>
            <a:pPr algn="just"/>
            <a:r>
              <a:rPr lang="en-US" dirty="0">
                <a:latin typeface="Times New Roman" panose="02020603050405020304" pitchFamily="18" charset="0"/>
                <a:ea typeface="PMingLiU" panose="02020500000000000000" pitchFamily="18" charset="-120"/>
              </a:rPr>
              <a:t>It</a:t>
            </a:r>
            <a:r>
              <a:rPr lang="en-US" dirty="0">
                <a:effectLst/>
                <a:latin typeface="Times New Roman" panose="02020603050405020304" pitchFamily="18" charset="0"/>
                <a:ea typeface="PMingLiU" panose="02020500000000000000" pitchFamily="18" charset="-120"/>
              </a:rPr>
              <a:t> is an affirmative statement written in the present, declaring the relations foreseen between two or several variables or phenomena.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temporary proposition, an assumption or a presumption, which needs to be verified. </a:t>
            </a:r>
            <a:endParaRPr lang="en-US" dirty="0">
              <a:effectLst/>
              <a:latin typeface="Times New Roman" panose="02020603050405020304" pitchFamily="18" charset="0"/>
              <a:ea typeface="PMingLiU" panose="02020500000000000000" pitchFamily="18" charset="-120"/>
            </a:endParaRPr>
          </a:p>
          <a:p>
            <a:pPr algn="just"/>
            <a:r>
              <a:rPr lang="en-US" dirty="0">
                <a:effectLst/>
                <a:latin typeface="Times New Roman" panose="02020603050405020304" pitchFamily="18" charset="0"/>
                <a:ea typeface="PMingLiU" panose="02020500000000000000" pitchFamily="18" charset="-120"/>
              </a:rPr>
              <a:t>It is a supposition or a prediction, founded on the logic of the problematic and the objectives of the research. </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hypothesis (types)</a:t>
            </a:r>
            <a:endParaRPr lang="en-US" dirty="0"/>
          </a:p>
        </p:txBody>
      </p:sp>
      <p:sp>
        <p:nvSpPr>
          <p:cNvPr id="3" name="Content Placeholder 2"/>
          <p:cNvSpPr>
            <a:spLocks noGrp="1"/>
          </p:cNvSpPr>
          <p:nvPr>
            <p:ph idx="1"/>
          </p:nvPr>
        </p:nvSpPr>
        <p:spPr/>
        <p:txBody>
          <a:bodyPr/>
          <a:lstStyle/>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0-</a:t>
            </a:r>
            <a:r>
              <a:rPr lang="en-US" sz="2400" b="1" dirty="0">
                <a:effectLst/>
                <a:latin typeface="Times New Roman" panose="02020603050405020304" pitchFamily="18" charset="0"/>
                <a:ea typeface="PMingLiU" panose="02020500000000000000" pitchFamily="18" charset="-120"/>
              </a:rPr>
              <a:t> Null hypothesis</a:t>
            </a:r>
            <a:r>
              <a:rPr lang="en-US" sz="2400" i="1" dirty="0">
                <a:effectLst/>
                <a:latin typeface="Times New Roman" panose="02020603050405020304" pitchFamily="18" charset="0"/>
                <a:ea typeface="PMingLiU" panose="02020500000000000000" pitchFamily="18" charset="-120"/>
              </a:rPr>
              <a:t>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no significant relationship 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pPr marL="0" indent="0" algn="just">
              <a:buNone/>
            </a:pPr>
            <a:endParaRPr lang="en-US" sz="2400" dirty="0">
              <a:effectLst/>
              <a:latin typeface="Times New Roman" panose="02020603050405020304" pitchFamily="18" charset="0"/>
              <a:ea typeface="PMingLiU" panose="02020500000000000000" pitchFamily="18" charset="-120"/>
            </a:endParaRPr>
          </a:p>
          <a:p>
            <a:pPr algn="just"/>
            <a:r>
              <a:rPr lang="en-US" sz="2400" b="1" dirty="0">
                <a:effectLst/>
                <a:latin typeface="Times New Roman" panose="02020603050405020304" pitchFamily="18" charset="0"/>
                <a:ea typeface="PMingLiU" panose="02020500000000000000" pitchFamily="18" charset="-120"/>
              </a:rPr>
              <a:t>H</a:t>
            </a:r>
            <a:r>
              <a:rPr lang="en-US" sz="2400" b="1" baseline="-25000" dirty="0">
                <a:effectLst/>
                <a:latin typeface="Times New Roman" panose="02020603050405020304" pitchFamily="18" charset="0"/>
                <a:ea typeface="PMingLiU" panose="02020500000000000000" pitchFamily="18" charset="-120"/>
              </a:rPr>
              <a:t>a-</a:t>
            </a:r>
            <a:r>
              <a:rPr lang="en-US" sz="2400" b="1" dirty="0">
                <a:effectLst/>
                <a:latin typeface="Times New Roman" panose="02020603050405020304" pitchFamily="18" charset="0"/>
                <a:ea typeface="PMingLiU" panose="02020500000000000000" pitchFamily="18" charset="-120"/>
              </a:rPr>
              <a:t> Alternative hypothesis</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There is </a:t>
            </a:r>
            <a:r>
              <a:rPr lang="en-US" sz="2400">
                <a:effectLst/>
                <a:latin typeface="Times New Roman" panose="02020603050405020304" pitchFamily="18" charset="0"/>
                <a:ea typeface="PMingLiU" panose="02020500000000000000" pitchFamily="18" charset="-120"/>
              </a:rPr>
              <a:t>significant relationship </a:t>
            </a:r>
            <a:r>
              <a:rPr lang="en-US" sz="2400" dirty="0">
                <a:effectLst/>
                <a:latin typeface="Times New Roman" panose="02020603050405020304" pitchFamily="18" charset="0"/>
                <a:ea typeface="PMingLiU" panose="02020500000000000000" pitchFamily="18" charset="-120"/>
              </a:rPr>
              <a:t>between teachers’ English skills as the language of instruction and the quality of graduates in higher leaning institutions in Rwanda.</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US" dirty="0"/>
          </a:p>
        </p:txBody>
      </p:sp>
      <p:sp>
        <p:nvSpPr>
          <p:cNvPr id="3" name="Content Placeholder 2"/>
          <p:cNvSpPr>
            <a:spLocks noGrp="1"/>
          </p:cNvSpPr>
          <p:nvPr>
            <p:ph idx="1"/>
          </p:nvPr>
        </p:nvSpPr>
        <p:spPr>
          <a:xfrm>
            <a:off x="348343" y="1284514"/>
            <a:ext cx="11005457" cy="4892449"/>
          </a:xfrm>
        </p:spPr>
        <p:txBody>
          <a:bodyPr>
            <a:normAutofit/>
          </a:bodyPr>
          <a:lstStyle/>
          <a:p>
            <a:r>
              <a:rPr lang="en-US" sz="2000" dirty="0">
                <a:effectLst/>
                <a:latin typeface="Times New Roman" panose="02020603050405020304" pitchFamily="18" charset="0"/>
                <a:ea typeface="PMingLiU" panose="02020500000000000000" pitchFamily="18" charset="-120"/>
              </a:rPr>
              <a:t>A variable is simply an attribute on which cases vary and not constant.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a </a:t>
            </a:r>
            <a:r>
              <a:rPr lang="en-US" sz="2000" i="1" dirty="0">
                <a:effectLst/>
                <a:latin typeface="Times New Roman" panose="02020603050405020304" pitchFamily="18" charset="0"/>
                <a:ea typeface="PMingLiU" panose="02020500000000000000" pitchFamily="18" charset="-120"/>
              </a:rPr>
              <a:t>variable</a:t>
            </a:r>
            <a:r>
              <a:rPr lang="en-US" sz="2000" dirty="0">
                <a:effectLst/>
                <a:latin typeface="Times New Roman" panose="02020603050405020304" pitchFamily="18" charset="0"/>
                <a:ea typeface="PMingLiU" panose="02020500000000000000" pitchFamily="18" charset="-120"/>
              </a:rPr>
              <a:t> is anything that may assume different numerical (infinite number) or </a:t>
            </a:r>
            <a:r>
              <a:rPr lang="en-US" sz="2000" dirty="0" err="1">
                <a:effectLst/>
                <a:latin typeface="Times New Roman" panose="02020603050405020304" pitchFamily="18" charset="0"/>
                <a:ea typeface="PMingLiU" panose="02020500000000000000" pitchFamily="18" charset="-120"/>
              </a:rPr>
              <a:t>cathegorical</a:t>
            </a:r>
            <a:r>
              <a:rPr lang="en-US" sz="2000" dirty="0">
                <a:effectLst/>
                <a:latin typeface="Times New Roman" panose="02020603050405020304" pitchFamily="18" charset="0"/>
                <a:ea typeface="PMingLiU" panose="02020500000000000000" pitchFamily="18" charset="-120"/>
              </a:rPr>
              <a:t> (limited number) values.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(2003), independent variable is a variable that is expected to influence the 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An independent variable is a characteristic of the physical or social environment that, due to an intervention or a manipulation practiced by the researcher, takes some values, so that its impact on some behaviors is valued.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According to Zikmund ( 2003), dependent variable is a criterion or a variable that is to be predicted or explained.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 It is an </a:t>
            </a:r>
            <a:r>
              <a:rPr lang="en-US" sz="2000" i="1" dirty="0">
                <a:effectLst/>
                <a:latin typeface="Times New Roman" panose="02020603050405020304" pitchFamily="18" charset="0"/>
                <a:ea typeface="PMingLiU" panose="02020500000000000000" pitchFamily="18" charset="-120"/>
              </a:rPr>
              <a:t>effect</a:t>
            </a:r>
            <a:r>
              <a:rPr lang="en-US" sz="2000" dirty="0">
                <a:effectLst/>
                <a:latin typeface="Times New Roman" panose="02020603050405020304" pitchFamily="18" charset="0"/>
                <a:ea typeface="PMingLiU" panose="02020500000000000000" pitchFamily="18" charset="-120"/>
              </a:rPr>
              <a:t> on the behavior for which the researcher intends to measure the influence of the independent variable.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In addition to these two types of variables there are also other variables that seem not to be controlled. These are for example, intermediate Variables and parasitic Variables.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Some authors talk of "analysis of the accessible data", "study of the relevant writings", others "of analysis of the sources" or "history of the problem", others again of “the literature review" or "theoretical foundations of research” or “conceptual and theoretical framework”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5125"/>
            <a:ext cx="10439400" cy="788761"/>
          </a:xfrm>
        </p:spPr>
        <p:txBody>
          <a:bodyPr/>
          <a:lstStyle/>
          <a:p>
            <a:r>
              <a:rPr lang="en-US" dirty="0"/>
              <a:t>Methodological Phase</a:t>
            </a:r>
            <a:endParaRPr lang="en-US" dirty="0"/>
          </a:p>
        </p:txBody>
      </p:sp>
      <p:sp>
        <p:nvSpPr>
          <p:cNvPr id="3" name="Content Placeholder 2"/>
          <p:cNvSpPr>
            <a:spLocks noGrp="1"/>
          </p:cNvSpPr>
          <p:nvPr>
            <p:ph idx="1"/>
          </p:nvPr>
        </p:nvSpPr>
        <p:spPr>
          <a:xfrm>
            <a:off x="838200" y="1153886"/>
            <a:ext cx="10515600" cy="5023077"/>
          </a:xfrm>
        </p:spPr>
        <p:txBody>
          <a:bodyPr>
            <a:noAutofit/>
          </a:bodyPr>
          <a:lstStyle/>
          <a:p>
            <a:r>
              <a:rPr lang="en-US" sz="2200" dirty="0">
                <a:effectLst/>
                <a:latin typeface="Times New Roman" panose="02020603050405020304" pitchFamily="18" charset="0"/>
                <a:ea typeface="PMingLiU" panose="02020500000000000000" pitchFamily="18" charset="-120"/>
              </a:rPr>
              <a:t>The methodological phase concerns the whole plan of work that will dictate the activities to make research to its end.  </a:t>
            </a:r>
            <a:endParaRPr lang="en-US" sz="2200" dirty="0">
              <a:effectLst/>
              <a:latin typeface="Times New Roman" panose="02020603050405020304" pitchFamily="18" charset="0"/>
              <a:ea typeface="PMingLiU" panose="02020500000000000000" pitchFamily="18" charset="-120"/>
            </a:endParaRPr>
          </a:p>
          <a:p>
            <a:r>
              <a:rPr lang="en-GB" sz="2200" dirty="0">
                <a:effectLst/>
                <a:latin typeface="Times New Roman" panose="02020603050405020304" pitchFamily="18" charset="0"/>
                <a:ea typeface="PMingLiU" panose="02020500000000000000" pitchFamily="18" charset="-120"/>
              </a:rPr>
              <a:t>Different questions require different methods to answer them. The way a question is asked has implications for what needs to be done, in research, to answer it. Quantitative questions require quantitative methods to answer them, and qualitative questions require qualitative methods to answer them.</a:t>
            </a:r>
            <a:endParaRPr lang="en-US" sz="2200" dirty="0">
              <a:effectLst/>
              <a:latin typeface="Times New Roman" panose="02020603050405020304" pitchFamily="18" charset="0"/>
              <a:ea typeface="PMingLiU" panose="02020500000000000000" pitchFamily="18" charset="-120"/>
            </a:endParaRPr>
          </a:p>
          <a:p>
            <a:r>
              <a:rPr lang="en-US" sz="2200" dirty="0"/>
              <a:t>Research desig: </a:t>
            </a:r>
            <a:r>
              <a:rPr lang="en-GB" sz="2200" dirty="0">
                <a:effectLst/>
                <a:latin typeface="Times New Roman" panose="02020603050405020304" pitchFamily="18" charset="0"/>
                <a:ea typeface="PMingLiU" panose="02020500000000000000" pitchFamily="18" charset="-120"/>
              </a:rPr>
              <a:t>According to </a:t>
            </a:r>
            <a:r>
              <a:rPr lang="en-US" sz="2200" dirty="0">
                <a:effectLst/>
                <a:latin typeface="Times New Roman" panose="02020603050405020304" pitchFamily="18" charset="0"/>
                <a:ea typeface="PMingLiU" panose="02020500000000000000" pitchFamily="18" charset="-120"/>
              </a:rPr>
              <a:t>Zikmund (2003), a research design is a </a:t>
            </a:r>
            <a:r>
              <a:rPr lang="en-US" sz="2200" i="1" dirty="0">
                <a:effectLst/>
                <a:latin typeface="Times New Roman" panose="02020603050405020304" pitchFamily="18" charset="0"/>
                <a:ea typeface="PMingLiU" panose="02020500000000000000" pitchFamily="18" charset="-120"/>
              </a:rPr>
              <a:t>master plan</a:t>
            </a:r>
            <a:r>
              <a:rPr lang="en-US" sz="2200" dirty="0">
                <a:effectLst/>
                <a:latin typeface="Times New Roman" panose="02020603050405020304" pitchFamily="18" charset="0"/>
                <a:ea typeface="PMingLiU" panose="02020500000000000000" pitchFamily="18" charset="-120"/>
              </a:rPr>
              <a:t> specifying the methods and procedures for collecting and </a:t>
            </a:r>
            <a:r>
              <a:rPr lang="en-US" sz="2200" dirty="0" err="1">
                <a:effectLst/>
                <a:latin typeface="Times New Roman" panose="02020603050405020304" pitchFamily="18" charset="0"/>
                <a:ea typeface="PMingLiU" panose="02020500000000000000" pitchFamily="18" charset="-120"/>
              </a:rPr>
              <a:t>analysing</a:t>
            </a:r>
            <a:r>
              <a:rPr lang="en-US" sz="2200" dirty="0">
                <a:effectLst/>
                <a:latin typeface="Times New Roman" panose="02020603050405020304" pitchFamily="18" charset="0"/>
                <a:ea typeface="PMingLiU" panose="02020500000000000000" pitchFamily="18" charset="-120"/>
              </a:rPr>
              <a:t> the needed information.</a:t>
            </a:r>
            <a:r>
              <a:rPr lang="en-US" sz="2200" dirty="0">
                <a:effectLst/>
              </a:rPr>
              <a:t> </a:t>
            </a:r>
            <a:endParaRPr lang="en-US" sz="2200" dirty="0">
              <a:effectLst/>
            </a:endParaRPr>
          </a:p>
          <a:p>
            <a:r>
              <a:rPr lang="en-US" sz="2200" dirty="0"/>
              <a:t>It is about the research philosophy (exploratory study, descriptive study and explanatory study)</a:t>
            </a:r>
            <a:endParaRPr lang="en-US" sz="2200" dirty="0"/>
          </a:p>
          <a:p>
            <a:pPr algn="just"/>
            <a:r>
              <a:rPr lang="en-GB" sz="2200" dirty="0">
                <a:effectLst/>
                <a:latin typeface="Times New Roman" panose="02020603050405020304" pitchFamily="18" charset="0"/>
                <a:ea typeface="PMingLiU" panose="02020500000000000000" pitchFamily="18" charset="-120"/>
              </a:rPr>
              <a:t>The research design clarify the research strategy used including experiment, survey, case study, action research, grounded research, ethnography or archival research. </a:t>
            </a:r>
            <a:r>
              <a:rPr lang="en-US" sz="2200" dirty="0">
                <a:effectLst/>
                <a:latin typeface="Times New Roman" panose="02020603050405020304" pitchFamily="18" charset="0"/>
                <a:ea typeface="PMingLiU" panose="02020500000000000000" pitchFamily="18" charset="-120"/>
              </a:rPr>
              <a:t>(Sounders, Lewis, &amp; </a:t>
            </a:r>
            <a:r>
              <a:rPr lang="en-US" sz="2200" dirty="0" err="1">
                <a:effectLst/>
                <a:latin typeface="Times New Roman" panose="02020603050405020304" pitchFamily="18" charset="0"/>
                <a:ea typeface="PMingLiU" panose="02020500000000000000" pitchFamily="18" charset="-120"/>
              </a:rPr>
              <a:t>Thrornhill</a:t>
            </a:r>
            <a:r>
              <a:rPr lang="en-US" sz="2200" dirty="0">
                <a:effectLst/>
                <a:latin typeface="Times New Roman" panose="02020603050405020304" pitchFamily="18" charset="0"/>
                <a:ea typeface="PMingLiU" panose="02020500000000000000" pitchFamily="18" charset="-120"/>
              </a:rPr>
              <a:t>, 2009)</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rmAutofit/>
          </a:bodyPr>
          <a:lstStyle/>
          <a:p>
            <a:pPr algn="just"/>
            <a:r>
              <a:rPr lang="en-GB" sz="1800" i="1" dirty="0">
                <a:effectLst/>
                <a:latin typeface="Times New Roman" panose="02020603050405020304" pitchFamily="18" charset="0"/>
                <a:ea typeface="PMingLiU" panose="02020500000000000000" pitchFamily="18" charset="-120"/>
              </a:rPr>
              <a:t>Experiment </a:t>
            </a:r>
            <a:r>
              <a:rPr lang="en-GB" sz="1800" dirty="0">
                <a:effectLst/>
                <a:latin typeface="Times New Roman" panose="02020603050405020304" pitchFamily="18" charset="0"/>
                <a:ea typeface="PMingLiU" panose="02020500000000000000" pitchFamily="18" charset="-120"/>
              </a:rPr>
              <a:t>strategy is used most of the time in natural sciences in laboratories; but it can be used also in social sciences such as psychology, anthropology etc. where experiments is undertaken as the field-based experiment.  A random assignment of individuals is used to make two groups: control group where a researcher do not plan an intervention (manipulation of variable) and Experimental group on which a researcher plan an intervention (manipulate). There is an </a:t>
            </a:r>
            <a:r>
              <a:rPr lang="en-GB" sz="1800" i="1" dirty="0">
                <a:effectLst/>
                <a:latin typeface="Times New Roman" panose="02020603050405020304" pitchFamily="18" charset="0"/>
                <a:ea typeface="PMingLiU" panose="02020500000000000000" pitchFamily="18" charset="-120"/>
              </a:rPr>
              <a:t>internal validity</a:t>
            </a:r>
            <a:r>
              <a:rPr lang="en-GB" sz="1800" dirty="0">
                <a:effectLst/>
                <a:latin typeface="Times New Roman" panose="02020603050405020304" pitchFamily="18" charset="0"/>
                <a:ea typeface="PMingLiU" panose="02020500000000000000" pitchFamily="18" charset="-120"/>
              </a:rPr>
              <a:t> if the pre-test results are not significantly different from the research of the post test on both control group and experimental group (the test measure what it is supposed to measure).  There will be </a:t>
            </a:r>
            <a:r>
              <a:rPr lang="en-GB" sz="1800" i="1" dirty="0">
                <a:effectLst/>
                <a:latin typeface="Times New Roman" panose="02020603050405020304" pitchFamily="18" charset="0"/>
                <a:ea typeface="PMingLiU" panose="02020500000000000000" pitchFamily="18" charset="-120"/>
              </a:rPr>
              <a:t>external validity</a:t>
            </a:r>
            <a:r>
              <a:rPr lang="en-GB" sz="1800" dirty="0">
                <a:effectLst/>
                <a:latin typeface="Times New Roman" panose="02020603050405020304" pitchFamily="18" charset="0"/>
                <a:ea typeface="PMingLiU" panose="02020500000000000000" pitchFamily="18" charset="-120"/>
              </a:rPr>
              <a:t> if there is a </a:t>
            </a:r>
            <a:r>
              <a:rPr lang="en-GB" sz="1800" i="1" dirty="0">
                <a:effectLst/>
                <a:latin typeface="Times New Roman" panose="02020603050405020304" pitchFamily="18" charset="0"/>
                <a:ea typeface="PMingLiU" panose="02020500000000000000" pitchFamily="18" charset="-120"/>
              </a:rPr>
              <a:t>generalizability</a:t>
            </a:r>
            <a:r>
              <a:rPr lang="en-GB" sz="1800" dirty="0">
                <a:effectLst/>
                <a:latin typeface="Times New Roman" panose="02020603050405020304" pitchFamily="18" charset="0"/>
                <a:ea typeface="PMingLiU" panose="02020500000000000000" pitchFamily="18" charset="-120"/>
              </a:rPr>
              <a:t> of the results got from the sample to the entire population.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Survey strategy</a:t>
            </a:r>
            <a:r>
              <a:rPr lang="en-GB" sz="1800" dirty="0">
                <a:effectLst/>
                <a:latin typeface="Times New Roman" panose="02020603050405020304" pitchFamily="18" charset="0"/>
                <a:ea typeface="PMingLiU" panose="02020500000000000000" pitchFamily="18" charset="-120"/>
              </a:rPr>
              <a:t> is done using a questionnaire administered to the field by structured interview or structure observation or questionnaire for quantitative data collection. This is the example of deductive approach.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a:p>
            <a:pPr algn="just"/>
            <a:r>
              <a:rPr lang="en-GB" sz="1800" i="1" dirty="0">
                <a:effectLst/>
                <a:latin typeface="Times New Roman" panose="02020603050405020304" pitchFamily="18" charset="0"/>
                <a:ea typeface="PMingLiU" panose="02020500000000000000" pitchFamily="18" charset="-120"/>
              </a:rPr>
              <a:t>A case study</a:t>
            </a:r>
            <a:r>
              <a:rPr lang="en-GB" sz="1800" dirty="0">
                <a:effectLst/>
                <a:latin typeface="Times New Roman" panose="02020603050405020304" pitchFamily="18" charset="0"/>
                <a:ea typeface="PMingLiU" panose="02020500000000000000" pitchFamily="18" charset="-120"/>
              </a:rPr>
              <a:t> strategy is done to assess the real life phenomena using multiple sources of evidence in a particular context. The fact of using different of data collection is called </a:t>
            </a:r>
            <a:r>
              <a:rPr lang="en-GB" sz="1800" i="1" dirty="0">
                <a:effectLst/>
                <a:latin typeface="Times New Roman" panose="02020603050405020304" pitchFamily="18" charset="0"/>
                <a:ea typeface="PMingLiU" panose="02020500000000000000" pitchFamily="18" charset="-120"/>
              </a:rPr>
              <a:t>triangulation</a:t>
            </a:r>
            <a:r>
              <a:rPr lang="en-GB" sz="1800" dirty="0">
                <a:effectLst/>
                <a:latin typeface="Times New Roman" panose="02020603050405020304" pitchFamily="18" charset="0"/>
                <a:ea typeface="PMingLiU" panose="02020500000000000000" pitchFamily="18" charset="-120"/>
              </a:rPr>
              <a:t> multiple source of data.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endParaRPr lang="en-US" dirty="0"/>
          </a:p>
        </p:txBody>
      </p:sp>
      <p:sp>
        <p:nvSpPr>
          <p:cNvPr id="3" name="Content Placeholder 2"/>
          <p:cNvSpPr>
            <a:spLocks noGrp="1"/>
          </p:cNvSpPr>
          <p:nvPr>
            <p:ph idx="1"/>
          </p:nvPr>
        </p:nvSpPr>
        <p:spPr/>
        <p:txBody>
          <a:bodyPr>
            <a:noAutofit/>
          </a:bodyPr>
          <a:lstStyle/>
          <a:p>
            <a:pPr algn="just"/>
            <a:r>
              <a:rPr lang="en-GB" sz="2000" i="1" dirty="0">
                <a:effectLst/>
                <a:latin typeface="Times New Roman" panose="02020603050405020304" pitchFamily="18" charset="0"/>
                <a:ea typeface="PMingLiU" panose="02020500000000000000" pitchFamily="18" charset="-120"/>
              </a:rPr>
              <a:t>Action research</a:t>
            </a:r>
            <a:r>
              <a:rPr lang="en-GB" sz="2000" dirty="0">
                <a:effectLst/>
                <a:latin typeface="Times New Roman" panose="02020603050405020304" pitchFamily="18" charset="0"/>
                <a:ea typeface="PMingLiU" panose="02020500000000000000" pitchFamily="18" charset="-120"/>
              </a:rPr>
              <a:t> strategy is focus on the action and promotes change on the field where it is undertaken. The person undertaking the research is involved in this action for change and subsequently applies the knowledge gained elsewhere.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Grounded theory </a:t>
            </a:r>
            <a:r>
              <a:rPr lang="en-GB" sz="2000" dirty="0">
                <a:effectLst/>
                <a:latin typeface="Times New Roman" panose="02020603050405020304" pitchFamily="18" charset="0"/>
                <a:ea typeface="PMingLiU" panose="02020500000000000000" pitchFamily="18" charset="-120"/>
              </a:rPr>
              <a:t>strategy is used to predict and explain the behaviour based on building a theory.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 Ethnographic strategy is rooted in inductive approach where researchers observe the everyday life of a particular group as full-time member of the social context in which the research is being undertaken.</a:t>
            </a:r>
            <a:endParaRPr lang="en-US" sz="2000" dirty="0">
              <a:effectLst/>
              <a:latin typeface="Times New Roman" panose="02020603050405020304" pitchFamily="18" charset="0"/>
              <a:ea typeface="PMingLiU" panose="02020500000000000000" pitchFamily="18" charset="-120"/>
            </a:endParaRPr>
          </a:p>
          <a:p>
            <a:pPr algn="just"/>
            <a:r>
              <a:rPr lang="en-GB" sz="2000" i="1" dirty="0">
                <a:effectLst/>
                <a:latin typeface="Times New Roman" panose="02020603050405020304" pitchFamily="18" charset="0"/>
                <a:ea typeface="PMingLiU" panose="02020500000000000000" pitchFamily="18" charset="-120"/>
              </a:rPr>
              <a:t>Archival research</a:t>
            </a:r>
            <a:r>
              <a:rPr lang="en-GB" sz="2000" dirty="0">
                <a:effectLst/>
                <a:latin typeface="Times New Roman" panose="02020603050405020304" pitchFamily="18" charset="0"/>
                <a:ea typeface="PMingLiU" panose="02020500000000000000" pitchFamily="18" charset="-120"/>
              </a:rPr>
              <a:t> strategy has historical connotation where it uses historical documentation or administrative records over time other artefacts for a long time</a:t>
            </a:r>
            <a:endParaRPr lang="en-GB"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365125"/>
            <a:ext cx="10559143" cy="843189"/>
          </a:xfrm>
        </p:spPr>
        <p:txBody>
          <a:bodyPr/>
          <a:lstStyle/>
          <a:p>
            <a:r>
              <a:rPr lang="en-US" dirty="0"/>
              <a:t>Quantitative vs Qualitative research</a:t>
            </a:r>
            <a:endParaRPr lang="en-US" dirty="0"/>
          </a:p>
        </p:txBody>
      </p:sp>
      <p:sp>
        <p:nvSpPr>
          <p:cNvPr id="3" name="Content Placeholder 2"/>
          <p:cNvSpPr>
            <a:spLocks noGrp="1"/>
          </p:cNvSpPr>
          <p:nvPr>
            <p:ph idx="1"/>
          </p:nvPr>
        </p:nvSpPr>
        <p:spPr>
          <a:xfrm>
            <a:off x="620486" y="1404257"/>
            <a:ext cx="10733314" cy="4772706"/>
          </a:xfrm>
        </p:spPr>
        <p:txBody>
          <a:bodyPr>
            <a:noAutofit/>
          </a:bodyPr>
          <a:lstStyle/>
          <a:p>
            <a:r>
              <a:rPr lang="en-GB" sz="1600" dirty="0">
                <a:effectLst/>
                <a:latin typeface="Times New Roman" panose="02020603050405020304" pitchFamily="18" charset="0"/>
                <a:ea typeface="PMingLiU" panose="02020500000000000000" pitchFamily="18" charset="-120"/>
              </a:rPr>
              <a:t>The </a:t>
            </a:r>
            <a:r>
              <a:rPr lang="en-GB" sz="1600" b="1" i="1" dirty="0">
                <a:effectLst/>
                <a:latin typeface="Times New Roman" panose="02020603050405020304" pitchFamily="18" charset="0"/>
                <a:ea typeface="PMingLiU" panose="02020500000000000000" pitchFamily="18" charset="-120"/>
              </a:rPr>
              <a:t>research choice</a:t>
            </a:r>
            <a:r>
              <a:rPr lang="en-GB" sz="1600" dirty="0">
                <a:effectLst/>
                <a:latin typeface="Times New Roman" panose="02020603050405020304" pitchFamily="18" charset="0"/>
                <a:ea typeface="PMingLiU" panose="02020500000000000000" pitchFamily="18" charset="-120"/>
              </a:rPr>
              <a:t> may use mono method or multiple methods (quantitative or qualitative) or mixed methods (mixed methods or mixed models research. Ex. Transform qualitative data into numerical data by codifying them (</a:t>
            </a:r>
            <a:r>
              <a:rPr lang="en-GB" sz="1600" i="1" dirty="0" err="1">
                <a:effectLst/>
                <a:latin typeface="Times New Roman" panose="02020603050405020304" pitchFamily="18" charset="0"/>
                <a:ea typeface="PMingLiU" panose="02020500000000000000" pitchFamily="18" charset="-120"/>
              </a:rPr>
              <a:t>quantitise</a:t>
            </a:r>
            <a:r>
              <a:rPr lang="en-GB" sz="1600" dirty="0">
                <a:effectLst/>
                <a:latin typeface="Times New Roman" panose="02020603050405020304" pitchFamily="18" charset="0"/>
                <a:ea typeface="PMingLiU" panose="02020500000000000000" pitchFamily="18" charset="-120"/>
              </a:rPr>
              <a:t>) or making a narrative of quantitative data (</a:t>
            </a:r>
            <a:r>
              <a:rPr lang="en-GB" sz="1600" i="1" dirty="0" err="1">
                <a:effectLst/>
                <a:latin typeface="Times New Roman" panose="02020603050405020304" pitchFamily="18" charset="0"/>
                <a:ea typeface="PMingLiU" panose="02020500000000000000" pitchFamily="18" charset="-120"/>
              </a:rPr>
              <a:t>qualitise</a:t>
            </a:r>
            <a:r>
              <a:rPr lang="en-GB" sz="1600" dirty="0">
                <a:effectLst/>
                <a:latin typeface="Times New Roman" panose="02020603050405020304" pitchFamily="18" charset="0"/>
                <a:ea typeface="PMingLiU" panose="02020500000000000000" pitchFamily="18" charset="-120"/>
              </a:rPr>
              <a:t>)</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Quantitative method</a:t>
            </a:r>
            <a:r>
              <a:rPr lang="en-GB" sz="1600" dirty="0">
                <a:effectLst/>
                <a:latin typeface="Times New Roman" panose="02020603050405020304" pitchFamily="18" charset="0"/>
                <a:ea typeface="PMingLiU" panose="02020500000000000000" pitchFamily="18" charset="-120"/>
              </a:rPr>
              <a:t> focuses on numeric data (numbers) collection. It refers to the data collection technique using the questionnaire, structured interview or structured observation and making the data analysis procedure such as graphs, tables to generate descriptive(frequencies and percentiles, mean, mode median, variance, standard deviation, coefficient of variation), inferential statistics(correlation, fisher, t-test, normal distribution) or using numerical data (ex. Student marks, salary of the employee, etc.)</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Qualitative method</a:t>
            </a:r>
            <a:r>
              <a:rPr lang="en-GB" sz="1600" dirty="0">
                <a:effectLst/>
                <a:latin typeface="Times New Roman" panose="02020603050405020304" pitchFamily="18" charset="0"/>
                <a:ea typeface="PMingLiU" panose="02020500000000000000" pitchFamily="18" charset="-120"/>
              </a:rPr>
              <a:t> focuses on the non-numerical data (words) or prints (pictures), or sound record (audio or video clips). These sound records can be transcribed into words using appropriate instruments such as recorder and transcribing software applications.  It refers to the data collection using in-depth interview, focus group discussion or non-structured interview or data analysis procedure such as categorizing data that generate non-numerical data. </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Mixed method research</a:t>
            </a:r>
            <a:r>
              <a:rPr lang="en-GB" sz="1600" dirty="0">
                <a:effectLst/>
                <a:latin typeface="Times New Roman" panose="02020603050405020304" pitchFamily="18" charset="0"/>
                <a:ea typeface="PMingLiU" panose="02020500000000000000" pitchFamily="18" charset="-120"/>
              </a:rPr>
              <a:t> uses both quantitative and qualitative data collection and analysis procedure at the same time or one after the other but </a:t>
            </a:r>
            <a:r>
              <a:rPr lang="en-GB" sz="1600" b="1" dirty="0">
                <a:effectLst/>
                <a:latin typeface="Times New Roman" panose="02020603050405020304" pitchFamily="18" charset="0"/>
                <a:ea typeface="PMingLiU" panose="02020500000000000000" pitchFamily="18" charset="-120"/>
              </a:rPr>
              <a:t>does not combine</a:t>
            </a:r>
            <a:r>
              <a:rPr lang="en-GB" sz="1600" dirty="0">
                <a:effectLst/>
                <a:latin typeface="Times New Roman" panose="02020603050405020304" pitchFamily="18" charset="0"/>
                <a:ea typeface="PMingLiU" panose="02020500000000000000" pitchFamily="18" charset="-120"/>
              </a:rPr>
              <a:t> them.</a:t>
            </a:r>
            <a:endParaRPr lang="en-US" sz="1600" dirty="0">
              <a:effectLst/>
              <a:latin typeface="Times New Roman" panose="02020603050405020304" pitchFamily="18" charset="0"/>
              <a:ea typeface="PMingLiU" panose="02020500000000000000" pitchFamily="18" charset="-120"/>
            </a:endParaRPr>
          </a:p>
          <a:p>
            <a:pPr algn="just"/>
            <a:r>
              <a:rPr lang="en-GB" sz="1600" i="1" dirty="0">
                <a:effectLst/>
                <a:latin typeface="Times New Roman" panose="02020603050405020304" pitchFamily="18" charset="0"/>
                <a:ea typeface="PMingLiU" panose="02020500000000000000" pitchFamily="18" charset="-120"/>
              </a:rPr>
              <a:t>Mixed model research</a:t>
            </a:r>
            <a:r>
              <a:rPr lang="en-GB" sz="1600" dirty="0">
                <a:effectLst/>
                <a:latin typeface="Times New Roman" panose="02020603050405020304" pitchFamily="18" charset="0"/>
                <a:ea typeface="PMingLiU" panose="02020500000000000000" pitchFamily="18" charset="-120"/>
              </a:rPr>
              <a:t> </a:t>
            </a:r>
            <a:r>
              <a:rPr lang="en-GB" sz="1600" b="1" dirty="0">
                <a:effectLst/>
                <a:latin typeface="Times New Roman" panose="02020603050405020304" pitchFamily="18" charset="0"/>
                <a:ea typeface="PMingLiU" panose="02020500000000000000" pitchFamily="18" charset="-120"/>
              </a:rPr>
              <a:t>combines</a:t>
            </a:r>
            <a:r>
              <a:rPr lang="en-GB" sz="1600" dirty="0">
                <a:effectLst/>
                <a:latin typeface="Times New Roman" panose="02020603050405020304" pitchFamily="18" charset="0"/>
                <a:ea typeface="PMingLiU" panose="02020500000000000000" pitchFamily="18" charset="-120"/>
              </a:rPr>
              <a:t> quantitative data collection techniques and analysis procedure and qualitative data collection techniques and analysis procedures.</a:t>
            </a:r>
            <a:endParaRPr lang="en-US" sz="1600" dirty="0">
              <a:effectLst/>
              <a:latin typeface="Times New Roman" panose="02020603050405020304" pitchFamily="18" charset="0"/>
              <a:ea typeface="PMingLiU" panose="02020500000000000000" pitchFamily="18" charset="-120"/>
            </a:endParaRPr>
          </a:p>
          <a:p>
            <a:pPr marL="0" indent="0" algn="just">
              <a:buNone/>
            </a:pPr>
            <a:endParaRPr lang="en-US" sz="1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dirty="0"/>
              <a:t>Definition of the scientific research </a:t>
            </a:r>
            <a:endParaRPr lang="en-US" dirty="0"/>
          </a:p>
        </p:txBody>
      </p:sp>
      <p:sp>
        <p:nvSpPr>
          <p:cNvPr id="3" name="Content Placeholder 2"/>
          <p:cNvSpPr>
            <a:spLocks noGrp="1"/>
          </p:cNvSpPr>
          <p:nvPr>
            <p:ph idx="1"/>
          </p:nvPr>
        </p:nvSpPr>
        <p:spPr>
          <a:xfrm>
            <a:off x="566057" y="1175657"/>
            <a:ext cx="10787743" cy="5001306"/>
          </a:xfrm>
        </p:spPr>
        <p:txBody>
          <a:bodyPr>
            <a:noAutofit/>
          </a:bodyPr>
          <a:lstStyle/>
          <a:p>
            <a:pPr algn="just"/>
            <a:r>
              <a:rPr lang="en-US" sz="2400" dirty="0">
                <a:effectLst/>
                <a:latin typeface="Times New Roman" panose="02020603050405020304" pitchFamily="18" charset="0"/>
                <a:ea typeface="PMingLiU" panose="02020500000000000000" pitchFamily="18" charset="-120"/>
              </a:rPr>
              <a:t>Research is the set of activities, of the scientific works to which the researchers deliver themselves. </a:t>
            </a:r>
            <a:endParaRPr lang="en-US" sz="2400" dirty="0">
              <a:effectLst/>
              <a:latin typeface="Times New Roman" panose="02020603050405020304" pitchFamily="18" charset="0"/>
              <a:ea typeface="PMingLiU" panose="02020500000000000000" pitchFamily="18" charset="-120"/>
            </a:endParaRPr>
          </a:p>
          <a:p>
            <a:pPr algn="just"/>
            <a:r>
              <a:rPr lang="en-US" sz="2400" dirty="0">
                <a:latin typeface="Times New Roman" panose="02020603050405020304" pitchFamily="18" charset="0"/>
                <a:ea typeface="PMingLiU" panose="02020500000000000000" pitchFamily="18" charset="-120"/>
              </a:rPr>
              <a:t>T</a:t>
            </a:r>
            <a:r>
              <a:rPr lang="en-US" sz="2400" dirty="0">
                <a:effectLst/>
                <a:latin typeface="Times New Roman" panose="02020603050405020304" pitchFamily="18" charset="0"/>
                <a:ea typeface="PMingLiU" panose="02020500000000000000" pitchFamily="18" charset="-120"/>
              </a:rPr>
              <a:t>he very idea to make research indicates a relative dissatisfaction with the present state of the things and the presumption that to improve it is possible.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Scientific research method is a set of techniques or procedures used to analyses empirical evidence in an attempt to confirm or disprove prior conceptions.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Empirical means verifiable by observation, quasi experimentation, or field experience in theory development (Zikmund, 2003).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Finally, we can say that research is the fashion privileged for acquiring the scientific knowledge.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scientific research is thus a process of analysis or systematic investigation of a topic (or of a situation) to establish, to discover or to review the facts, the theories or the applications.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Time horizons</a:t>
            </a:r>
            <a:endParaRPr lang="en-US" dirty="0"/>
          </a:p>
        </p:txBody>
      </p:sp>
      <p:sp>
        <p:nvSpPr>
          <p:cNvPr id="3" name="Content Placeholder 2"/>
          <p:cNvSpPr>
            <a:spLocks noGrp="1"/>
          </p:cNvSpPr>
          <p:nvPr>
            <p:ph idx="1"/>
          </p:nvPr>
        </p:nvSpPr>
        <p:spPr/>
        <p:txBody>
          <a:bodyPr/>
          <a:lstStyle/>
          <a:p>
            <a:r>
              <a:rPr lang="en-GB" sz="3200" b="1" i="1" dirty="0">
                <a:effectLst/>
                <a:latin typeface="Times New Roman" panose="02020603050405020304" pitchFamily="18" charset="0"/>
                <a:ea typeface="PMingLiU" panose="02020500000000000000" pitchFamily="18" charset="-120"/>
              </a:rPr>
              <a:t>Research Time horizons</a:t>
            </a:r>
            <a:r>
              <a:rPr lang="en-GB" sz="3200" dirty="0">
                <a:effectLst/>
                <a:latin typeface="Times New Roman" panose="02020603050405020304" pitchFamily="18" charset="0"/>
                <a:ea typeface="PMingLiU" panose="02020500000000000000" pitchFamily="18" charset="-120"/>
              </a:rPr>
              <a:t>.  There are </a:t>
            </a:r>
            <a:r>
              <a:rPr lang="en-GB" sz="3200" i="1" dirty="0">
                <a:effectLst/>
                <a:latin typeface="Times New Roman" panose="02020603050405020304" pitchFamily="18" charset="0"/>
                <a:ea typeface="PMingLiU" panose="02020500000000000000" pitchFamily="18" charset="-120"/>
              </a:rPr>
              <a:t>cross-sectional studies</a:t>
            </a:r>
            <a:r>
              <a:rPr lang="en-GB" sz="3200" dirty="0">
                <a:effectLst/>
                <a:latin typeface="Times New Roman" panose="02020603050405020304" pitchFamily="18" charset="0"/>
                <a:ea typeface="PMingLiU" panose="02020500000000000000" pitchFamily="18" charset="-120"/>
              </a:rPr>
              <a:t> where the data gathering procedure is done in single point in time or a “snapshot” in time horizon and </a:t>
            </a:r>
            <a:r>
              <a:rPr lang="en-GB" sz="3200" i="1" dirty="0">
                <a:effectLst/>
                <a:latin typeface="Times New Roman" panose="02020603050405020304" pitchFamily="18" charset="0"/>
                <a:ea typeface="PMingLiU" panose="02020500000000000000" pitchFamily="18" charset="-120"/>
              </a:rPr>
              <a:t>longitudinal studies</a:t>
            </a:r>
            <a:r>
              <a:rPr lang="en-GB" sz="3200" dirty="0">
                <a:effectLst/>
                <a:latin typeface="Times New Roman" panose="02020603050405020304" pitchFamily="18" charset="0"/>
                <a:ea typeface="PMingLiU" panose="02020500000000000000" pitchFamily="18" charset="-120"/>
              </a:rPr>
              <a:t> the y study changes and development in different point in time (Saunders, Lewis, &amp; Thornhill, 2009).</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Population, Sample and Sampling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the scientific research </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PMingLiU" panose="02020500000000000000" pitchFamily="18" charset="-120"/>
              </a:rPr>
              <a:t>It uses in priority the scientific method that uses the </a:t>
            </a:r>
            <a:r>
              <a:rPr lang="en-US" sz="2400" i="1" dirty="0">
                <a:effectLst/>
                <a:latin typeface="Times New Roman" panose="02020603050405020304" pitchFamily="18" charset="0"/>
                <a:ea typeface="PMingLiU" panose="02020500000000000000" pitchFamily="18" charset="-120"/>
              </a:rPr>
              <a:t>deductive approach</a:t>
            </a:r>
            <a:r>
              <a:rPr lang="en-US" sz="2400" dirty="0">
                <a:effectLst/>
                <a:latin typeface="Times New Roman" panose="02020603050405020304" pitchFamily="18" charset="0"/>
                <a:ea typeface="PMingLiU" panose="02020500000000000000" pitchFamily="18" charset="-120"/>
              </a:rPr>
              <a:t> (that goes from the general to the particular) and the </a:t>
            </a:r>
            <a:r>
              <a:rPr lang="en-US" sz="2400" i="1" dirty="0">
                <a:effectLst/>
                <a:latin typeface="Times New Roman" panose="02020603050405020304" pitchFamily="18" charset="0"/>
                <a:ea typeface="PMingLiU" panose="02020500000000000000" pitchFamily="18" charset="-120"/>
              </a:rPr>
              <a:t>inductive approach</a:t>
            </a:r>
            <a:r>
              <a:rPr lang="en-US" sz="2400" dirty="0">
                <a:effectLst/>
                <a:latin typeface="Times New Roman" panose="02020603050405020304" pitchFamily="18" charset="0"/>
                <a:ea typeface="PMingLiU" panose="02020500000000000000" pitchFamily="18" charset="-120"/>
              </a:rPr>
              <a:t> (from particular to the general).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a:t>
            </a:r>
            <a:r>
              <a:rPr lang="en-US" sz="2400" b="1" i="1" dirty="0">
                <a:effectLst/>
                <a:latin typeface="Times New Roman" panose="02020603050405020304" pitchFamily="18" charset="0"/>
                <a:ea typeface="PMingLiU" panose="02020500000000000000" pitchFamily="18" charset="-120"/>
              </a:rPr>
              <a:t> scientific research process </a:t>
            </a:r>
            <a:r>
              <a:rPr lang="en-US" sz="2400" dirty="0">
                <a:effectLst/>
                <a:latin typeface="Times New Roman" panose="02020603050405020304" pitchFamily="18" charset="0"/>
                <a:ea typeface="PMingLiU" panose="02020500000000000000" pitchFamily="18" charset="-120"/>
              </a:rPr>
              <a:t>is as follows: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1. Identification and definition of the problem (observation)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2. Formulation of the hypothesis (or question)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3. Collection, organization and analysis of the data (Experimentation)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4. Formulation of the results and findings (Interpretation)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5. Verification, dismissal (reject) or modification of the hypothesis (Conclusion)</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6" y="365126"/>
            <a:ext cx="10482943" cy="658132"/>
          </a:xfrm>
        </p:spPr>
        <p:txBody>
          <a:bodyPr>
            <a:normAutofit fontScale="90000"/>
          </a:bodyPr>
          <a:lstStyle/>
          <a:p>
            <a:r>
              <a:rPr lang="en-US" dirty="0"/>
              <a:t>Types of Research </a:t>
            </a:r>
            <a:endParaRPr lang="en-US" dirty="0"/>
          </a:p>
        </p:txBody>
      </p:sp>
      <p:sp>
        <p:nvSpPr>
          <p:cNvPr id="3" name="Content Placeholder 2"/>
          <p:cNvSpPr>
            <a:spLocks noGrp="1"/>
          </p:cNvSpPr>
          <p:nvPr>
            <p:ph idx="1"/>
          </p:nvPr>
        </p:nvSpPr>
        <p:spPr>
          <a:xfrm>
            <a:off x="609600" y="947057"/>
            <a:ext cx="10744200" cy="5229906"/>
          </a:xfrm>
        </p:spPr>
        <p:txBody>
          <a:bodyPr>
            <a:normAutofit fontScale="92500" lnSpcReduction="10000"/>
          </a:bodyPr>
          <a:lstStyle/>
          <a:p>
            <a:pPr algn="just"/>
            <a:r>
              <a:rPr lang="en-US" sz="1800" b="1" dirty="0">
                <a:effectLst/>
                <a:latin typeface="Times New Roman" panose="02020603050405020304" pitchFamily="18" charset="0"/>
                <a:ea typeface="PMingLiU" panose="02020500000000000000" pitchFamily="18" charset="-120"/>
              </a:rPr>
              <a:t> </a:t>
            </a:r>
            <a:r>
              <a:rPr lang="en-US" sz="1800" b="1" dirty="0">
                <a:effectLst/>
                <a:latin typeface="Times New Roman" panose="02020603050405020304" pitchFamily="18" charset="0"/>
                <a:ea typeface="PMingLiU" panose="02020500000000000000" pitchFamily="18" charset="-120"/>
              </a:rPr>
              <a:t>Classification by objectives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Fundamental research (theoretical) and applied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and development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Action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Qualitative research and quantitative research  </a:t>
            </a:r>
            <a:endParaRPr lang="en-US" sz="1800" dirty="0">
              <a:effectLst/>
              <a:latin typeface="Times New Roman" panose="02020603050405020304" pitchFamily="18" charset="0"/>
              <a:ea typeface="PMingLiU" panose="02020500000000000000" pitchFamily="18" charset="-120"/>
            </a:endParaRPr>
          </a:p>
          <a:p>
            <a:pPr marL="0" indent="0" algn="just">
              <a:buNone/>
            </a:pPr>
            <a:r>
              <a:rPr lang="en-US" sz="1800" b="1" dirty="0">
                <a:effectLst/>
                <a:latin typeface="Times New Roman" panose="02020603050405020304" pitchFamily="18" charset="0"/>
                <a:ea typeface="PMingLiU" panose="02020500000000000000" pitchFamily="18" charset="-120"/>
              </a:rPr>
              <a:t>Classification by methods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Historic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Correlational Research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Comparative causal research or "ex post facto"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Experimental research  </a:t>
            </a:r>
            <a:endParaRPr lang="en-US" sz="1800" dirty="0">
              <a:effectLst/>
              <a:latin typeface="Times New Roman" panose="02020603050405020304" pitchFamily="18" charset="0"/>
              <a:ea typeface="PMingLiU" panose="02020500000000000000" pitchFamily="18" charset="-120"/>
            </a:endParaRPr>
          </a:p>
          <a:p>
            <a:pPr marL="0" indent="0" algn="just">
              <a:buNone/>
            </a:pPr>
            <a:r>
              <a:rPr lang="en-US" sz="1800" b="1" dirty="0">
                <a:effectLst/>
                <a:latin typeface="Times New Roman" panose="02020603050405020304" pitchFamily="18" charset="0"/>
                <a:ea typeface="PMingLiU" panose="02020500000000000000" pitchFamily="18" charset="-120"/>
              </a:rPr>
              <a:t> Classification according to the context of application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of laboratory  </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Research by investigation/survey</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Quasi-experimental research</a:t>
            </a:r>
            <a:endParaRPr lang="en-US" sz="1800" dirty="0">
              <a:effectLst/>
              <a:latin typeface="Times New Roman" panose="02020603050405020304" pitchFamily="18" charset="0"/>
              <a:ea typeface="PMingLiU" panose="02020500000000000000" pitchFamily="18" charset="-120"/>
            </a:endParaRPr>
          </a:p>
          <a:p>
            <a:pPr marL="457200" algn="just"/>
            <a:r>
              <a:rPr lang="en-US" sz="1800" dirty="0">
                <a:effectLst/>
                <a:latin typeface="Times New Roman" panose="02020603050405020304" pitchFamily="18" charset="0"/>
                <a:ea typeface="PMingLiU" panose="02020500000000000000" pitchFamily="18" charset="-120"/>
              </a:rPr>
              <a:t>Case study and/or research on the ground (survey)</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and stages of the research process</a:t>
            </a:r>
            <a:endParaRPr lang="en-US" dirty="0"/>
          </a:p>
        </p:txBody>
      </p:sp>
      <p:sp>
        <p:nvSpPr>
          <p:cNvPr id="3" name="Content Placeholder 2"/>
          <p:cNvSpPr>
            <a:spLocks noGrp="1"/>
          </p:cNvSpPr>
          <p:nvPr>
            <p:ph idx="1"/>
          </p:nvPr>
        </p:nvSpPr>
        <p:spPr/>
        <p:txBody>
          <a:bodyPr/>
          <a:lstStyle/>
          <a:p>
            <a:r>
              <a:rPr lang="en-US" dirty="0"/>
              <a:t>Conceptual phase</a:t>
            </a:r>
            <a:endParaRPr lang="en-US" dirty="0"/>
          </a:p>
          <a:p>
            <a:endParaRPr lang="en-US" dirty="0"/>
          </a:p>
          <a:p>
            <a:endParaRPr lang="en-US" dirty="0"/>
          </a:p>
          <a:p>
            <a:pPr marL="0" indent="0">
              <a:buNone/>
            </a:pPr>
            <a:endParaRPr lang="en-US" dirty="0"/>
          </a:p>
          <a:p>
            <a:r>
              <a:rPr lang="en-US" dirty="0"/>
              <a:t>Methodological phase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phase</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PMingLiU" panose="02020500000000000000" pitchFamily="18" charset="-120"/>
              </a:rPr>
              <a:t>The </a:t>
            </a:r>
            <a:r>
              <a:rPr lang="en-US" sz="2400" b="1" i="1" dirty="0">
                <a:effectLst/>
                <a:latin typeface="Times New Roman" panose="02020603050405020304" pitchFamily="18" charset="0"/>
                <a:ea typeface="PMingLiU" panose="02020500000000000000" pitchFamily="18" charset="-120"/>
              </a:rPr>
              <a:t>conceptual phase</a:t>
            </a:r>
            <a:r>
              <a:rPr lang="en-US" sz="2400" dirty="0">
                <a:effectLst/>
                <a:latin typeface="Times New Roman" panose="02020603050405020304" pitchFamily="18" charset="0"/>
                <a:ea typeface="PMingLiU" panose="02020500000000000000" pitchFamily="18" charset="-120"/>
              </a:rPr>
              <a:t> is composed with the research proposal.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According to Zikmund (2003), the research proposal is a written statement of research design that includes statement explaining the purpose of the study and the detailed, systematic outlined of  a particular research methodology.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Generally, it includes the following elements: the analysis of the situation, the critical analysis of related written documents, the population and the sample, the instrument of research, the progress of research, the treatment and the analysis of the data, financing, and timing.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of a good research topic</a:t>
            </a:r>
            <a:endParaRPr lang="en-US" dirty="0"/>
          </a:p>
        </p:txBody>
      </p:sp>
      <p:sp>
        <p:nvSpPr>
          <p:cNvPr id="3" name="Content Placeholder 2"/>
          <p:cNvSpPr>
            <a:spLocks noGrp="1"/>
          </p:cNvSpPr>
          <p:nvPr>
            <p:ph idx="1"/>
          </p:nvPr>
        </p:nvSpPr>
        <p:spPr/>
        <p:txBody>
          <a:bodyPr>
            <a:normAutofit/>
          </a:bodyPr>
          <a:lstStyle/>
          <a:p>
            <a:r>
              <a:rPr lang="en-US" sz="3200" i="1" dirty="0">
                <a:effectLst/>
                <a:latin typeface="Times New Roman" panose="02020603050405020304" pitchFamily="18" charset="0"/>
                <a:ea typeface="PMingLiU" panose="02020500000000000000" pitchFamily="18" charset="-120"/>
              </a:rPr>
              <a:t>capability</a:t>
            </a:r>
            <a:r>
              <a:rPr lang="en-US" sz="3200" dirty="0">
                <a:effectLst/>
                <a:latin typeface="Times New Roman" panose="02020603050405020304" pitchFamily="18" charset="0"/>
                <a:ea typeface="PMingLiU" panose="02020500000000000000" pitchFamily="18" charset="-120"/>
              </a:rPr>
              <a:t> (Feasible) </a:t>
            </a:r>
            <a:endParaRPr lang="en-US" sz="3200" dirty="0">
              <a:effectLst/>
              <a:latin typeface="Times New Roman" panose="02020603050405020304" pitchFamily="18" charset="0"/>
              <a:ea typeface="PMingLiU" panose="02020500000000000000" pitchFamily="18" charset="-120"/>
            </a:endParaRPr>
          </a:p>
          <a:p>
            <a:r>
              <a:rPr lang="en-US" sz="3200" i="1" dirty="0">
                <a:effectLst/>
                <a:latin typeface="Times New Roman" panose="02020603050405020304" pitchFamily="18" charset="0"/>
                <a:ea typeface="PMingLiU" panose="02020500000000000000" pitchFamily="18" charset="-120"/>
              </a:rPr>
              <a:t>appropriateness</a:t>
            </a:r>
            <a:r>
              <a:rPr lang="en-US" sz="3200" dirty="0">
                <a:effectLst/>
                <a:latin typeface="Times New Roman" panose="02020603050405020304" pitchFamily="18" charset="0"/>
                <a:ea typeface="PMingLiU" panose="02020500000000000000" pitchFamily="18" charset="-120"/>
              </a:rPr>
              <a:t> (</a:t>
            </a:r>
            <a:r>
              <a:rPr lang="en-US" sz="3200" dirty="0" err="1">
                <a:effectLst/>
                <a:latin typeface="Times New Roman" panose="02020603050405020304" pitchFamily="18" charset="0"/>
                <a:ea typeface="PMingLiU" panose="02020500000000000000" pitchFamily="18" charset="-120"/>
              </a:rPr>
              <a:t>worthwile</a:t>
            </a:r>
            <a:r>
              <a:rPr lang="en-US" sz="3200" dirty="0">
                <a:effectLst/>
                <a:latin typeface="Times New Roman" panose="02020603050405020304" pitchFamily="18" charset="0"/>
                <a:ea typeface="PMingLiU" panose="02020500000000000000" pitchFamily="18" charset="-120"/>
              </a:rPr>
              <a:t>)</a:t>
            </a:r>
            <a:r>
              <a:rPr lang="en-US" sz="3200" dirty="0">
                <a:effectLst/>
              </a:rPr>
              <a:t> </a:t>
            </a:r>
            <a:endParaRPr lang="en-US" sz="3200" dirty="0">
              <a:effectLst/>
            </a:endParaRPr>
          </a:p>
          <a:p>
            <a:r>
              <a:rPr lang="en-US" sz="3200" i="1" dirty="0">
                <a:effectLst/>
                <a:latin typeface="Times New Roman" panose="02020603050405020304" pitchFamily="18" charset="0"/>
                <a:ea typeface="PMingLiU" panose="02020500000000000000" pitchFamily="18" charset="-120"/>
              </a:rPr>
              <a:t>Clarity</a:t>
            </a:r>
            <a:r>
              <a:rPr lang="en-US" sz="3200" dirty="0">
                <a:effectLst/>
              </a:rPr>
              <a:t> </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latin typeface="Cambria" panose="02040503050406030204" pitchFamily="18" charset="0"/>
                <a:ea typeface="Times New Roman" panose="02020603050405020304" pitchFamily="18" charset="0"/>
              </a:rPr>
              <a:t>Background of the Study</a:t>
            </a:r>
            <a:endParaRPr lang="en-US" sz="3600"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PMingLiU" panose="02020500000000000000" pitchFamily="18" charset="-120"/>
              </a:rPr>
              <a:t>The situation analysis is found by Zikmund (2003) as a preliminary investigation or informal gathering of background information to familiarize researchers with decision area.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researcher must do research in the field of interest and then create the link with the research topic.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 </a:t>
            </a:r>
            <a:r>
              <a:rPr lang="en-US" sz="2400" b="1" i="1" dirty="0">
                <a:effectLst/>
                <a:latin typeface="Times New Roman" panose="02020603050405020304" pitchFamily="18" charset="0"/>
                <a:ea typeface="PMingLiU" panose="02020500000000000000" pitchFamily="18" charset="-120"/>
              </a:rPr>
              <a:t>background of the study is important</a:t>
            </a:r>
            <a:r>
              <a:rPr lang="en-US" sz="2400" dirty="0">
                <a:effectLst/>
                <a:latin typeface="Times New Roman" panose="02020603050405020304" pitchFamily="18" charset="0"/>
                <a:ea typeface="PMingLiU" panose="02020500000000000000" pitchFamily="18" charset="-120"/>
              </a:rPr>
              <a:t> to a research activity by the fact that  it provides the current information  surrounding the general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gives an overview of the prior studies on the existing problem.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summarizes the relevant historical background of the current issue and gives a detailed description of the organization where the research will be curried out.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the problem</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effectLst/>
                <a:latin typeface="Times New Roman" panose="02020603050405020304" pitchFamily="18" charset="0"/>
                <a:ea typeface="PMingLiU" panose="02020500000000000000" pitchFamily="18" charset="-120"/>
              </a:rPr>
              <a:t>It is the problem of research being identified and being formulated in the shape of affirmative expression.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problem can be theoretical or practical (observation made on the environment).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It is necessary to underline that the question of departure must fill the following qualities: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clarity</a:t>
            </a:r>
            <a:r>
              <a:rPr lang="en-US" sz="2400" dirty="0">
                <a:effectLst/>
                <a:latin typeface="Times New Roman" panose="02020603050405020304" pitchFamily="18" charset="0"/>
                <a:ea typeface="PMingLiU" panose="02020500000000000000" pitchFamily="18" charset="-120"/>
              </a:rPr>
              <a:t>: that means the precision and the conciseness of the formulation of the question of departure.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feasibility</a:t>
            </a:r>
            <a:r>
              <a:rPr lang="en-US" sz="2400" dirty="0">
                <a:effectLst/>
                <a:latin typeface="Times New Roman" panose="02020603050405020304" pitchFamily="18" charset="0"/>
                <a:ea typeface="PMingLiU" panose="02020500000000000000" pitchFamily="18" charset="-120"/>
              </a:rPr>
              <a:t>: that means the realistic character of the work that the question lets glimpse.  </a:t>
            </a:r>
            <a:endParaRPr lang="en-US" sz="2400" dirty="0">
              <a:effectLst/>
              <a:latin typeface="Times New Roman" panose="02020603050405020304" pitchFamily="18" charset="0"/>
              <a:ea typeface="PMingLiU" panose="02020500000000000000" pitchFamily="18" charset="-120"/>
            </a:endParaRPr>
          </a:p>
          <a:p>
            <a:pPr marL="0" indent="0" algn="just">
              <a:buNone/>
            </a:pPr>
            <a:r>
              <a:rPr lang="en-US" sz="2400" dirty="0">
                <a:effectLst/>
                <a:latin typeface="Times New Roman" panose="02020603050405020304" pitchFamily="18" charset="0"/>
                <a:ea typeface="PMingLiU" panose="02020500000000000000" pitchFamily="18" charset="-120"/>
              </a:rPr>
              <a:t>- The </a:t>
            </a:r>
            <a:r>
              <a:rPr lang="en-US" sz="2400" b="1" i="1" dirty="0">
                <a:effectLst/>
                <a:latin typeface="Times New Roman" panose="02020603050405020304" pitchFamily="18" charset="0"/>
                <a:ea typeface="PMingLiU" panose="02020500000000000000" pitchFamily="18" charset="-120"/>
              </a:rPr>
              <a:t>relevance</a:t>
            </a:r>
            <a:r>
              <a:rPr lang="en-US" sz="2400" dirty="0">
                <a:effectLst/>
                <a:latin typeface="Times New Roman" panose="02020603050405020304" pitchFamily="18" charset="0"/>
                <a:ea typeface="PMingLiU" panose="02020500000000000000" pitchFamily="18" charset="-120"/>
              </a:rPr>
              <a:t>: that means the register (descriptive, explanatory, normative, predictive,…) of which raises the question.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12621</Words>
  <Application>WPS Presentation</Application>
  <PresentationFormat>Widescreen</PresentationFormat>
  <Paragraphs>163</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DejaVu Sans</vt:lpstr>
      <vt:lpstr>Times New Roman</vt:lpstr>
      <vt:lpstr>PMingLiU</vt:lpstr>
      <vt:lpstr>Calibri Light</vt:lpstr>
      <vt:lpstr>Calibri</vt:lpstr>
      <vt:lpstr>Microsoft YaHei</vt:lpstr>
      <vt:lpstr>Droid Sans Fallback</vt:lpstr>
      <vt:lpstr>Arial Unicode MS</vt:lpstr>
      <vt:lpstr>Cambria</vt:lpstr>
      <vt:lpstr>Caladea</vt:lpstr>
      <vt:lpstr>OpenSymbol</vt:lpstr>
      <vt:lpstr>Office Theme</vt:lpstr>
      <vt:lpstr>Scientific Research Methods</vt:lpstr>
      <vt:lpstr>Definition of the scientific research </vt:lpstr>
      <vt:lpstr>Definition of the scientific research </vt:lpstr>
      <vt:lpstr>Types of Research </vt:lpstr>
      <vt:lpstr>Phases and stages of the research process</vt:lpstr>
      <vt:lpstr>Conceptual phase</vt:lpstr>
      <vt:lpstr>Attribute of a good research topic</vt:lpstr>
      <vt:lpstr>Background of the Study</vt:lpstr>
      <vt:lpstr>Statement of the problem</vt:lpstr>
      <vt:lpstr>The research Questions</vt:lpstr>
      <vt:lpstr>Research objective</vt:lpstr>
      <vt:lpstr>Research Hypothesis (meaning)</vt:lpstr>
      <vt:lpstr>Research hypothesis (types)</vt:lpstr>
      <vt:lpstr>Variables</vt:lpstr>
      <vt:lpstr>Literature review</vt:lpstr>
      <vt:lpstr>Methodological Phase</vt:lpstr>
      <vt:lpstr>Research design</vt:lpstr>
      <vt:lpstr>Research Design</vt:lpstr>
      <vt:lpstr>Quantitative vs Qualitative research</vt:lpstr>
      <vt:lpstr>Research Time horizons</vt:lpstr>
      <vt:lpstr>Research Population, Sample and Sampling Methods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dc:title>
  <dc:creator>Charles Hategekimana</dc:creator>
  <cp:lastModifiedBy>jmutangana</cp:lastModifiedBy>
  <cp:revision>18</cp:revision>
  <dcterms:created xsi:type="dcterms:W3CDTF">2025-04-28T18:07:41Z</dcterms:created>
  <dcterms:modified xsi:type="dcterms:W3CDTF">2025-04-28T18:07:41Z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4EB8FC8D857C404AB7EFC32FF8249002_12</vt:lpwstr>
  </property>
  <property fmtid="{D5CDD505-2E9C-101B-9397-08002B2CF9AE}" pid="3" name="KSOProductBuildVer">
    <vt:lpwstr>1033-11.1.0.11723</vt:lpwstr>
  </property>
</Properties>
</file>