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22"/>
  </p:handoutMasterIdLst>
  <p:sldIdLst>
    <p:sldId id="361" r:id="rId3"/>
    <p:sldId id="362" r:id="rId4"/>
    <p:sldId id="363" r:id="rId5"/>
    <p:sldId id="257" r:id="rId6"/>
    <p:sldId id="258" r:id="rId7"/>
    <p:sldId id="261" r:id="rId8"/>
    <p:sldId id="259" r:id="rId9"/>
    <p:sldId id="365" r:id="rId10"/>
    <p:sldId id="366" r:id="rId11"/>
    <p:sldId id="382" r:id="rId12"/>
    <p:sldId id="367" r:id="rId13"/>
    <p:sldId id="368" r:id="rId14"/>
    <p:sldId id="369" r:id="rId15"/>
    <p:sldId id="371" r:id="rId16"/>
    <p:sldId id="372" r:id="rId17"/>
    <p:sldId id="373" r:id="rId18"/>
    <p:sldId id="374" r:id="rId19"/>
    <p:sldId id="375" r:id="rId20"/>
    <p:sldId id="376" r:id="rId21"/>
    <p:sldId id="377" r:id="rId22"/>
    <p:sldId id="378" r:id="rId23"/>
    <p:sldId id="379" r:id="rId24"/>
    <p:sldId id="385" r:id="rId25"/>
    <p:sldId id="260" r:id="rId26"/>
    <p:sldId id="262" r:id="rId27"/>
    <p:sldId id="263" r:id="rId28"/>
    <p:sldId id="264" r:id="rId29"/>
    <p:sldId id="266" r:id="rId30"/>
    <p:sldId id="267" r:id="rId31"/>
    <p:sldId id="268" r:id="rId32"/>
    <p:sldId id="269" r:id="rId33"/>
    <p:sldId id="270" r:id="rId34"/>
    <p:sldId id="271" r:id="rId35"/>
    <p:sldId id="392" r:id="rId36"/>
    <p:sldId id="393" r:id="rId37"/>
    <p:sldId id="272" r:id="rId38"/>
    <p:sldId id="273" r:id="rId39"/>
    <p:sldId id="274" r:id="rId40"/>
    <p:sldId id="275" r:id="rId41"/>
    <p:sldId id="276" r:id="rId42"/>
    <p:sldId id="277" r:id="rId43"/>
    <p:sldId id="278" r:id="rId44"/>
    <p:sldId id="279" r:id="rId45"/>
    <p:sldId id="386" r:id="rId46"/>
    <p:sldId id="387" r:id="rId47"/>
    <p:sldId id="388" r:id="rId48"/>
    <p:sldId id="389" r:id="rId49"/>
    <p:sldId id="280" r:id="rId50"/>
    <p:sldId id="281" r:id="rId51"/>
    <p:sldId id="282" r:id="rId52"/>
    <p:sldId id="283" r:id="rId53"/>
    <p:sldId id="284" r:id="rId54"/>
    <p:sldId id="285" r:id="rId55"/>
    <p:sldId id="289" r:id="rId56"/>
    <p:sldId id="287" r:id="rId57"/>
    <p:sldId id="290" r:id="rId58"/>
    <p:sldId id="291" r:id="rId59"/>
    <p:sldId id="292" r:id="rId60"/>
    <p:sldId id="293" r:id="rId61"/>
    <p:sldId id="294" r:id="rId62"/>
    <p:sldId id="295" r:id="rId63"/>
    <p:sldId id="296" r:id="rId64"/>
    <p:sldId id="297" r:id="rId65"/>
    <p:sldId id="298" r:id="rId66"/>
    <p:sldId id="299" r:id="rId67"/>
    <p:sldId id="300" r:id="rId68"/>
    <p:sldId id="383" r:id="rId69"/>
    <p:sldId id="384" r:id="rId70"/>
    <p:sldId id="301" r:id="rId71"/>
    <p:sldId id="302" r:id="rId72"/>
    <p:sldId id="303" r:id="rId73"/>
    <p:sldId id="304" r:id="rId74"/>
    <p:sldId id="305" r:id="rId75"/>
    <p:sldId id="306" r:id="rId76"/>
    <p:sldId id="307" r:id="rId77"/>
    <p:sldId id="308" r:id="rId78"/>
    <p:sldId id="309" r:id="rId79"/>
    <p:sldId id="310" r:id="rId80"/>
    <p:sldId id="311" r:id="rId81"/>
    <p:sldId id="312" r:id="rId82"/>
    <p:sldId id="313" r:id="rId83"/>
    <p:sldId id="314" r:id="rId84"/>
    <p:sldId id="315" r:id="rId85"/>
    <p:sldId id="316" r:id="rId86"/>
    <p:sldId id="327" r:id="rId87"/>
    <p:sldId id="328" r:id="rId88"/>
    <p:sldId id="329" r:id="rId89"/>
    <p:sldId id="330" r:id="rId90"/>
    <p:sldId id="331" r:id="rId91"/>
    <p:sldId id="332" r:id="rId92"/>
    <p:sldId id="380" r:id="rId93"/>
    <p:sldId id="333" r:id="rId94"/>
    <p:sldId id="346"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7" r:id="rId108"/>
    <p:sldId id="348" r:id="rId109"/>
    <p:sldId id="349" r:id="rId110"/>
    <p:sldId id="350" r:id="rId111"/>
    <p:sldId id="351" r:id="rId112"/>
    <p:sldId id="352" r:id="rId113"/>
    <p:sldId id="353" r:id="rId114"/>
    <p:sldId id="354" r:id="rId115"/>
    <p:sldId id="355" r:id="rId116"/>
    <p:sldId id="356" r:id="rId117"/>
    <p:sldId id="357" r:id="rId118"/>
    <p:sldId id="359" r:id="rId119"/>
    <p:sldId id="391" r:id="rId120"/>
    <p:sldId id="364" r:id="rId121"/>
  </p:sldIdLst>
  <p:sldSz cx="9144000" cy="6858000" type="screen4x3"/>
  <p:notesSz cx="6815455" cy="994283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3" name="Date Placeholder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eaLnBrk="1" hangingPunct="1">
              <a:defRPr sz="1200">
                <a:latin typeface="Arial" panose="02080604020202020204" pitchFamily="34" charset="0"/>
                <a:cs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E6FBE8-DBEB-4E93-A0A1-08A22D3CD04B}" type="datetimeFigureOut">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Footer Placeholder 3"/>
          <p:cNvSpPr>
            <a:spLocks noGrp="1"/>
          </p:cNvSpPr>
          <p:nvPr>
            <p:ph type="ftr" sz="quarter" idx="2"/>
          </p:nvPr>
        </p:nvSpPr>
        <p:spPr>
          <a:xfrm>
            <a:off x="0" y="9444038"/>
            <a:ext cx="2952750" cy="496888"/>
          </a:xfrm>
          <a:prstGeom prst="rect">
            <a:avLst/>
          </a:prstGeom>
        </p:spPr>
        <p:txBody>
          <a:bodyPr vert="horz" lIns="91440" tIns="45720" rIns="91440" bIns="45720" rtlCol="0" anchor="b"/>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Slide Number Placeholder 4"/>
          <p:cNvSpPr>
            <a:spLocks noGrp="1"/>
          </p:cNvSpPr>
          <p:nvPr>
            <p:ph type="sldNum" sz="quarter" idx="3"/>
          </p:nvPr>
        </p:nvSpPr>
        <p:spPr>
          <a:xfrm>
            <a:off x="3860800" y="9444038"/>
            <a:ext cx="2952750" cy="4968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1D15E9F-D8E6-4D0E-80D3-D9922ACAA2B2}" type="slidenum">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GB"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GB"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8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hyperlink" Target="http://biblia.com/bible/esv/John 17.17" TargetMode="External"/><Relationship Id="rId8" Type="http://schemas.openxmlformats.org/officeDocument/2006/relationships/hyperlink" Target="http://biblia.com/bible/esv/Isa. 8.20" TargetMode="External"/><Relationship Id="rId7" Type="http://schemas.openxmlformats.org/officeDocument/2006/relationships/hyperlink" Target="http://biblia.com/bible/esv/Prov 30.6" TargetMode="External"/><Relationship Id="rId6" Type="http://schemas.openxmlformats.org/officeDocument/2006/relationships/hyperlink" Target="http://biblia.com/bible/esv/Prov. 30.5" TargetMode="External"/><Relationship Id="rId5" Type="http://schemas.openxmlformats.org/officeDocument/2006/relationships/hyperlink" Target="http://biblia.com/bible/esv/Ps. 119.105" TargetMode="External"/><Relationship Id="rId4" Type="http://schemas.openxmlformats.org/officeDocument/2006/relationships/hyperlink" Target="http://biblia.com/bible/esv/2 Tim 3.17" TargetMode="External"/><Relationship Id="rId3" Type="http://schemas.openxmlformats.org/officeDocument/2006/relationships/hyperlink" Target="http://biblia.com/bible/esv/2 Tim. 3.16" TargetMode="External"/><Relationship Id="rId2" Type="http://schemas.openxmlformats.org/officeDocument/2006/relationships/hyperlink" Target="http://biblia.com/bible/esv/2 Peter 1.21" TargetMode="External"/><Relationship Id="rId12" Type="http://schemas.openxmlformats.org/officeDocument/2006/relationships/slideLayout" Target="../slideLayouts/slideLayout2.xml"/><Relationship Id="rId11" Type="http://schemas.openxmlformats.org/officeDocument/2006/relationships/hyperlink" Target="http://biblia.com/bible/esv/Heb. 4.12" TargetMode="External"/><Relationship Id="rId10" Type="http://schemas.openxmlformats.org/officeDocument/2006/relationships/hyperlink" Target="http://biblia.com/bible/esv/1 Thess. 2.13" TargetMode="External"/><Relationship Id="rId1" Type="http://schemas.openxmlformats.org/officeDocument/2006/relationships/hyperlink" Target="http://biblia.com/bible/esv/2 Peter 1.2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hyperlink" Target="http://biblia.com/bible/niv/Joshua 1.8" TargetMode="External"/><Relationship Id="rId8" Type="http://schemas.openxmlformats.org/officeDocument/2006/relationships/hyperlink" Target="http://biblia.com/bible/niv/1 John 2.14" TargetMode="External"/><Relationship Id="rId7" Type="http://schemas.openxmlformats.org/officeDocument/2006/relationships/hyperlink" Target="http://biblia.com/bible/niv/John 15.7" TargetMode="External"/><Relationship Id="rId6" Type="http://schemas.openxmlformats.org/officeDocument/2006/relationships/hyperlink" Target="http://biblia.com/bible/niv/Psalm 119.105" TargetMode="External"/><Relationship Id="rId5" Type="http://schemas.openxmlformats.org/officeDocument/2006/relationships/hyperlink" Target="http://biblia.com/bible/niv/John 15.11" TargetMode="External"/><Relationship Id="rId4" Type="http://schemas.openxmlformats.org/officeDocument/2006/relationships/hyperlink" Target="http://biblia.com/bible/niv/John 16.33" TargetMode="External"/><Relationship Id="rId3" Type="http://schemas.openxmlformats.org/officeDocument/2006/relationships/hyperlink" Target="http://biblia.com/bible/niv/John 17.17" TargetMode="External"/><Relationship Id="rId2" Type="http://schemas.openxmlformats.org/officeDocument/2006/relationships/hyperlink" Target="http://biblia.com/bible/niv/John 15.3" TargetMode="External"/><Relationship Id="rId10" Type="http://schemas.openxmlformats.org/officeDocument/2006/relationships/slideLayout" Target="../slideLayouts/slideLayout2.xml"/><Relationship Id="rId1" Type="http://schemas.openxmlformats.org/officeDocument/2006/relationships/hyperlink" Target="http://biblia.com/bible/niv/1 John 5.13"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p:txBody>
          <a:bodyPr vert="horz" wrap="square" lIns="91440" tIns="45720" rIns="91440" bIns="45720" anchor="ctr" anchorCtr="0"/>
          <a:p>
            <a:r>
              <a:rPr lang="en-US" altLang="en-US" dirty="0"/>
              <a:t>Course Outline</a:t>
            </a:r>
            <a:br>
              <a:rPr lang="en-US" altLang="en-US" dirty="0"/>
            </a:br>
            <a:endParaRPr lang="en-US" altLang="en-US" dirty="0"/>
          </a:p>
        </p:txBody>
      </p:sp>
      <p:sp>
        <p:nvSpPr>
          <p:cNvPr id="4099" name="Content Placeholder 2"/>
          <p:cNvSpPr>
            <a:spLocks noGrp="1"/>
          </p:cNvSpPr>
          <p:nvPr>
            <p:ph idx="1"/>
          </p:nvPr>
        </p:nvSpPr>
        <p:spPr/>
        <p:txBody>
          <a:bodyPr vert="horz" wrap="square" lIns="91440" tIns="45720" rIns="91440" bIns="45720" anchor="t" anchorCtr="0"/>
          <a:p>
            <a:r>
              <a:rPr lang="en-US" altLang="en-US" dirty="0"/>
              <a:t>Uniqueness of the Bible</a:t>
            </a:r>
            <a:endParaRPr lang="en-US" altLang="en-US" dirty="0"/>
          </a:p>
          <a:p>
            <a:pPr lvl="1"/>
            <a:r>
              <a:rPr lang="en-US" altLang="en-US" dirty="0"/>
              <a:t>Bible and the people</a:t>
            </a:r>
            <a:endParaRPr lang="en-US" altLang="en-US" dirty="0"/>
          </a:p>
          <a:p>
            <a:pPr lvl="1"/>
            <a:r>
              <a:rPr lang="en-US" altLang="en-US" dirty="0"/>
              <a:t>Bible answers the biggest questions</a:t>
            </a:r>
            <a:endParaRPr lang="en-US" altLang="en-US" dirty="0"/>
          </a:p>
          <a:p>
            <a:pPr lvl="1"/>
            <a:r>
              <a:rPr lang="en-US" altLang="en-US" dirty="0"/>
              <a:t>Benefits of studying the Bible</a:t>
            </a:r>
            <a:endParaRPr lang="en-US" altLang="en-US" dirty="0"/>
          </a:p>
          <a:p>
            <a:pPr lvl="1"/>
            <a:r>
              <a:rPr lang="en-US" altLang="en-US" dirty="0"/>
              <a:t>Adaptability</a:t>
            </a:r>
            <a:endParaRPr lang="en-US" altLang="en-US" dirty="0"/>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7254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315" name="Content Placeholder 2"/>
          <p:cNvSpPr>
            <a:spLocks noGrp="1"/>
          </p:cNvSpPr>
          <p:nvPr>
            <p:ph idx="1"/>
          </p:nvPr>
        </p:nvSpPr>
        <p:spPr/>
        <p:txBody>
          <a:bodyPr vert="horz" wrap="square" lIns="91440" tIns="45720" rIns="91440" bIns="45720" anchor="t" anchorCtr="0"/>
          <a:p>
            <a:r>
              <a:rPr lang="en-US" altLang="en-US" dirty="0"/>
              <a:t>A mosaic of authors, styles and perspectives, the Bible reveals a God who is ever-creative, ever-patient and ever-seeking to restore our relationship with Him. Though written by ordinary people, through the Spirit it pierces our hearts, opens our eyes and convicts us to live for Him.</a:t>
            </a:r>
            <a:endParaRPr lang="en-US" altLang="en-US" dirty="0"/>
          </a:p>
          <a:p>
            <a:endParaRPr lang="en-US"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a:xfrm>
            <a:off x="457200" y="274638"/>
            <a:ext cx="8229600" cy="777875"/>
          </a:xfrm>
        </p:spPr>
        <p:txBody>
          <a:bodyPr vert="horz" wrap="square" lIns="91440" tIns="45720" rIns="91440" bIns="45720" anchor="ctr" anchorCtr="0"/>
          <a:p>
            <a:r>
              <a:rPr lang="en-GB" altLang="en-US" b="1" dirty="0">
                <a:sym typeface="+mn-ea"/>
              </a:rPr>
              <a:t>BIBLE STUDY</a:t>
            </a:r>
            <a:endParaRPr lang="en-GB" altLang="en-US" dirty="0"/>
          </a:p>
        </p:txBody>
      </p:sp>
      <p:sp>
        <p:nvSpPr>
          <p:cNvPr id="104451" name="Content Placeholder 2"/>
          <p:cNvSpPr>
            <a:spLocks noGrp="1"/>
          </p:cNvSpPr>
          <p:nvPr>
            <p:ph idx="1"/>
          </p:nvPr>
        </p:nvSpPr>
        <p:spPr/>
        <p:txBody>
          <a:bodyPr vert="horz" wrap="square" lIns="91440" tIns="45720" rIns="91440" bIns="45720" anchor="t" anchorCtr="0"/>
          <a:p>
            <a:r>
              <a:rPr lang="en-GB" altLang="en-US" sz="2400" b="1" dirty="0"/>
              <a:t>Having the Right Tools</a:t>
            </a:r>
            <a:endParaRPr lang="en-GB" altLang="en-US" sz="2400" dirty="0"/>
          </a:p>
          <a:p>
            <a:pPr algn="just">
              <a:buNone/>
            </a:pPr>
            <a:r>
              <a:rPr lang="en-GB" altLang="en-US" sz="2400" b="1" dirty="0"/>
              <a:t>    1. A Good Bible Translation: </a:t>
            </a:r>
            <a:r>
              <a:rPr lang="en-GB" altLang="en-US" sz="2400" b="1" i="1" dirty="0"/>
              <a:t>Few of us have the training and ability to read the Bible in its original languages </a:t>
            </a:r>
            <a:r>
              <a:rPr lang="en-GB" altLang="en-US" sz="2400" i="1" dirty="0"/>
              <a:t>(Hebrew and Aramaic in the Old Testament and Greek in the New Testament). </a:t>
            </a:r>
            <a:endParaRPr lang="en-GB" altLang="en-US" sz="2400" i="1" dirty="0"/>
          </a:p>
          <a:p>
            <a:pPr algn="just">
              <a:buNone/>
            </a:pPr>
            <a:endParaRPr lang="en-GB" altLang="en-US" sz="2400" i="1" dirty="0"/>
          </a:p>
          <a:p>
            <a:pPr algn="just">
              <a:buNone/>
            </a:pPr>
            <a:r>
              <a:rPr lang="en-GB" altLang="en-US" sz="2400" dirty="0"/>
              <a:t>We must therefore depend on translators to bring the Bible into our own language. The question that is often raised is </a:t>
            </a:r>
            <a:r>
              <a:rPr lang="en-GB" altLang="en-US" sz="2400" b="1" i="1" dirty="0"/>
              <a:t>“Which translation is the best?” </a:t>
            </a:r>
            <a:endParaRPr lang="en-GB" altLang="en-US" sz="2400" dirty="0"/>
          </a:p>
          <a:p>
            <a:endParaRPr lang="en-GB" alt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itle 1"/>
          <p:cNvSpPr>
            <a:spLocks noGrp="1"/>
          </p:cNvSpPr>
          <p:nvPr>
            <p:ph type="title"/>
          </p:nvPr>
        </p:nvSpPr>
        <p:spPr/>
        <p:txBody>
          <a:bodyPr vert="horz" wrap="square" lIns="91440" tIns="45720" rIns="91440" bIns="45720" anchor="ctr" anchorCtr="0"/>
          <a:p>
            <a:r>
              <a:rPr lang="en-GB" altLang="en-US" b="1" dirty="0">
                <a:sym typeface="+mn-ea"/>
              </a:rPr>
              <a:t>BIBLE STUDY</a:t>
            </a:r>
            <a:endParaRPr lang="en-GB" altLang="en-US" dirty="0"/>
          </a:p>
        </p:txBody>
      </p:sp>
      <p:sp>
        <p:nvSpPr>
          <p:cNvPr id="105475" name="Content Placeholder 2"/>
          <p:cNvSpPr>
            <a:spLocks noGrp="1"/>
          </p:cNvSpPr>
          <p:nvPr>
            <p:ph idx="1"/>
          </p:nvPr>
        </p:nvSpPr>
        <p:spPr/>
        <p:txBody>
          <a:bodyPr vert="horz" wrap="square" lIns="91440" tIns="45720" rIns="91440" bIns="45720" anchor="t" anchorCtr="0"/>
          <a:p>
            <a:pPr algn="just">
              <a:buNone/>
            </a:pPr>
            <a:r>
              <a:rPr lang="en-GB" altLang="en-US" sz="2800" b="1" dirty="0"/>
              <a:t>   2. A Notebook : </a:t>
            </a:r>
            <a:r>
              <a:rPr lang="en-GB" altLang="en-US" sz="2800" b="1" i="1" dirty="0"/>
              <a:t>Studies should always be written out </a:t>
            </a:r>
            <a:r>
              <a:rPr lang="en-GB" altLang="en-US" sz="2800" dirty="0"/>
              <a:t>to reinforce what is learned as well as </a:t>
            </a:r>
            <a:r>
              <a:rPr lang="en-GB" altLang="en-US" sz="2800" b="1" dirty="0"/>
              <a:t>to keep a record for future reference.</a:t>
            </a:r>
            <a:endParaRPr lang="en-GB" altLang="en-US" sz="2800" dirty="0"/>
          </a:p>
          <a:p>
            <a:pPr>
              <a:buNone/>
            </a:pPr>
            <a:endParaRPr lang="en-GB" altLang="en-US" sz="28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itle 1"/>
          <p:cNvSpPr>
            <a:spLocks noGrp="1"/>
          </p:cNvSpPr>
          <p:nvPr>
            <p:ph type="title"/>
          </p:nvPr>
        </p:nvSpPr>
        <p:spPr>
          <a:xfrm>
            <a:off x="457200" y="274638"/>
            <a:ext cx="8229600" cy="777875"/>
          </a:xfrm>
        </p:spPr>
        <p:txBody>
          <a:bodyPr vert="horz" wrap="square" lIns="91440" tIns="45720" rIns="91440" bIns="45720" anchor="ctr" anchorCtr="0"/>
          <a:p>
            <a:r>
              <a:rPr lang="en-GB" altLang="en-US" sz="6000" b="1" dirty="0">
                <a:sym typeface="+mn-ea"/>
              </a:rPr>
              <a:t>BIBLE STUDY</a:t>
            </a:r>
            <a:endParaRPr lang="en-GB" altLang="en-US" sz="6000" b="1" dirty="0">
              <a:sym typeface="+mn-ea"/>
            </a:endParaRPr>
          </a:p>
        </p:txBody>
      </p:sp>
      <p:sp>
        <p:nvSpPr>
          <p:cNvPr id="106499" name="Content Placeholder 2"/>
          <p:cNvSpPr>
            <a:spLocks noGrp="1"/>
          </p:cNvSpPr>
          <p:nvPr>
            <p:ph idx="1"/>
          </p:nvPr>
        </p:nvSpPr>
        <p:spPr/>
        <p:txBody>
          <a:bodyPr vert="horz" wrap="square" lIns="91440" tIns="45720" rIns="91440" bIns="45720" anchor="t" anchorCtr="0"/>
          <a:p>
            <a:pPr algn="just">
              <a:buNone/>
            </a:pPr>
            <a:r>
              <a:rPr lang="en-GB" altLang="en-US" sz="2800" b="1" dirty="0"/>
              <a:t>   3. Reference Materials: </a:t>
            </a:r>
            <a:r>
              <a:rPr lang="en-GB" altLang="en-US" sz="2800" dirty="0"/>
              <a:t>There are many reference books that aid in a study of the Bible, including </a:t>
            </a:r>
            <a:r>
              <a:rPr lang="en-GB" altLang="en-US" sz="2800" b="1" dirty="0"/>
              <a:t>Bible Dictionaries, Lexicons, Encyclopaedias, Concordances and Commentaries. </a:t>
            </a:r>
            <a:endParaRPr lang="en-GB" altLang="en-US" sz="2800" dirty="0"/>
          </a:p>
          <a:p>
            <a:endParaRPr lang="en-GB" altLang="en-US" sz="2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xfrm>
            <a:off x="457200" y="274638"/>
            <a:ext cx="8229600" cy="633412"/>
          </a:xfrm>
        </p:spPr>
        <p:txBody>
          <a:bodyPr vert="horz" wrap="square" lIns="91440" tIns="45720" rIns="91440" bIns="45720" anchor="ctr" anchorCtr="0"/>
          <a:p>
            <a:r>
              <a:rPr lang="en-GB" altLang="en-US" b="1" dirty="0">
                <a:sym typeface="+mn-ea"/>
              </a:rPr>
              <a:t>BIBLE STUDY</a:t>
            </a:r>
            <a:endParaRPr lang="en-GB" altLang="en-US" dirty="0"/>
          </a:p>
        </p:txBody>
      </p:sp>
      <p:sp>
        <p:nvSpPr>
          <p:cNvPr id="107523" name="Content Placeholder 2"/>
          <p:cNvSpPr>
            <a:spLocks noGrp="1"/>
          </p:cNvSpPr>
          <p:nvPr>
            <p:ph idx="1"/>
          </p:nvPr>
        </p:nvSpPr>
        <p:spPr>
          <a:xfrm>
            <a:off x="457200" y="1125538"/>
            <a:ext cx="8229600" cy="5000625"/>
          </a:xfrm>
        </p:spPr>
        <p:txBody>
          <a:bodyPr vert="horz" wrap="square" lIns="91440" tIns="45720" rIns="91440" bIns="45720" anchor="t" anchorCtr="0"/>
          <a:p>
            <a:r>
              <a:rPr lang="en-GB" altLang="en-US" sz="2400" b="1" dirty="0"/>
              <a:t>Having the Right Method	</a:t>
            </a:r>
            <a:endParaRPr lang="en-GB" altLang="en-US" sz="2400" dirty="0"/>
          </a:p>
          <a:p>
            <a:pPr algn="just">
              <a:buNone/>
            </a:pPr>
            <a:r>
              <a:rPr lang="en-GB" altLang="en-US" sz="2400" dirty="0"/>
              <a:t>   You may have attended at one time a Bible Study where a Scripture passage is read and then each person in the group is asked to share what that passage means to them. </a:t>
            </a:r>
            <a:endParaRPr lang="en-GB" altLang="en-US" sz="2400" dirty="0"/>
          </a:p>
          <a:p>
            <a:pPr algn="just">
              <a:buNone/>
            </a:pPr>
            <a:endParaRPr lang="en-GB" altLang="en-US" sz="2000" dirty="0"/>
          </a:p>
          <a:p>
            <a:pPr algn="just">
              <a:buNone/>
            </a:pPr>
            <a:r>
              <a:rPr lang="en-GB" altLang="en-US" sz="2000" dirty="0"/>
              <a:t>What often happens is that there are as many interpretations of the passage as there are people in the group. </a:t>
            </a:r>
            <a:endParaRPr lang="en-GB" altLang="en-US" sz="2000" dirty="0"/>
          </a:p>
          <a:p>
            <a:pPr algn="just">
              <a:buNone/>
            </a:pPr>
            <a:endParaRPr lang="en-GB" altLang="en-US" sz="2000" dirty="0"/>
          </a:p>
          <a:p>
            <a:pPr algn="just">
              <a:buNone/>
            </a:pPr>
            <a:r>
              <a:rPr lang="en-GB" altLang="en-US" sz="2000" dirty="0"/>
              <a:t>Each person brings their own personal experiences and therefore sees the passage in their own subjective and biased way.</a:t>
            </a:r>
            <a:endParaRPr lang="en-GB" altLang="en-US" sz="2000" dirty="0"/>
          </a:p>
          <a:p>
            <a:endParaRPr lang="en-GB" altLang="en-US"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8547" name="Content Placeholder 2"/>
          <p:cNvSpPr>
            <a:spLocks noGrp="1"/>
          </p:cNvSpPr>
          <p:nvPr>
            <p:ph idx="1"/>
          </p:nvPr>
        </p:nvSpPr>
        <p:spPr/>
        <p:txBody>
          <a:bodyPr vert="horz" wrap="square" lIns="91440" tIns="45720" rIns="91440" bIns="45720" anchor="t" anchorCtr="0"/>
          <a:p>
            <a:pPr algn="just"/>
            <a:r>
              <a:rPr lang="en-GB" altLang="en-US" sz="2000" dirty="0"/>
              <a:t>But the question must be asked. </a:t>
            </a:r>
            <a:r>
              <a:rPr lang="en-GB" altLang="en-US" sz="2000" b="1" i="1" dirty="0"/>
              <a:t>“Which interpretation is right?” </a:t>
            </a:r>
            <a:r>
              <a:rPr lang="en-GB" altLang="en-US" sz="2000" dirty="0"/>
              <a:t>Why? Because </a:t>
            </a:r>
            <a:r>
              <a:rPr lang="en-GB" altLang="en-US" sz="2000" b="1" i="1" dirty="0"/>
              <a:t>each Bible author had only one intended meaning </a:t>
            </a:r>
            <a:r>
              <a:rPr lang="en-GB" altLang="en-US" sz="2000" dirty="0"/>
              <a:t>when he wrote the Scripture.</a:t>
            </a:r>
            <a:endParaRPr lang="en-GB" altLang="en-US" sz="2000" dirty="0"/>
          </a:p>
          <a:p>
            <a:pPr algn="just"/>
            <a:endParaRPr lang="en-GB" altLang="en-US" sz="2000" dirty="0"/>
          </a:p>
          <a:p>
            <a:pPr marL="0" indent="0" algn="just">
              <a:buNone/>
            </a:pPr>
            <a:r>
              <a:rPr lang="en-GB" altLang="en-US" sz="2000" dirty="0"/>
              <a:t> Our task as Bible students is not to discover what </a:t>
            </a:r>
            <a:r>
              <a:rPr lang="en-GB" altLang="en-US" sz="2000" b="1" i="1" dirty="0"/>
              <a:t>we </a:t>
            </a:r>
            <a:r>
              <a:rPr lang="en-GB" altLang="en-US" sz="2000" dirty="0"/>
              <a:t>think the Scripture means, but to discover what the </a:t>
            </a:r>
            <a:r>
              <a:rPr lang="en-GB" altLang="en-US" sz="2000" b="1" i="1" dirty="0"/>
              <a:t>original author </a:t>
            </a:r>
            <a:r>
              <a:rPr lang="en-GB" altLang="en-US" sz="2000" dirty="0"/>
              <a:t>meant when he wrote that Scripture many centuries ago! We accomplish this by following a logical, methodical, careful and objective system of study. </a:t>
            </a:r>
            <a:endParaRPr lang="en-GB" altLang="en-US" sz="2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itle 1"/>
          <p:cNvSpPr>
            <a:spLocks noGrp="1"/>
          </p:cNvSpPr>
          <p:nvPr>
            <p:ph type="title"/>
          </p:nvPr>
        </p:nvSpPr>
        <p:spPr>
          <a:xfrm>
            <a:off x="457200" y="274638"/>
            <a:ext cx="8229600" cy="561975"/>
          </a:xfrm>
        </p:spPr>
        <p:txBody>
          <a:bodyPr vert="horz" wrap="square" lIns="91440" tIns="45720" rIns="91440" bIns="45720" anchor="ctr" anchorCtr="0"/>
          <a:p>
            <a:r>
              <a:rPr lang="en-GB" altLang="en-US" b="1" dirty="0">
                <a:sym typeface="+mn-ea"/>
              </a:rPr>
              <a:t>BIBLE STUDY</a:t>
            </a:r>
            <a:endParaRPr lang="en-GB" altLang="en-US" dirty="0"/>
          </a:p>
        </p:txBody>
      </p:sp>
      <p:sp>
        <p:nvSpPr>
          <p:cNvPr id="109571" name="Content Placeholder 2"/>
          <p:cNvSpPr>
            <a:spLocks noGrp="1"/>
          </p:cNvSpPr>
          <p:nvPr>
            <p:ph idx="1"/>
          </p:nvPr>
        </p:nvSpPr>
        <p:spPr/>
        <p:txBody>
          <a:bodyPr vert="horz" wrap="square" lIns="91440" tIns="45720" rIns="91440" bIns="45720" anchor="t" anchorCtr="0"/>
          <a:p>
            <a:pPr algn="just"/>
            <a:r>
              <a:rPr lang="en-GB" altLang="en-US" dirty="0"/>
              <a:t>Following a Method protects us from interpretations that are affected (or infected?) by our own biases and feelings, and allows us to share and compare our interpretations with others in an objective manner.</a:t>
            </a:r>
            <a:endParaRPr lang="en-GB" altLang="en-US" dirty="0"/>
          </a:p>
          <a:p>
            <a:endParaRPr lang="en-GB"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3200" b="1" dirty="0"/>
              <a:t>INDUCTIVE BIBLE STUDY METHOD</a:t>
            </a:r>
            <a:endParaRPr lang="en-GB" altLang="en-US" sz="3200" dirty="0"/>
          </a:p>
        </p:txBody>
      </p:sp>
      <p:sp>
        <p:nvSpPr>
          <p:cNvPr id="110595" name="Content Placeholder 2"/>
          <p:cNvSpPr>
            <a:spLocks noGrp="1"/>
          </p:cNvSpPr>
          <p:nvPr>
            <p:ph idx="1"/>
          </p:nvPr>
        </p:nvSpPr>
        <p:spPr>
          <a:xfrm>
            <a:off x="457200" y="1341438"/>
            <a:ext cx="8229600" cy="4784725"/>
          </a:xfrm>
        </p:spPr>
        <p:txBody>
          <a:bodyPr vert="horz" wrap="square" lIns="91440" tIns="45720" rIns="91440" bIns="45720" anchor="t" anchorCtr="0"/>
          <a:p>
            <a:pPr algn="just"/>
            <a:r>
              <a:rPr lang="en-GB" altLang="en-US" sz="2800" dirty="0"/>
              <a:t>The inductive study method is the most valuable and accurate way of studying the scriptures to arrive at the genuine interpretation of the day it was written to.</a:t>
            </a:r>
            <a:endParaRPr lang="en-GB" altLang="en-US" sz="2800" dirty="0"/>
          </a:p>
          <a:p>
            <a:pPr algn="just"/>
            <a:endParaRPr lang="en-GB" altLang="en-US" sz="2800" dirty="0"/>
          </a:p>
          <a:p>
            <a:pPr algn="just"/>
            <a:r>
              <a:rPr lang="en-GB" altLang="en-US" sz="2800" dirty="0"/>
              <a:t> This method focuses on three main areas: Context, historical Background, and Language</a:t>
            </a:r>
            <a:endParaRPr lang="en-GB" altLang="en-US" sz="2800" dirty="0"/>
          </a:p>
          <a:p>
            <a:endParaRPr lang="en-GB" altLang="en-US" sz="28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8800" b="1" dirty="0"/>
              <a:t>context</a:t>
            </a:r>
            <a:endParaRPr lang="en-GB" altLang="en-US" sz="8800" b="1" dirty="0"/>
          </a:p>
        </p:txBody>
      </p:sp>
      <p:sp>
        <p:nvSpPr>
          <p:cNvPr id="111619" name="Content Placeholder 2"/>
          <p:cNvSpPr>
            <a:spLocks noGrp="1"/>
          </p:cNvSpPr>
          <p:nvPr>
            <p:ph idx="1"/>
          </p:nvPr>
        </p:nvSpPr>
        <p:spPr/>
        <p:txBody>
          <a:bodyPr vert="horz" wrap="square" lIns="91440" tIns="45720" rIns="91440" bIns="45720" anchor="t" anchorCtr="0"/>
          <a:p>
            <a:endParaRPr lang="en-GB" altLang="en-US" dirty="0"/>
          </a:p>
          <a:p>
            <a:r>
              <a:rPr lang="en-GB" altLang="en-US" dirty="0"/>
              <a:t>The context is vital to insure the original intent and purpose of the writer of the day it was written.</a:t>
            </a:r>
            <a:endParaRPr lang="en-GB" altLang="en-US" dirty="0"/>
          </a:p>
          <a:p>
            <a:pPr marL="0" indent="0">
              <a:buNone/>
            </a:pPr>
            <a:endParaRPr lang="en-GB" altLang="en-US" dirty="0"/>
          </a:p>
          <a:p>
            <a:r>
              <a:rPr lang="en-GB" altLang="en-US" dirty="0"/>
              <a:t>Text out of its context is nothing but a pretext</a:t>
            </a:r>
            <a:endParaRPr lang="en-GB"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itle 1"/>
          <p:cNvSpPr>
            <a:spLocks noGrp="1"/>
          </p:cNvSpPr>
          <p:nvPr>
            <p:ph type="title"/>
          </p:nvPr>
        </p:nvSpPr>
        <p:spPr>
          <a:xfrm>
            <a:off x="468313" y="476250"/>
            <a:ext cx="8229600" cy="1296988"/>
          </a:xfrm>
        </p:spPr>
        <p:txBody>
          <a:bodyPr vert="horz" wrap="square" lIns="91440" tIns="45720" rIns="91440" bIns="45720" anchor="ctr" anchorCtr="0"/>
          <a:p>
            <a:r>
              <a:rPr lang="en-GB" altLang="en-US" sz="3200" dirty="0"/>
              <a:t>Historical Background</a:t>
            </a:r>
            <a:br>
              <a:rPr lang="en-GB" altLang="en-US" sz="3200" dirty="0"/>
            </a:br>
            <a:r>
              <a:rPr lang="en-GB" altLang="en-US" sz="3200" dirty="0"/>
              <a:t> </a:t>
            </a:r>
            <a:br>
              <a:rPr lang="en-GB" altLang="en-US" sz="3200" dirty="0"/>
            </a:br>
            <a:endParaRPr lang="en-GB" altLang="en-US" sz="3200" dirty="0"/>
          </a:p>
        </p:txBody>
      </p:sp>
      <p:sp>
        <p:nvSpPr>
          <p:cNvPr id="112643" name="Content Placeholder 2"/>
          <p:cNvSpPr>
            <a:spLocks noGrp="1"/>
          </p:cNvSpPr>
          <p:nvPr>
            <p:ph idx="1"/>
          </p:nvPr>
        </p:nvSpPr>
        <p:spPr>
          <a:xfrm>
            <a:off x="457200" y="1196975"/>
            <a:ext cx="8229600" cy="5327650"/>
          </a:xfrm>
        </p:spPr>
        <p:txBody>
          <a:bodyPr vert="horz" wrap="square" lIns="91440" tIns="45720" rIns="91440" bIns="45720" anchor="t" anchorCtr="0"/>
          <a:p>
            <a:pPr algn="just"/>
            <a:r>
              <a:rPr lang="en-GB" altLang="en-US" sz="1800" dirty="0"/>
              <a:t>The historical background is also very important to insure what is being taught or required is relevant to our day.</a:t>
            </a:r>
            <a:endParaRPr lang="en-GB" altLang="en-US" sz="1800" dirty="0"/>
          </a:p>
          <a:p>
            <a:pPr algn="just"/>
            <a:endParaRPr lang="en-GB" altLang="en-US" sz="1800" dirty="0"/>
          </a:p>
          <a:p>
            <a:pPr algn="just"/>
            <a:r>
              <a:rPr lang="en-GB" altLang="en-US" sz="1800" dirty="0"/>
              <a:t>A good example would be the command to the women to wear veils to honour their husbands at Corinth. </a:t>
            </a:r>
            <a:r>
              <a:rPr lang="en-GB" altLang="en-US" sz="1800" i="1" dirty="0"/>
              <a:t>1 </a:t>
            </a:r>
            <a:r>
              <a:rPr lang="en-GB" altLang="en-US" sz="1800" i="1" dirty="0">
                <a:solidFill>
                  <a:srgbClr val="FF0000"/>
                </a:solidFill>
              </a:rPr>
              <a:t>Corinthians. 11:13</a:t>
            </a:r>
            <a:endParaRPr lang="en-GB" altLang="en-US" sz="1800" i="1" dirty="0">
              <a:solidFill>
                <a:srgbClr val="FF0000"/>
              </a:solidFill>
            </a:endParaRPr>
          </a:p>
          <a:p>
            <a:pPr marL="0" indent="0" algn="just">
              <a:buNone/>
            </a:pPr>
            <a:endParaRPr lang="en-GB" altLang="en-US" sz="1800" dirty="0">
              <a:solidFill>
                <a:srgbClr val="FF0000"/>
              </a:solidFill>
            </a:endParaRPr>
          </a:p>
          <a:p>
            <a:pPr algn="just"/>
            <a:r>
              <a:rPr lang="en-GB" altLang="en-US" sz="1800" dirty="0"/>
              <a:t>The city had a temple to Aphrodite and the temple prostitutes would be unveiled showing that they had no covering over their lives, in other words no husband and were in fact temple prostitutes.</a:t>
            </a:r>
            <a:endParaRPr lang="en-GB" altLang="en-US" sz="1800" dirty="0"/>
          </a:p>
          <a:p>
            <a:pPr algn="just"/>
            <a:endParaRPr lang="en-GB" altLang="en-US" sz="1800" dirty="0"/>
          </a:p>
          <a:p>
            <a:pPr algn="just"/>
            <a:r>
              <a:rPr lang="en-GB" altLang="en-US" sz="1800" dirty="0"/>
              <a:t>The command of Paul to the women is to not use their liberty in Christ lest two things take place; they may be mistaken for temple prostitutes and dishonour their husbands by identifying with the permissive women of the city</a:t>
            </a:r>
            <a:r>
              <a:rPr lang="en-GB" altLang="en-US" sz="1400" dirty="0"/>
              <a:t>.</a:t>
            </a:r>
            <a:endParaRPr lang="en-GB" altLang="en-US" sz="1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le 1"/>
          <p:cNvSpPr>
            <a:spLocks noGrp="1"/>
          </p:cNvSpPr>
          <p:nvPr>
            <p:ph type="title"/>
          </p:nvPr>
        </p:nvSpPr>
        <p:spPr>
          <a:xfrm>
            <a:off x="457200" y="274638"/>
            <a:ext cx="8229600" cy="706437"/>
          </a:xfrm>
        </p:spPr>
        <p:txBody>
          <a:bodyPr vert="horz" wrap="square" lIns="91440" tIns="45720" rIns="91440" bIns="45720" anchor="ctr" anchorCtr="0"/>
          <a:p>
            <a:r>
              <a:rPr lang="en-GB" altLang="en-US" sz="6600" b="1" dirty="0"/>
              <a:t>LANGUAGE</a:t>
            </a:r>
            <a:br>
              <a:rPr lang="en-GB" altLang="en-US" sz="6600" b="1" dirty="0"/>
            </a:br>
            <a:endParaRPr lang="en-GB" altLang="en-US" sz="6600" b="1" dirty="0"/>
          </a:p>
        </p:txBody>
      </p:sp>
      <p:sp>
        <p:nvSpPr>
          <p:cNvPr id="113667" name="Content Placeholder 2"/>
          <p:cNvSpPr>
            <a:spLocks noGrp="1"/>
          </p:cNvSpPr>
          <p:nvPr>
            <p:ph idx="1"/>
          </p:nvPr>
        </p:nvSpPr>
        <p:spPr>
          <a:xfrm>
            <a:off x="457200" y="1268413"/>
            <a:ext cx="8229600" cy="4857750"/>
          </a:xfrm>
        </p:spPr>
        <p:txBody>
          <a:bodyPr vert="horz" wrap="square" lIns="91440" tIns="45720" rIns="91440" bIns="45720" anchor="t" anchorCtr="0"/>
          <a:p>
            <a:r>
              <a:rPr lang="en-GB" altLang="en-US" sz="2400" dirty="0"/>
              <a:t>The original language is key to understand the meaning as well as the sense of the sentence, be it Hebrew, Aramaic or Greek.</a:t>
            </a:r>
            <a:endParaRPr lang="en-GB" altLang="en-US" sz="2400" dirty="0"/>
          </a:p>
          <a:p>
            <a:endParaRPr lang="en-GB" altLang="en-US" sz="2400" dirty="0"/>
          </a:p>
          <a:p>
            <a:r>
              <a:rPr lang="en-GB" altLang="en-US" sz="2400" dirty="0"/>
              <a:t>Word studies must be done not in isolation but in conjunction with the passage, context and their relation to the other words that structure the sentence or section, lest a wrong meaning is given to a word because the same word can be used in different ways.</a:t>
            </a:r>
            <a:endParaRPr lang="en-GB" altLang="en-US" sz="2400" dirty="0"/>
          </a:p>
          <a:p>
            <a:endParaRPr lang="en-GB"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nchorCtr="0"/>
          <a:p>
            <a:r>
              <a:rPr lang="en-US" altLang="en-US" sz="2400" dirty="0"/>
              <a:t>God the Father reached out to us most dramatically through His Son Jesus, who chose not just to visit us, but to become one of us. Born human so we can be reborn in the Spirit, Jesus showed us God’s love and character—and how far God was willing to go to save us from self-destruction. What we could not do for ourselves, He did for us, paying the price for our sins, dying in our place so we can live forever. He conquered death through resurrection, and promised to return to take us home</a:t>
            </a:r>
            <a:endParaRPr lang="en-US" altLang="en-US" sz="2400" dirty="0"/>
          </a:p>
          <a:p>
            <a:endParaRPr lang="en-US"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itle 1"/>
          <p:cNvSpPr>
            <a:spLocks noGrp="1"/>
          </p:cNvSpPr>
          <p:nvPr>
            <p:ph type="title"/>
          </p:nvPr>
        </p:nvSpPr>
        <p:spPr>
          <a:xfrm>
            <a:off x="457200" y="274638"/>
            <a:ext cx="8229600" cy="1282700"/>
          </a:xfrm>
        </p:spPr>
        <p:txBody>
          <a:bodyPr vert="horz" wrap="square" lIns="91440" tIns="45720" rIns="91440" bIns="45720" anchor="ctr" anchorCtr="0"/>
          <a:p>
            <a:r>
              <a:rPr lang="en-GB" altLang="en-US" sz="3200" b="1" dirty="0"/>
              <a:t>THE THREE STEPS FOR INDUCTIVE METHOD</a:t>
            </a:r>
            <a:br>
              <a:rPr lang="en-GB" altLang="en-US" sz="3200" b="1" dirty="0"/>
            </a:br>
            <a:endParaRPr lang="en-GB" altLang="en-US" sz="3200" b="1" dirty="0"/>
          </a:p>
        </p:txBody>
      </p:sp>
      <p:sp>
        <p:nvSpPr>
          <p:cNvPr id="114691" name="Content Placeholder 2"/>
          <p:cNvSpPr>
            <a:spLocks noGrp="1"/>
          </p:cNvSpPr>
          <p:nvPr>
            <p:ph idx="1"/>
          </p:nvPr>
        </p:nvSpPr>
        <p:spPr>
          <a:xfrm>
            <a:off x="457200" y="1052513"/>
            <a:ext cx="8229600" cy="5472112"/>
          </a:xfrm>
        </p:spPr>
        <p:txBody>
          <a:bodyPr vert="horz" wrap="square" lIns="91440" tIns="45720" rIns="91440" bIns="45720" anchor="t" anchorCtr="0"/>
          <a:p>
            <a:pPr>
              <a:buNone/>
            </a:pPr>
            <a:r>
              <a:rPr lang="en-GB" altLang="en-US" sz="1800" b="1" dirty="0"/>
              <a:t>1. OBSERVATION </a:t>
            </a:r>
            <a:endParaRPr lang="en-GB" altLang="en-US" sz="1800" b="1" dirty="0"/>
          </a:p>
          <a:p>
            <a:pPr>
              <a:buNone/>
            </a:pPr>
            <a:endParaRPr lang="en-GB" altLang="en-US" sz="1800" dirty="0"/>
          </a:p>
          <a:p>
            <a:r>
              <a:rPr lang="en-GB" altLang="en-US" sz="1800" b="1" dirty="0"/>
              <a:t>Begin with Prayer: </a:t>
            </a:r>
            <a:r>
              <a:rPr lang="en-GB" altLang="en-US" sz="1800" dirty="0"/>
              <a:t>Prayer is often the missing element in Bible study. You are about to learn the most effective method of Bible study there is. Yet apart from the work of the Holy Spirit, that’s all it will be—a method.</a:t>
            </a:r>
            <a:endParaRPr lang="en-GB" altLang="en-US" sz="1800" dirty="0"/>
          </a:p>
          <a:p>
            <a:endParaRPr lang="en-GB" altLang="en-US" sz="1800" dirty="0"/>
          </a:p>
          <a:p>
            <a:r>
              <a:rPr lang="en-GB" altLang="en-US" sz="1800" dirty="0"/>
              <a:t>Questions </a:t>
            </a:r>
            <a:endParaRPr lang="en-GB" altLang="en-US" sz="1800" dirty="0"/>
          </a:p>
          <a:p>
            <a:r>
              <a:rPr lang="en-GB" altLang="en-US" sz="1800" b="1" dirty="0"/>
              <a:t>Ask the “5 W’s and an H”: </a:t>
            </a:r>
            <a:r>
              <a:rPr lang="en-GB" altLang="en-US" sz="1800" dirty="0"/>
              <a:t>As you study any passage of Scripture, train yourself to constantly ask: </a:t>
            </a:r>
            <a:r>
              <a:rPr lang="en-GB" altLang="en-US" sz="1800" b="1" dirty="0"/>
              <a:t>Who? What? When? Where? Why? How? </a:t>
            </a:r>
            <a:endParaRPr lang="en-GB" altLang="en-US" sz="1800" b="1" dirty="0"/>
          </a:p>
          <a:p>
            <a:endParaRPr lang="en-GB" altLang="en-US" sz="1800" b="1" dirty="0"/>
          </a:p>
          <a:p>
            <a:r>
              <a:rPr lang="en-GB" altLang="en-US" sz="1800" dirty="0"/>
              <a:t>These questions are the building blocks of precise </a:t>
            </a:r>
            <a:r>
              <a:rPr lang="en-GB" altLang="en-US" sz="1800" b="1" dirty="0"/>
              <a:t>observation, </a:t>
            </a:r>
            <a:r>
              <a:rPr lang="en-GB" altLang="en-US" sz="1800" dirty="0"/>
              <a:t>which is essential for accurate </a:t>
            </a:r>
            <a:r>
              <a:rPr lang="en-GB" altLang="en-US" sz="1800" b="1" dirty="0"/>
              <a:t>interpretation. Ask many questions as you can. Do not mind about the answers</a:t>
            </a:r>
            <a:r>
              <a:rPr lang="en-GB" altLang="en-US" sz="2400" b="1" dirty="0"/>
              <a:t>.</a:t>
            </a:r>
            <a:endParaRPr lang="en-GB" altLang="en-US" sz="2400" dirty="0"/>
          </a:p>
          <a:p>
            <a:endParaRPr lang="en-GB" altLang="en-US" sz="2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a:xfrm>
            <a:off x="457200" y="274955"/>
            <a:ext cx="8229600" cy="1113155"/>
          </a:xfrm>
        </p:spPr>
        <p:txBody>
          <a:bodyPr vert="horz" wrap="square" lIns="91440" tIns="45720" rIns="91440" bIns="45720" anchor="ctr" anchorCtr="0"/>
          <a:p>
            <a:r>
              <a:rPr lang="en-GB" altLang="en-US" sz="6000" b="1" dirty="0">
                <a:sym typeface="+mn-ea"/>
              </a:rPr>
              <a:t>Answers</a:t>
            </a:r>
            <a:br>
              <a:rPr lang="en-GB" altLang="en-US" sz="6000" b="1" dirty="0"/>
            </a:br>
            <a:endParaRPr lang="en-GB" altLang="en-US" sz="6000" b="1" dirty="0"/>
          </a:p>
        </p:txBody>
      </p:sp>
      <p:sp>
        <p:nvSpPr>
          <p:cNvPr id="115715" name="Content Placeholder 2"/>
          <p:cNvSpPr>
            <a:spLocks noGrp="1"/>
          </p:cNvSpPr>
          <p:nvPr>
            <p:ph idx="1"/>
          </p:nvPr>
        </p:nvSpPr>
        <p:spPr/>
        <p:txBody>
          <a:bodyPr vert="horz" wrap="square" lIns="91440" tIns="45720" rIns="91440" bIns="45720" anchor="t" anchorCtr="0"/>
          <a:p>
            <a:r>
              <a:rPr lang="en-GB" altLang="en-US" sz="2400" dirty="0"/>
              <a:t>While searching for the answers to your questions give a special attention to the following:</a:t>
            </a:r>
            <a:endParaRPr lang="en-GB" altLang="en-US" sz="2400" dirty="0"/>
          </a:p>
          <a:p>
            <a:endParaRPr lang="en-GB" altLang="en-US" sz="2400" dirty="0"/>
          </a:p>
          <a:p>
            <a:r>
              <a:rPr lang="en-GB" altLang="en-US" sz="2400" b="1" dirty="0"/>
              <a:t>key words and phrases </a:t>
            </a:r>
            <a:endParaRPr lang="en-GB" altLang="en-US" sz="2400" dirty="0"/>
          </a:p>
          <a:p>
            <a:r>
              <a:rPr lang="en-GB" altLang="en-US" sz="2400" b="1" dirty="0"/>
              <a:t>contrasts and comparisons</a:t>
            </a:r>
            <a:endParaRPr lang="en-GB" altLang="en-US" sz="2400" b="1" dirty="0"/>
          </a:p>
          <a:p>
            <a:r>
              <a:rPr lang="en-GB" altLang="en-US" sz="2400" b="1" dirty="0"/>
              <a:t>expressions of time</a:t>
            </a:r>
            <a:endParaRPr lang="en-GB" altLang="en-US" sz="2400" dirty="0"/>
          </a:p>
          <a:p>
            <a:r>
              <a:rPr lang="en-GB" altLang="en-US" sz="2400" b="1" dirty="0"/>
              <a:t>Geographic Locations</a:t>
            </a:r>
            <a:endParaRPr lang="en-GB" altLang="en-US" sz="2400" dirty="0"/>
          </a:p>
          <a:p>
            <a:r>
              <a:rPr lang="en-GB" altLang="en-US" sz="2400" b="1" dirty="0"/>
              <a:t>terms of conclusion</a:t>
            </a:r>
            <a:endParaRPr lang="en-GB" altLang="en-US" sz="2400" dirty="0"/>
          </a:p>
          <a:p>
            <a:r>
              <a:rPr lang="en-GB" altLang="en-US" sz="2400" b="1" dirty="0"/>
              <a:t>chapter themes</a:t>
            </a:r>
            <a:endParaRPr lang="en-GB" altLang="en-US" sz="2400" dirty="0"/>
          </a:p>
          <a:p>
            <a:endParaRPr lang="en-GB"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a:xfrm>
            <a:off x="457200" y="572770"/>
            <a:ext cx="8229600" cy="1501140"/>
          </a:xfrm>
        </p:spPr>
        <p:txBody>
          <a:bodyPr vert="horz" wrap="square" lIns="91440" tIns="45720" rIns="91440" bIns="45720" anchor="ctr" anchorCtr="0"/>
          <a:p>
            <a:r>
              <a:rPr lang="en-GB" altLang="en-US" sz="6600" b="1" dirty="0">
                <a:sym typeface="+mn-ea"/>
              </a:rPr>
              <a:t>Summary</a:t>
            </a:r>
            <a:br>
              <a:rPr lang="en-GB" altLang="en-US" sz="6600" b="1" dirty="0"/>
            </a:br>
            <a:endParaRPr lang="en-GB" altLang="en-US" sz="6600" b="1" dirty="0"/>
          </a:p>
        </p:txBody>
      </p:sp>
      <p:sp>
        <p:nvSpPr>
          <p:cNvPr id="116739" name="Content Placeholder 2"/>
          <p:cNvSpPr>
            <a:spLocks noGrp="1"/>
          </p:cNvSpPr>
          <p:nvPr>
            <p:ph idx="1"/>
          </p:nvPr>
        </p:nvSpPr>
        <p:spPr/>
        <p:txBody>
          <a:bodyPr vert="horz" wrap="square" lIns="91440" tIns="45720" rIns="91440" bIns="45720" anchor="t" anchorCtr="0"/>
          <a:p>
            <a:pPr>
              <a:buNone/>
            </a:pPr>
            <a:r>
              <a:rPr lang="en-GB" altLang="en-US" dirty="0"/>
              <a:t>    After answering to your questions you are to make a summary of the answers.</a:t>
            </a:r>
            <a:endParaRPr lang="en-GB" altLang="en-US" dirty="0"/>
          </a:p>
          <a:p>
            <a:pPr>
              <a:buNone/>
            </a:pPr>
            <a:endParaRPr lang="en-GB" altLang="en-US" dirty="0"/>
          </a:p>
          <a:p>
            <a:pPr>
              <a:buNone/>
            </a:pPr>
            <a:r>
              <a:rPr lang="en-GB" altLang="en-US" dirty="0"/>
              <a:t>    This summary is to be used in the next step(interpretation)</a:t>
            </a:r>
            <a:endParaRPr lang="en-GB"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5400" b="1" dirty="0">
                <a:sym typeface="+mn-ea"/>
              </a:rPr>
              <a:t>2. INTERPRETATION </a:t>
            </a:r>
            <a:endParaRPr lang="en-GB" altLang="en-US" sz="5400" b="1" dirty="0">
              <a:sym typeface="+mn-ea"/>
            </a:endParaRPr>
          </a:p>
        </p:txBody>
      </p:sp>
      <p:sp>
        <p:nvSpPr>
          <p:cNvPr id="117763" name="Content Placeholder 2"/>
          <p:cNvSpPr>
            <a:spLocks noGrp="1"/>
          </p:cNvSpPr>
          <p:nvPr>
            <p:ph idx="1"/>
          </p:nvPr>
        </p:nvSpPr>
        <p:spPr/>
        <p:txBody>
          <a:bodyPr vert="horz" wrap="square" lIns="91440" tIns="45720" rIns="91440" bIns="45720" anchor="t" anchorCtr="0"/>
          <a:p>
            <a:pPr algn="just"/>
            <a:r>
              <a:rPr lang="en-GB" altLang="en-US" sz="1800" dirty="0"/>
              <a:t>Message to Immediate audience </a:t>
            </a:r>
            <a:endParaRPr lang="en-GB" altLang="en-US" sz="1800" dirty="0"/>
          </a:p>
          <a:p>
            <a:pPr algn="just"/>
            <a:endParaRPr lang="en-GB" altLang="en-US" sz="1800" dirty="0"/>
          </a:p>
          <a:p>
            <a:pPr algn="just"/>
            <a:r>
              <a:rPr lang="en-GB" altLang="en-US" sz="1800" dirty="0"/>
              <a:t>The goal of the step of interpretation is that the basic observations begin to be identified in relationship to each other and the entire text, in order to reveal what it meant to the original recipients. What it means to the people to who it was written.</a:t>
            </a:r>
            <a:endParaRPr lang="en-GB" altLang="en-US" sz="1800" dirty="0"/>
          </a:p>
          <a:p>
            <a:pPr algn="just"/>
            <a:endParaRPr lang="en-GB" altLang="en-US" sz="1800" dirty="0"/>
          </a:p>
          <a:p>
            <a:pPr algn="just"/>
            <a:r>
              <a:rPr lang="en-GB" altLang="en-US" sz="1800" dirty="0"/>
              <a:t>Remember that context rules.</a:t>
            </a:r>
            <a:endParaRPr lang="en-GB" altLang="en-US" sz="1800" dirty="0"/>
          </a:p>
          <a:p>
            <a:pPr algn="just"/>
            <a:r>
              <a:rPr lang="en-GB" altLang="en-US" sz="1800" dirty="0"/>
              <a:t>Always seek the full counsel of the Word of God.</a:t>
            </a:r>
            <a:endParaRPr lang="en-GB" altLang="en-US" sz="1800" dirty="0"/>
          </a:p>
          <a:p>
            <a:pPr algn="just"/>
            <a:r>
              <a:rPr lang="en-GB" altLang="en-US" sz="1800" dirty="0"/>
              <a:t>Remember that Scripture will never contradict Scripture</a:t>
            </a:r>
            <a:endParaRPr lang="en-GB" altLang="en-US" sz="1800" dirty="0"/>
          </a:p>
          <a:p>
            <a:pPr algn="just"/>
            <a:r>
              <a:rPr lang="en-GB" altLang="en-US" sz="1800" dirty="0"/>
              <a:t>Don’t base your convictions on an obscure passage of Scripture</a:t>
            </a:r>
            <a:endParaRPr lang="en-GB" altLang="en-US" sz="1800" dirty="0"/>
          </a:p>
          <a:p>
            <a:pPr algn="just"/>
            <a:r>
              <a:rPr lang="en-GB" altLang="en-US" sz="1800" dirty="0"/>
              <a:t>Look for the single meaning of the passage</a:t>
            </a:r>
            <a:endParaRPr lang="en-GB" altLang="en-US" sz="1800" dirty="0"/>
          </a:p>
          <a:p>
            <a:endParaRPr lang="en-GB" altLang="en-US" sz="2400" dirty="0"/>
          </a:p>
          <a:p>
            <a:endParaRPr lang="en-GB" altLang="en-US" sz="2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dirty="0">
                <a:sym typeface="+mn-ea"/>
              </a:rPr>
              <a:t>2. INTERPRETATION </a:t>
            </a:r>
            <a:br>
              <a:rPr lang="en-GB" altLang="en-US" b="1" dirty="0">
                <a:sym typeface="+mn-ea"/>
              </a:rPr>
            </a:br>
            <a:endParaRPr lang="en-US"/>
          </a:p>
        </p:txBody>
      </p:sp>
      <p:sp>
        <p:nvSpPr>
          <p:cNvPr id="118787" name="Content Placeholder 2"/>
          <p:cNvSpPr>
            <a:spLocks noGrp="1"/>
          </p:cNvSpPr>
          <p:nvPr>
            <p:ph idx="1"/>
          </p:nvPr>
        </p:nvSpPr>
        <p:spPr/>
        <p:txBody>
          <a:bodyPr vert="horz" wrap="square" lIns="91440" tIns="45720" rIns="91440" bIns="45720" anchor="t" anchorCtr="0"/>
          <a:p>
            <a:r>
              <a:rPr lang="en-GB" altLang="en-US" dirty="0"/>
              <a:t>Your message</a:t>
            </a:r>
            <a:endParaRPr lang="en-GB" altLang="en-US" dirty="0"/>
          </a:p>
          <a:p>
            <a:pPr algn="just">
              <a:buNone/>
            </a:pPr>
            <a:r>
              <a:rPr lang="en-GB" altLang="en-US" dirty="0"/>
              <a:t>    After having what the text means to the immediate audience you are to such for what it means to you. </a:t>
            </a:r>
            <a:endParaRPr lang="en-GB"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p:txBody>
          <a:bodyPr vert="horz" wrap="square" lIns="91440" tIns="45720" rIns="91440" bIns="45720" anchor="ctr" anchorCtr="0"/>
          <a:p>
            <a:r>
              <a:rPr lang="en-GB" altLang="en-US" sz="5400" b="1" dirty="0">
                <a:sym typeface="+mn-ea"/>
              </a:rPr>
              <a:t>3. APPLICATION</a:t>
            </a:r>
            <a:br>
              <a:rPr lang="en-GB" altLang="en-US" sz="5400" b="1" dirty="0"/>
            </a:br>
            <a:endParaRPr lang="en-GB" altLang="en-US" sz="5400" b="1" dirty="0"/>
          </a:p>
        </p:txBody>
      </p:sp>
      <p:sp>
        <p:nvSpPr>
          <p:cNvPr id="119811" name="Content Placeholder 2"/>
          <p:cNvSpPr>
            <a:spLocks noGrp="1"/>
          </p:cNvSpPr>
          <p:nvPr>
            <p:ph idx="1"/>
          </p:nvPr>
        </p:nvSpPr>
        <p:spPr/>
        <p:txBody>
          <a:bodyPr vert="horz" wrap="square" lIns="91440" tIns="45720" rIns="91440" bIns="45720" anchor="t" anchorCtr="0"/>
          <a:p>
            <a:pPr>
              <a:buNone/>
            </a:pPr>
            <a:r>
              <a:rPr lang="en-GB" altLang="en-US" dirty="0"/>
              <a:t>  </a:t>
            </a:r>
            <a:r>
              <a:rPr lang="en-GB" altLang="en-US" sz="2400" dirty="0"/>
              <a:t>The Bible was not given to fulfil our curiosity, but to </a:t>
            </a:r>
            <a:r>
              <a:rPr lang="en-GB" altLang="en-US" sz="2400" b="1" i="1" dirty="0"/>
              <a:t>transform </a:t>
            </a:r>
            <a:r>
              <a:rPr lang="en-GB" altLang="en-US" sz="2400" dirty="0"/>
              <a:t>lives! </a:t>
            </a:r>
            <a:endParaRPr lang="en-GB" altLang="en-US" sz="2400" dirty="0"/>
          </a:p>
          <a:p>
            <a:pPr>
              <a:buNone/>
            </a:pPr>
            <a:endParaRPr lang="en-GB" altLang="en-US" sz="2400" dirty="0"/>
          </a:p>
          <a:p>
            <a:pPr>
              <a:buNone/>
            </a:pPr>
            <a:r>
              <a:rPr lang="en-GB" altLang="en-US" sz="2400" dirty="0"/>
              <a:t>God is in the business of changing lives, and He does it primarily through the ministry of His Spirit and His Word, transforming hearts, minds and wills, and conforming lives to the Living Word, Jesus Christ! </a:t>
            </a:r>
            <a:endParaRPr lang="en-GB" altLang="en-US" sz="2400" dirty="0"/>
          </a:p>
          <a:p>
            <a:pPr>
              <a:buNone/>
            </a:pPr>
            <a:endParaRPr lang="en-GB" altLang="en-US" sz="2400" b="1" i="1" dirty="0"/>
          </a:p>
          <a:p>
            <a:pPr>
              <a:buNone/>
            </a:pPr>
            <a:r>
              <a:rPr lang="en-GB" altLang="en-US" sz="2400" b="1" i="1" dirty="0"/>
              <a:t>We will learn how to apply the Scripture in practical ways to our lives.</a:t>
            </a:r>
            <a:endParaRPr lang="en-GB" altLang="en-US" sz="2400" dirty="0"/>
          </a:p>
          <a:p>
            <a:endParaRPr lang="en-GB"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636395"/>
          </a:xfrm>
        </p:spPr>
        <p:txBody>
          <a:bodyPr/>
          <a:p>
            <a:r>
              <a:rPr lang="en-GB" altLang="en-US" b="1" dirty="0">
                <a:sym typeface="+mn-ea"/>
              </a:rPr>
              <a:t>3. APPLICATION</a:t>
            </a:r>
            <a:br>
              <a:rPr lang="en-GB" altLang="en-US" b="1" dirty="0">
                <a:sym typeface="+mn-ea"/>
              </a:rPr>
            </a:br>
            <a:br>
              <a:rPr lang="en-GB" altLang="en-US" b="1" dirty="0"/>
            </a:br>
            <a:endParaRPr lang="en-US"/>
          </a:p>
        </p:txBody>
      </p:sp>
      <p:sp>
        <p:nvSpPr>
          <p:cNvPr id="120835" name="Content Placeholder 2"/>
          <p:cNvSpPr>
            <a:spLocks noGrp="1"/>
          </p:cNvSpPr>
          <p:nvPr>
            <p:ph idx="1"/>
          </p:nvPr>
        </p:nvSpPr>
        <p:spPr/>
        <p:txBody>
          <a:bodyPr vert="horz" wrap="square" lIns="91440" tIns="45720" rIns="91440" bIns="45720" anchor="t" anchorCtr="0"/>
          <a:p>
            <a:r>
              <a:rPr lang="en-GB" altLang="en-US" sz="2400" dirty="0"/>
              <a:t>Once you understand what the Word of God teaches, you are then obligated before God to accept that truth and to live by it.</a:t>
            </a:r>
            <a:endParaRPr lang="en-GB" altLang="en-US" sz="2400" dirty="0"/>
          </a:p>
          <a:p>
            <a:endParaRPr lang="en-GB" altLang="en-US" sz="2400" dirty="0"/>
          </a:p>
          <a:p>
            <a:r>
              <a:rPr lang="en-GB" altLang="en-US" sz="2400" dirty="0"/>
              <a:t>Scripture will always teach what is right, show us where we are wrong, how to correct, and train us in right living; so that we are complete, fully equipped for every good work. </a:t>
            </a:r>
            <a:endParaRPr lang="en-GB" altLang="en-US" sz="2400" dirty="0"/>
          </a:p>
          <a:p>
            <a:endParaRPr lang="en-GB" altLang="en-US" sz="2400" dirty="0"/>
          </a:p>
          <a:p>
            <a:pPr marL="0" indent="0">
              <a:buNone/>
            </a:pPr>
            <a:r>
              <a:rPr lang="en-GB" altLang="en-US" sz="2400" dirty="0"/>
              <a:t>2 Timothy 3:16-17.</a:t>
            </a:r>
            <a:endParaRPr lang="en-GB" altLang="en-US" sz="2400" dirty="0"/>
          </a:p>
          <a:p>
            <a:endParaRPr lang="en-GB" altLang="en-US" sz="2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le 1"/>
          <p:cNvSpPr>
            <a:spLocks noGrp="1"/>
          </p:cNvSpPr>
          <p:nvPr>
            <p:ph type="title"/>
          </p:nvPr>
        </p:nvSpPr>
        <p:spPr/>
        <p:txBody>
          <a:bodyPr vert="horz" wrap="square" lIns="91440" tIns="45720" rIns="91440" bIns="45720" anchor="ctr" anchorCtr="0"/>
          <a:p>
            <a:r>
              <a:rPr lang="en-US" altLang="en-US" sz="5400" b="1" dirty="0"/>
              <a:t>BIBLE REFERENCES</a:t>
            </a:r>
            <a:endParaRPr lang="en-US" altLang="en-US" sz="5400" b="1" dirty="0"/>
          </a:p>
        </p:txBody>
      </p:sp>
      <p:sp>
        <p:nvSpPr>
          <p:cNvPr id="121859" name="Content Placeholder 2"/>
          <p:cNvSpPr>
            <a:spLocks noGrp="1"/>
          </p:cNvSpPr>
          <p:nvPr>
            <p:ph idx="1"/>
          </p:nvPr>
        </p:nvSpPr>
        <p:spPr/>
        <p:txBody>
          <a:bodyPr vert="horz" wrap="square" lIns="91440" tIns="45720" rIns="91440" bIns="45720" anchor="t" anchorCtr="0"/>
          <a:p>
            <a:r>
              <a:rPr lang="en-US" altLang="en-US" sz="2000" dirty="0"/>
              <a:t>Verse 5 of chapter 2 in the book of Exodus: Exodus 2:5</a:t>
            </a:r>
            <a:endParaRPr lang="en-US" altLang="en-US" sz="2000" dirty="0"/>
          </a:p>
          <a:p>
            <a:endParaRPr lang="en-US" altLang="en-US" sz="2000" dirty="0"/>
          </a:p>
          <a:p>
            <a:r>
              <a:rPr lang="en-US" altLang="en-US" sz="2000" dirty="0"/>
              <a:t>First part of verse 8 of chapter 12 in the book of Genesis: Genesis 12: 8a</a:t>
            </a:r>
            <a:endParaRPr lang="en-US" altLang="en-US" sz="2000" dirty="0"/>
          </a:p>
          <a:p>
            <a:endParaRPr lang="en-US" altLang="en-US" sz="2000" dirty="0"/>
          </a:p>
          <a:p>
            <a:r>
              <a:rPr lang="en-US" altLang="en-US" sz="2000" dirty="0"/>
              <a:t>Second part of verse 8 of chapter 12 in the book of Exodus: Exodus 12:8b</a:t>
            </a:r>
            <a:endParaRPr lang="en-US" altLang="en-US" sz="2000" dirty="0"/>
          </a:p>
          <a:p>
            <a:endParaRPr lang="en-US" altLang="en-US" sz="2000" dirty="0"/>
          </a:p>
          <a:p>
            <a:r>
              <a:rPr lang="en-US" altLang="en-US" sz="2000" dirty="0"/>
              <a:t>Verse 9 through 12 of chapter 33 in the book of Psalms: Psalms 33:9-12</a:t>
            </a:r>
            <a:endParaRPr lang="en-US" altLang="en-US" sz="2000" dirty="0"/>
          </a:p>
          <a:p>
            <a:endParaRPr lang="en-US" altLang="en-US" sz="2000" dirty="0"/>
          </a:p>
          <a:p>
            <a:r>
              <a:rPr lang="en-US" altLang="en-US" sz="2000" dirty="0"/>
              <a:t>Verse 6 and 9 of chapter 7 in the book of Numbers: Numbers 7:6,9</a:t>
            </a:r>
            <a:endParaRPr lang="en-US" altLang="en-US" sz="2000" dirty="0"/>
          </a:p>
          <a:p>
            <a:endParaRPr lang="en-US" altLang="en-US" sz="20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6000" b="1" noProof="0" dirty="0" smtClean="0">
                <a:ln>
                  <a:noFill/>
                </a:ln>
                <a:effectLst/>
                <a:uLnTx/>
                <a:uFillTx/>
                <a:latin typeface="+mn-lt"/>
                <a:ea typeface="+mn-ea"/>
                <a:cs typeface="+mn-cs"/>
                <a:sym typeface="+mn-ea"/>
              </a:rPr>
              <a:t>ASSIGNMENT</a:t>
            </a:r>
            <a:br>
              <a:rPr kumimoji="0" lang="en-US" sz="6000" b="1" i="0" u="none" strike="noStrike" kern="1200" cap="none" spc="0" normalizeH="0" baseline="0" noProof="0" dirty="0" smtClean="0">
                <a:ln>
                  <a:noFill/>
                </a:ln>
                <a:solidFill>
                  <a:schemeClr val="tx1"/>
                </a:solidFill>
                <a:effectLst/>
                <a:uLnTx/>
                <a:uFillTx/>
                <a:latin typeface="+mn-lt"/>
                <a:ea typeface="+mn-ea"/>
                <a:cs typeface="+mn-cs"/>
              </a:rPr>
            </a:br>
            <a:endParaRPr kumimoji="0" lang="en-US" sz="6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Find 5 different versions of the Bible and list them.</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Read Mathew 28:1 </a:t>
            </a:r>
            <a:r>
              <a:rPr kumimoji="0" lang="en-US" sz="2400" b="0" i="0" u="none" strike="noStrike" kern="1200" cap="none" spc="0" normalizeH="0" baseline="0" noProof="0" smtClean="0">
                <a:ln>
                  <a:noFill/>
                </a:ln>
                <a:solidFill>
                  <a:schemeClr val="tx1"/>
                </a:solidFill>
                <a:effectLst/>
                <a:uLnTx/>
                <a:uFillTx/>
                <a:latin typeface="+mn-lt"/>
                <a:ea typeface="+mn-ea"/>
                <a:cs typeface="+mn-cs"/>
              </a:rPr>
              <a:t>in each version.</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Is the content the same in those versions?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Which is the first day of the week according to the text?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p:txBody>
          <a:bodyPr/>
          <a:p>
            <a:pPr marL="0" indent="0" algn="ctr">
              <a:buNone/>
            </a:pPr>
            <a:r>
              <a:rPr lang="en-US" sz="23900" b="1"/>
              <a:t>END</a:t>
            </a:r>
            <a:endParaRPr lang="en-US" sz="239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15363" name="Content Placeholder 2"/>
          <p:cNvSpPr>
            <a:spLocks noGrp="1"/>
          </p:cNvSpPr>
          <p:nvPr>
            <p:ph idx="1"/>
          </p:nvPr>
        </p:nvSpPr>
        <p:spPr/>
        <p:txBody>
          <a:bodyPr vert="horz" wrap="square" lIns="91440" tIns="45720" rIns="91440" bIns="45720" anchor="t" anchorCtr="0"/>
          <a:p>
            <a:r>
              <a:rPr lang="en-US" altLang="en-US" sz="2800" dirty="0"/>
              <a:t>Meanwhile, God has not left us alone. The Holy Spirit is here to comfort us, guide us and transform us to live as witnesses for God’s love. The same Spirit who inspired prophets and empowered Jesus, who shaped scripture and created the world, enables and empowers each one of us. The Spirit activates the “body of Christ,” the church, through spiritual gifts and a humble attitude of service and compassion. </a:t>
            </a:r>
            <a:endParaRPr lang="en-US" altLang="en-US" sz="2800" dirty="0"/>
          </a:p>
          <a:p>
            <a:pPr>
              <a:buNone/>
            </a:pPr>
            <a:endParaRPr lang="en-US" altLang="en-US" dirty="0"/>
          </a:p>
          <a:p>
            <a:endParaRPr lang="en-US" altLang="en-US" dirty="0"/>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5405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small" spc="0" normalizeH="0" baseline="0" noProof="0" dirty="0" smtClean="0">
                <a:ln>
                  <a:noFill/>
                </a:ln>
                <a:solidFill>
                  <a:schemeClr val="tx1"/>
                </a:solidFill>
                <a:effectLst/>
                <a:uLnTx/>
                <a:uFillTx/>
                <a:latin typeface="+mj-lt"/>
                <a:ea typeface="+mj-ea"/>
                <a:cs typeface="+mj-cs"/>
              </a:rPr>
              <a:t>Inspiration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6387" name="Content Placeholder 2"/>
          <p:cNvSpPr>
            <a:spLocks noGrp="1"/>
          </p:cNvSpPr>
          <p:nvPr>
            <p:ph idx="1"/>
          </p:nvPr>
        </p:nvSpPr>
        <p:spPr>
          <a:xfrm>
            <a:off x="457200" y="1285875"/>
            <a:ext cx="8229600" cy="4840288"/>
          </a:xfrm>
        </p:spPr>
        <p:txBody>
          <a:bodyPr vert="horz" wrap="square" lIns="91440" tIns="45720" rIns="91440" bIns="45720" anchor="t" anchorCtr="0"/>
          <a:p>
            <a:r>
              <a:rPr lang="en-US" altLang="en-US" sz="2400" dirty="0"/>
              <a:t>The Holy Scriptures, Old and New Testaments, are the written Word of God, given by divine inspiration through holy men of God who spoke and wrote as they were moved by the Holy Spirit. In this Word, God has committed to man the knowledge necessary for salvation. The Holy Scriptures are the infallible revelation of His will. They are the standard of character, the test of experience, the authoritative revealer of doctrines, and the trustworthy record of God's acts in history. (</a:t>
            </a:r>
            <a:r>
              <a:rPr lang="en-US" altLang="en-US" sz="2400" dirty="0">
                <a:hlinkClick r:id="rId1"/>
              </a:rPr>
              <a:t>2 Peter 1:20</a:t>
            </a:r>
            <a:r>
              <a:rPr lang="en-US" altLang="en-US" sz="2400" dirty="0"/>
              <a:t>, </a:t>
            </a:r>
            <a:r>
              <a:rPr lang="en-US" altLang="en-US" sz="2400" dirty="0">
                <a:hlinkClick r:id="rId2"/>
              </a:rPr>
              <a:t>21</a:t>
            </a:r>
            <a:r>
              <a:rPr lang="en-US" altLang="en-US" sz="2400" dirty="0"/>
              <a:t>; </a:t>
            </a:r>
            <a:r>
              <a:rPr lang="en-US" altLang="en-US" sz="2400" dirty="0">
                <a:hlinkClick r:id="rId3"/>
              </a:rPr>
              <a:t>2 Tim. 3:16</a:t>
            </a:r>
            <a:r>
              <a:rPr lang="en-US" altLang="en-US" sz="2400" dirty="0"/>
              <a:t>, </a:t>
            </a:r>
            <a:r>
              <a:rPr lang="en-US" altLang="en-US" sz="2400" dirty="0">
                <a:hlinkClick r:id="rId4"/>
              </a:rPr>
              <a:t>17</a:t>
            </a:r>
            <a:r>
              <a:rPr lang="en-US" altLang="en-US" sz="2400" dirty="0"/>
              <a:t>; </a:t>
            </a:r>
            <a:r>
              <a:rPr lang="en-US" altLang="en-US" sz="2400" dirty="0">
                <a:hlinkClick r:id="rId5"/>
              </a:rPr>
              <a:t>Ps. 119:105</a:t>
            </a:r>
            <a:r>
              <a:rPr lang="en-US" altLang="en-US" sz="2400" dirty="0"/>
              <a:t>;</a:t>
            </a:r>
            <a:r>
              <a:rPr lang="en-US" altLang="en-US" sz="2400" dirty="0">
                <a:hlinkClick r:id="rId6"/>
              </a:rPr>
              <a:t>Prov. 30:5</a:t>
            </a:r>
            <a:r>
              <a:rPr lang="en-US" altLang="en-US" sz="2400" dirty="0"/>
              <a:t>, </a:t>
            </a:r>
            <a:r>
              <a:rPr lang="en-US" altLang="en-US" sz="2400" dirty="0">
                <a:hlinkClick r:id="rId7"/>
              </a:rPr>
              <a:t>6</a:t>
            </a:r>
            <a:r>
              <a:rPr lang="en-US" altLang="en-US" sz="2400" dirty="0"/>
              <a:t>; </a:t>
            </a:r>
            <a:r>
              <a:rPr lang="en-US" altLang="en-US" sz="2400" dirty="0">
                <a:hlinkClick r:id="rId8"/>
              </a:rPr>
              <a:t>Isa. 8:20</a:t>
            </a:r>
            <a:r>
              <a:rPr lang="en-US" altLang="en-US" sz="2400" dirty="0"/>
              <a:t>; </a:t>
            </a:r>
            <a:r>
              <a:rPr lang="en-US" altLang="en-US" sz="2400" dirty="0">
                <a:hlinkClick r:id="rId9"/>
              </a:rPr>
              <a:t>John 17:17</a:t>
            </a:r>
            <a:r>
              <a:rPr lang="en-US" altLang="en-US" sz="2400" dirty="0"/>
              <a:t>; </a:t>
            </a:r>
            <a:r>
              <a:rPr lang="en-US" altLang="en-US" sz="2400" dirty="0">
                <a:hlinkClick r:id="rId10"/>
              </a:rPr>
              <a:t>1 Thess. 2:13</a:t>
            </a:r>
            <a:r>
              <a:rPr lang="en-US" altLang="en-US" sz="2400" dirty="0"/>
              <a:t>; </a:t>
            </a:r>
            <a:r>
              <a:rPr lang="en-US" altLang="en-US" sz="2400" dirty="0">
                <a:hlinkClick r:id="rId11"/>
              </a:rPr>
              <a:t>Heb. 4:12</a:t>
            </a:r>
            <a:r>
              <a:rPr lang="en-US" altLang="en-US" sz="2400" dirty="0"/>
              <a:t>.)</a:t>
            </a:r>
            <a:endParaRPr lang="en-US" altLang="en-US" sz="2400" dirty="0"/>
          </a:p>
          <a:p>
            <a:endParaRPr lang="en-US" altLang="en-US" dirty="0"/>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small" spc="0" normalizeH="0" baseline="0" noProof="0" dirty="0" smtClean="0">
                <a:ln>
                  <a:noFill/>
                </a:ln>
                <a:solidFill>
                  <a:schemeClr val="tx1"/>
                </a:solidFill>
                <a:effectLst/>
                <a:uLnTx/>
                <a:uFillTx/>
                <a:latin typeface="+mj-lt"/>
                <a:ea typeface="+mj-ea"/>
                <a:cs typeface="+mj-cs"/>
              </a:rPr>
              <a:t>Evidences of Divine origin of the Bible</a:t>
            </a:r>
            <a:endParaRPr kumimoji="0" lang="en-GB" sz="4400" b="0" i="0" u="none" strike="noStrike" kern="1200" cap="small" spc="0" normalizeH="0" baseline="0" noProof="0" dirty="0">
              <a:ln>
                <a:noFill/>
              </a:ln>
              <a:solidFill>
                <a:schemeClr val="tx1"/>
              </a:solidFill>
              <a:effectLst/>
              <a:uLnTx/>
              <a:uFillTx/>
              <a:latin typeface="+mj-lt"/>
              <a:ea typeface="+mj-ea"/>
              <a:cs typeface="+mj-cs"/>
            </a:endParaRPr>
          </a:p>
        </p:txBody>
      </p:sp>
      <p:sp>
        <p:nvSpPr>
          <p:cNvPr id="1741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The Bible is given by inspiration of God (2Tim.3:16) to holy men of God who were moved by the Holy Spirit (2Peter1:21)</a:t>
            </a:r>
            <a:endParaRPr lang="en-GB" altLang="en-US" dirty="0"/>
          </a:p>
          <a:p>
            <a:pPr eaLnBrk="1" hangingPunct="1"/>
            <a:r>
              <a:rPr lang="en-GB" altLang="en-US" dirty="0"/>
              <a:t>If the Bible is truly God’s Word, then we should cherish it, study it, obey it, and fully trust it. If the Bible is the Word of God, then to dismiss it is to dismiss God Himself.</a:t>
            </a:r>
            <a:endParaRPr lang="en-GB" altLang="en-US" dirty="0"/>
          </a:p>
          <a:p>
            <a:pPr eaLnBrk="1" hangingPunct="1"/>
            <a:endParaRPr lang="en-GB" altLang="en-US" dirty="0"/>
          </a:p>
          <a:p>
            <a:pPr eaLnBrk="1" hangingPunct="1"/>
            <a:endParaRPr lang="en-GB"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xfrm>
            <a:off x="539750" y="476250"/>
            <a:ext cx="8229600" cy="765175"/>
          </a:xfrm>
        </p:spPr>
        <p:txBody>
          <a:bodyPr vert="horz" wrap="square" lIns="91440" tIns="45720" rIns="91440" bIns="45720" anchor="ctr" anchorCtr="0"/>
          <a:p>
            <a:pPr eaLnBrk="1" hangingPunct="1"/>
            <a:r>
              <a:rPr lang="en-GB" altLang="en-US" sz="2400" b="1" dirty="0"/>
              <a:t>The evidences that prove the divine origin of the Bible:</a:t>
            </a:r>
            <a:br>
              <a:rPr lang="en-GB" altLang="en-US" sz="2400" b="1" dirty="0"/>
            </a:br>
            <a:endParaRPr lang="en-GB" altLang="en-US" sz="2400" dirty="0"/>
          </a:p>
        </p:txBody>
      </p:sp>
      <p:sp>
        <p:nvSpPr>
          <p:cNvPr id="3" name="Content Placeholder 2"/>
          <p:cNvSpPr>
            <a:spLocks noGrp="1"/>
          </p:cNvSpPr>
          <p:nvPr>
            <p:ph idx="1"/>
          </p:nvPr>
        </p:nvSpPr>
        <p:spPr>
          <a:xfrm>
            <a:off x="323850" y="1412875"/>
            <a:ext cx="8229600" cy="4639945"/>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There are both internal and external evidences that the Bible is truly God’s Word:</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The internal evidences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are those things within the Bible that testify of its divine origin.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One of the first internal evidences that the Bible is truly God’s Word is seen in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its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unity</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The theme of salvation from sin, which runs throughout the pages of Scripture, is one of the attributes of the Bible showing its harmony and consistency. It is remarkable that such unity could be maintained by so many writers (more than 40 authors), who lived at different times (over a period of approximately 1500 years)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457200" y="188913"/>
            <a:ext cx="8229600" cy="576262"/>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Another of the internal evidences that indicates the Bible is truly God’s Word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fulfilled prophecies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contained within its pages.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contains hundreds of detailed prophecies relating to the future of individual nations including Israel, certain cities, and mankind. Other prophecies concern the coming of One who would be the Messiah, the Saviour of all who would believe in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is no other religious book with the extent or type of predictive prophecy that the Bible contains.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third internal evidence of the divine origin of the Bible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its unique authority and power</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This authority and power are best seen in the way countless lives have been transformed by the supernatural power of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Drug addicts have been cured by it, homosexuals set free by it, and hate turned to love by it…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does possess a dynamic and transforming power that is only possible because it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1507" name="Content Placeholder 2"/>
          <p:cNvSpPr>
            <a:spLocks noGrp="1"/>
          </p:cNvSpPr>
          <p:nvPr>
            <p:ph idx="1"/>
          </p:nvPr>
        </p:nvSpPr>
        <p:spPr>
          <a:xfrm>
            <a:off x="457200" y="836613"/>
            <a:ext cx="8229600" cy="5289550"/>
          </a:xfrm>
        </p:spPr>
        <p:txBody>
          <a:bodyPr vert="horz" wrap="square" lIns="91440" tIns="45720" rIns="91440" bIns="45720" anchor="t" anchorCtr="0"/>
          <a:p>
            <a:pPr algn="just" eaLnBrk="1" hangingPunct="1">
              <a:buNone/>
            </a:pPr>
            <a:r>
              <a:rPr lang="en-GB" altLang="en-US" b="1" dirty="0"/>
              <a:t>   There are also external evidences</a:t>
            </a:r>
            <a:r>
              <a:rPr lang="en-GB" altLang="en-US" dirty="0"/>
              <a:t> that indicate the Bible is truly the Word of God.</a:t>
            </a:r>
            <a:endParaRPr lang="en-GB" altLang="en-US" dirty="0"/>
          </a:p>
          <a:p>
            <a:pPr algn="just" eaLnBrk="1" hangingPunct="1"/>
            <a:r>
              <a:rPr lang="en-GB" altLang="en-US" dirty="0"/>
              <a:t> One is </a:t>
            </a:r>
            <a:r>
              <a:rPr lang="en-GB" altLang="en-US" b="1" dirty="0"/>
              <a:t>the</a:t>
            </a:r>
            <a:r>
              <a:rPr lang="en-GB" altLang="en-US" dirty="0"/>
              <a:t> </a:t>
            </a:r>
            <a:r>
              <a:rPr lang="en-GB" altLang="en-US" b="1" dirty="0"/>
              <a:t>historicity of the Bible</a:t>
            </a:r>
            <a:r>
              <a:rPr lang="en-GB" altLang="en-US" dirty="0"/>
              <a:t>. Because the Bible details historical events, its truthfulness and accuracy are subject to verification like any other historical document. Through both archaeological evidences and other writings, the historical accounts of the Bible have been proven time and time again to be accurate and true. </a:t>
            </a:r>
            <a:endParaRPr lang="en-GB"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2531" name="Content Placeholder 2"/>
          <p:cNvSpPr>
            <a:spLocks noGrp="1"/>
          </p:cNvSpPr>
          <p:nvPr>
            <p:ph idx="1"/>
          </p:nvPr>
        </p:nvSpPr>
        <p:spPr/>
        <p:txBody>
          <a:bodyPr vert="horz" wrap="square" lIns="91440" tIns="45720" rIns="91440" bIns="45720" anchor="t" anchorCtr="0"/>
          <a:p>
            <a:pPr algn="just" eaLnBrk="1" hangingPunct="1"/>
            <a:r>
              <a:rPr lang="en-GB" altLang="en-US" dirty="0"/>
              <a:t>The fact that the Bible accurately and truthfully records historically verifiable events is a great indication of its truthfulness when dealing with religious subjects and doctrines and helps substantiate its claim to be the very Word of God.</a:t>
            </a:r>
            <a:endParaRPr lang="en-GB" altLang="en-US" dirty="0"/>
          </a:p>
          <a:p>
            <a:pPr eaLnBrk="1" hangingPunct="1"/>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457200" y="274638"/>
            <a:ext cx="8229600" cy="1011237"/>
          </a:xfrm>
        </p:spPr>
        <p:txBody>
          <a:bodyPr vert="horz" wrap="square" lIns="91440" tIns="45720" rIns="91440" bIns="45720" anchor="ctr" anchorCtr="0"/>
          <a:p>
            <a:r>
              <a:rPr lang="en-US" altLang="en-US" b="1" dirty="0"/>
              <a:t>Course Outline</a:t>
            </a:r>
            <a:endParaRPr lang="en-US" altLang="en-US" dirty="0"/>
          </a:p>
        </p:txBody>
      </p:sp>
      <p:sp>
        <p:nvSpPr>
          <p:cNvPr id="5123" name="Content Placeholder 2"/>
          <p:cNvSpPr>
            <a:spLocks noGrp="1"/>
          </p:cNvSpPr>
          <p:nvPr>
            <p:ph idx="1"/>
          </p:nvPr>
        </p:nvSpPr>
        <p:spPr/>
        <p:txBody>
          <a:bodyPr vert="horz" wrap="square" lIns="91440" tIns="45720" rIns="91440" bIns="45720" anchor="t" anchorCtr="0"/>
          <a:p>
            <a:r>
              <a:rPr lang="en-US" altLang="en-US" dirty="0"/>
              <a:t>The origin of the Bible </a:t>
            </a:r>
            <a:endParaRPr lang="en-US" altLang="en-US" dirty="0"/>
          </a:p>
          <a:p>
            <a:pPr lvl="1"/>
            <a:r>
              <a:rPr lang="en-US" altLang="en-US" dirty="0"/>
              <a:t>Godhead</a:t>
            </a:r>
            <a:endParaRPr lang="en-US" altLang="en-US" dirty="0"/>
          </a:p>
          <a:p>
            <a:pPr lvl="1"/>
            <a:r>
              <a:rPr lang="en-US" altLang="en-US" dirty="0"/>
              <a:t>God the Father</a:t>
            </a:r>
            <a:endParaRPr lang="en-US" altLang="en-US" dirty="0"/>
          </a:p>
          <a:p>
            <a:pPr lvl="1"/>
            <a:r>
              <a:rPr lang="en-US" altLang="en-US" dirty="0"/>
              <a:t>God the Son </a:t>
            </a:r>
            <a:endParaRPr lang="en-US" altLang="en-US" dirty="0"/>
          </a:p>
          <a:p>
            <a:pPr lvl="1"/>
            <a:r>
              <a:rPr lang="en-US" altLang="en-US" dirty="0"/>
              <a:t>God the Holy Spirit </a:t>
            </a:r>
            <a:endParaRPr lang="en-US" altLang="en-US" dirty="0"/>
          </a:p>
          <a:p>
            <a:pPr lvl="1"/>
            <a:r>
              <a:rPr lang="en-US" altLang="en-US" dirty="0"/>
              <a:t>Inspiration </a:t>
            </a:r>
            <a:endParaRPr lang="en-US" altLang="en-US" dirty="0"/>
          </a:p>
          <a:p>
            <a:pPr lvl="1"/>
            <a:r>
              <a:rPr lang="en-US" altLang="en-US" dirty="0"/>
              <a:t>Evidences (Internal and External), </a:t>
            </a:r>
            <a:endParaRPr lang="en-US" altLang="en-US" dirty="0"/>
          </a:p>
          <a:p>
            <a:pPr>
              <a:buNone/>
            </a:pP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3555" name="Content Placeholder 2"/>
          <p:cNvSpPr>
            <a:spLocks noGrp="1"/>
          </p:cNvSpPr>
          <p:nvPr>
            <p:ph idx="1"/>
          </p:nvPr>
        </p:nvSpPr>
        <p:spPr>
          <a:xfrm>
            <a:off x="457200" y="836613"/>
            <a:ext cx="8229600" cy="5289550"/>
          </a:xfrm>
        </p:spPr>
        <p:txBody>
          <a:bodyPr vert="horz" wrap="square" lIns="91440" tIns="45720" rIns="91440" bIns="45720" anchor="t" anchorCtr="0"/>
          <a:p>
            <a:pPr algn="just" eaLnBrk="1" hangingPunct="1"/>
            <a:r>
              <a:rPr lang="en-GB" altLang="en-US" dirty="0"/>
              <a:t>Another external evidence that the Bible is truly God’s Word is </a:t>
            </a:r>
            <a:r>
              <a:rPr lang="en-GB" altLang="en-US" b="1" dirty="0"/>
              <a:t>the integrity of its human authors</a:t>
            </a:r>
            <a:r>
              <a:rPr lang="en-GB" altLang="en-US" dirty="0"/>
              <a:t>.</a:t>
            </a:r>
            <a:endParaRPr lang="en-GB" altLang="en-US" dirty="0"/>
          </a:p>
          <a:p>
            <a:pPr algn="just" eaLnBrk="1" hangingPunct="1"/>
            <a:r>
              <a:rPr lang="en-GB" altLang="en-US" dirty="0"/>
              <a:t>In studying the lives of these men, we find them to be honest and sincere. </a:t>
            </a:r>
            <a:endParaRPr lang="en-GB" altLang="en-US" dirty="0"/>
          </a:p>
          <a:p>
            <a:pPr algn="just" eaLnBrk="1" hangingPunct="1"/>
            <a:r>
              <a:rPr lang="en-GB" altLang="en-US" dirty="0"/>
              <a:t>The fact that they were willing to die often excruciating deaths for what they believed testifies that these ordinary yet honest men truly believed God had spoken to them.</a:t>
            </a:r>
            <a:endParaRPr lang="en-GB"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981075"/>
            <a:ext cx="8229600" cy="51450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final external evidence that the Bible is truly God’s Word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indestructibility of the Bible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Because of its importance and its claim to be the very Word of God, the Bible has suffered more vicious attacks and attempts to destroy it than any other book in history.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From early Roman Emperors like Diocletian, through communist dictators and on to modern-day atheists and agnostics, the Bible has withstood and outlasted all of its attackers and is still today the most widely published book in the world.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2800" b="0" i="0" u="none" strike="noStrike" kern="1200" cap="none" spc="0" normalizeH="0" baseline="0" noProof="0" dirty="0" smtClean="0">
                <a:ln>
                  <a:noFill/>
                </a:ln>
                <a:solidFill>
                  <a:schemeClr val="tx1"/>
                </a:solidFill>
                <a:effectLst/>
                <a:uLnTx/>
                <a:uFillTx/>
                <a:latin typeface="+mj-lt"/>
                <a:ea typeface="+mj-ea"/>
                <a:cs typeface="+mj-cs"/>
              </a:rPr>
              <a:t>Conclusion</a:t>
            </a:r>
            <a:endParaRPr kumimoji="0" lang="en-GB"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matter how its opponents try to attack, destroy, or discredit it, the Bible remains; its veracity and impact on lives is unmistakable.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accuracy which has been preserved despite every attempt to corrupt, attack, or destroy it is clear testimony to the fact that the Bible is truly God’s Word and is supernaturally protected by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should not surprise us that, no matter how the Bible is attacked, it always comes out unchanged and unscathed.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After all, Jesus said, “Heaven and earth will pass away, but my words will never pass away” (Mark 13:31). After looking at the evidence, one can say without a doubt that, yes, the Bible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nchorCtr="0"/>
          <a:p>
            <a:r>
              <a:rPr lang="en-US" altLang="en-US" dirty="0"/>
              <a:t>QUIZ</a:t>
            </a:r>
            <a:endParaRPr lang="en-US" altLang="en-US" dirty="0"/>
          </a:p>
        </p:txBody>
      </p:sp>
      <p:sp>
        <p:nvSpPr>
          <p:cNvPr id="26627" name="Content Placeholder 2"/>
          <p:cNvSpPr>
            <a:spLocks noGrp="1"/>
          </p:cNvSpPr>
          <p:nvPr>
            <p:ph idx="1"/>
          </p:nvPr>
        </p:nvSpPr>
        <p:spPr/>
        <p:txBody>
          <a:bodyPr vert="horz" wrap="square" lIns="91440" tIns="45720" rIns="91440" bIns="45720" anchor="t" anchorCtr="0"/>
          <a:p>
            <a:pPr marL="514350" indent="-514350">
              <a:buFont typeface="Arial" panose="02080604020202020204" pitchFamily="34" charset="0"/>
              <a:buAutoNum type="arabicPeriod"/>
            </a:pPr>
            <a:r>
              <a:rPr lang="en-US" altLang="en-US" dirty="0"/>
              <a:t>List 3 benefits of studying the Word.(3marks)</a:t>
            </a:r>
            <a:endParaRPr lang="en-US" altLang="en-US" dirty="0"/>
          </a:p>
          <a:p>
            <a:pPr marL="514350" indent="-514350">
              <a:buFont typeface="Arial" panose="02080604020202020204" pitchFamily="34" charset="0"/>
              <a:buAutoNum type="arabicPeriod"/>
            </a:pPr>
            <a:r>
              <a:rPr lang="en-US" altLang="en-US" dirty="0"/>
              <a:t>The Bible was inspired by God. Give the biblical text as support.(2 marks)</a:t>
            </a:r>
            <a:endParaRPr lang="en-US" altLang="en-US" dirty="0"/>
          </a:p>
          <a:p>
            <a:pPr marL="514350" indent="-514350">
              <a:buFont typeface="Arial" panose="02080604020202020204" pitchFamily="34" charset="0"/>
              <a:buAutoNum type="arabicPeriod"/>
            </a:pPr>
            <a:r>
              <a:rPr lang="en-US" altLang="en-US" dirty="0"/>
              <a:t>Which are the internal evidences showing that the Bible is God’s Word?(3 marks)</a:t>
            </a:r>
            <a:endParaRPr lang="en-US" altLang="en-US" dirty="0"/>
          </a:p>
          <a:p>
            <a:pPr marL="514350" indent="-514350">
              <a:buFont typeface="Arial" panose="02080604020202020204" pitchFamily="34" charset="0"/>
              <a:buAutoNum type="arabicPeriod"/>
            </a:pPr>
            <a:r>
              <a:rPr lang="en-US" altLang="en-US" dirty="0"/>
              <a:t>The Bible is divided into two parts: Cite them.(2 marks)</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BIBLE STRUCTURE</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 INTRODUCTION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a:t>
            </a:r>
            <a:r>
              <a:rPr kumimoji="0" lang="en-GB" sz="3200" b="0" i="0" u="none" strike="noStrike" kern="1200" cap="none" spc="0" normalizeH="0" baseline="0" noProof="0" dirty="0">
                <a:ln>
                  <a:noFill/>
                </a:ln>
                <a:solidFill>
                  <a:schemeClr val="tx1"/>
                </a:solidFill>
                <a:effectLst/>
                <a:uLnTx/>
                <a:uFillTx/>
                <a:latin typeface="+mn-lt"/>
                <a:ea typeface="+mn-ea"/>
                <a:cs typeface="+mn-cs"/>
              </a:rPr>
              <a:t>term "Bible" is used to name the book which contains the 66 separate written documents or "books" which together compose the "sacred library" of the Christian faith. </a:t>
            </a:r>
            <a:r>
              <a:rPr kumimoji="0" lang="en-GB" sz="3200" b="0" i="1" u="none" strike="noStrike" kern="1200" cap="none" spc="0" normalizeH="0" baseline="0" noProof="0" dirty="0">
                <a:ln>
                  <a:noFill/>
                </a:ln>
                <a:solidFill>
                  <a:schemeClr val="tx1"/>
                </a:solidFill>
                <a:effectLst/>
                <a:uLnTx/>
                <a:uFillTx/>
                <a:latin typeface="+mn-lt"/>
                <a:ea typeface="+mn-ea"/>
                <a:cs typeface="+mn-cs"/>
              </a:rPr>
              <a:t>(The Catholic Bible contains the same 66 books and an extra 7 books. Those extra 7 books are mostly historical accounts of events that took place before the time of Jesus and were added in the context of counter-reformation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a:t>
            </a:r>
            <a:r>
              <a:rPr kumimoji="0" lang="en-GB" sz="3200" b="0" i="0" u="none" strike="noStrike" kern="1200" cap="none" spc="0" normalizeH="0" baseline="0" noProof="0" dirty="0">
                <a:ln>
                  <a:noFill/>
                </a:ln>
                <a:solidFill>
                  <a:schemeClr val="tx1"/>
                </a:solidFill>
                <a:effectLst/>
                <a:uLnTx/>
                <a:uFillTx/>
                <a:latin typeface="+mn-lt"/>
                <a:ea typeface="+mn-ea"/>
                <a:cs typeface="+mn-cs"/>
              </a:rPr>
              <a:t>Bible is broken down into two separate collections of books known as the Old Testament, consisting of 39 books, and the New Testament, consisting of 27 books.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3" name="Content Placeholder 2"/>
          <p:cNvSpPr>
            <a:spLocks noGrp="1"/>
          </p:cNvSpPr>
          <p:nvPr>
            <p:ph idx="1"/>
          </p:nvPr>
        </p:nvSpPr>
        <p:spPr>
          <a:xfrm>
            <a:off x="457200" y="1341438"/>
            <a:ext cx="8229600" cy="4784725"/>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600" b="1"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books of the Bible were written by about 40 different people who were inspired by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entire Bible was written over a period of time consisting of about 1500 years.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first five books of the Bible, known as the Pentateuch, are believed to have been written by Moses around 1400 BC, while the last book of the Bible named "The Revelation" is believed to have been written by the Apostle John shortly before 100 AD.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xfrm>
            <a:off x="457200" y="274638"/>
            <a:ext cx="8229600" cy="7778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29699" name="Content Placeholder 2"/>
          <p:cNvSpPr>
            <a:spLocks noGrp="1"/>
          </p:cNvSpPr>
          <p:nvPr>
            <p:ph idx="1"/>
          </p:nvPr>
        </p:nvSpPr>
        <p:spPr>
          <a:xfrm>
            <a:off x="457200" y="1412875"/>
            <a:ext cx="8229600" cy="4713288"/>
          </a:xfrm>
        </p:spPr>
        <p:txBody>
          <a:bodyPr vert="horz" wrap="square" lIns="91440" tIns="45720" rIns="91440" bIns="45720" anchor="t" anchorCtr="0"/>
          <a:p>
            <a:pPr eaLnBrk="1" hangingPunct="1">
              <a:buNone/>
            </a:pPr>
            <a:r>
              <a:rPr lang="en-GB" altLang="en-US" b="1" dirty="0"/>
              <a:t> INTRODUCTION</a:t>
            </a:r>
            <a:endParaRPr lang="en-GB" altLang="en-US" dirty="0"/>
          </a:p>
          <a:p>
            <a:pPr algn="just" eaLnBrk="1" hangingPunct="1"/>
            <a:r>
              <a:rPr lang="en-GB" altLang="en-US" dirty="0"/>
              <a:t>The writing of the OT was complete around 400 BC meaning the entire OT was written over a period of about 1000 years.</a:t>
            </a:r>
            <a:endParaRPr lang="en-GB" altLang="en-US" dirty="0"/>
          </a:p>
          <a:p>
            <a:pPr algn="just" eaLnBrk="1" hangingPunct="1"/>
            <a:r>
              <a:rPr lang="en-GB" altLang="en-US" dirty="0"/>
              <a:t> In contrast, the New Testament was started shortly after the death of Jesus, and was finished some time before 100 a.d(After Christ) spanning a much shorter period of about 50 to 60 years</a:t>
            </a:r>
            <a:endParaRPr lang="en-GB"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THE OLD TESTAMENT</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Old Testament has 39 books grouped into: Pentateuch, historical, poetical and wisdom, and prophetical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first eleven chapters of the book of Genesis, the first book of the OT, gives the record of creation and the history of the world up until the time of Abraham who lived about 2000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remainder of the OT gives a written record of the history of the Israelites up until about 400 BC, with the emphasis being on their relationship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bulk of the Old Testament was written in Hebrew, however a few small portions have been preserved in Aramaic.</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174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r>
              <a:rPr lang="en-GB" altLang="en-US" b="1" dirty="0"/>
              <a:t>The Pentateuch (torah or Laws): (Books 1-5</a:t>
            </a:r>
            <a:r>
              <a:rPr lang="en-GB" altLang="en-US" dirty="0"/>
              <a:t>) Genesis, Exodus, Leviticus, Numbers, and Deuteronomy.</a:t>
            </a:r>
            <a:endParaRPr lang="en-GB" altLang="en-US" dirty="0"/>
          </a:p>
          <a:p>
            <a:pPr algn="just" eaLnBrk="1" hangingPunct="1"/>
            <a:r>
              <a:rPr lang="en-GB" altLang="en-US" dirty="0"/>
              <a:t>These books are foundational to all of Scripture and rank as one of the most important portions of the Word of God. This is so because its theological and historical revelations are necessary for an understanding of the rest of the Old Testament and the New Testament as well.</a:t>
            </a:r>
            <a:endParaRPr lang="en-GB"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277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These five books contain, for example:</a:t>
            </a:r>
            <a:endParaRPr lang="en-GB" altLang="en-US" dirty="0"/>
          </a:p>
          <a:p>
            <a:pPr eaLnBrk="1" hangingPunct="1">
              <a:buNone/>
            </a:pPr>
            <a:r>
              <a:rPr lang="en-GB" altLang="en-US" dirty="0"/>
              <a:t>- God's revelation about the origin of the world with its emphasis on the creation of man made in the image of God, </a:t>
            </a:r>
            <a:endParaRPr lang="en-GB" altLang="en-US" dirty="0"/>
          </a:p>
          <a:p>
            <a:pPr eaLnBrk="1" hangingPunct="1">
              <a:buNone/>
            </a:pPr>
            <a:r>
              <a:rPr lang="en-GB" altLang="en-US" dirty="0"/>
              <a:t>- how sin entered human history and the judgment that followed, </a:t>
            </a:r>
            <a:endParaRPr lang="en-GB" altLang="en-US" dirty="0"/>
          </a:p>
          <a:p>
            <a:pPr eaLnBrk="1" hangingPunct="1">
              <a:buNone/>
            </a:pPr>
            <a:r>
              <a:rPr lang="en-GB" altLang="en-US" dirty="0"/>
              <a:t>- and the origin of the nation of Israel and its covenant–relationship to Yahweh</a:t>
            </a:r>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xfrm>
            <a:off x="457200" y="274638"/>
            <a:ext cx="8229600" cy="654050"/>
          </a:xfrm>
        </p:spPr>
        <p:txBody>
          <a:bodyPr vert="horz" wrap="square" lIns="91440" tIns="45720" rIns="91440" bIns="45720" anchor="ctr" anchorCtr="0"/>
          <a:p>
            <a:r>
              <a:rPr lang="en-US" altLang="en-US" b="1" dirty="0"/>
              <a:t>Course Outline</a:t>
            </a:r>
            <a:endParaRPr lang="en-US" altLang="en-US" dirty="0"/>
          </a:p>
        </p:txBody>
      </p:sp>
      <p:sp>
        <p:nvSpPr>
          <p:cNvPr id="6147" name="Content Placeholder 2"/>
          <p:cNvSpPr>
            <a:spLocks noGrp="1"/>
          </p:cNvSpPr>
          <p:nvPr>
            <p:ph idx="1"/>
          </p:nvPr>
        </p:nvSpPr>
        <p:spPr/>
        <p:txBody>
          <a:bodyPr vert="horz" wrap="square" lIns="91440" tIns="45720" rIns="91440" bIns="45720" anchor="t" anchorCtr="0"/>
          <a:p>
            <a:r>
              <a:rPr lang="en-US" altLang="en-US" sz="2800" dirty="0"/>
              <a:t>structure of the Bible</a:t>
            </a:r>
            <a:endParaRPr lang="en-US" altLang="en-US" sz="2800" dirty="0"/>
          </a:p>
          <a:p>
            <a:pPr lvl="1"/>
            <a:r>
              <a:rPr lang="en-US" altLang="en-US" dirty="0"/>
              <a:t>OT </a:t>
            </a:r>
            <a:endParaRPr lang="en-US" altLang="en-US" dirty="0"/>
          </a:p>
          <a:p>
            <a:pPr lvl="1"/>
            <a:r>
              <a:rPr lang="en-US" altLang="en-US" dirty="0"/>
              <a:t>NT</a:t>
            </a:r>
            <a:endParaRPr lang="en-US" altLang="en-US" dirty="0"/>
          </a:p>
          <a:p>
            <a:r>
              <a:rPr lang="en-US" altLang="en-US" sz="2800" dirty="0"/>
              <a:t>Canonization </a:t>
            </a:r>
            <a:endParaRPr lang="en-US" altLang="en-US" sz="2800" dirty="0"/>
          </a:p>
          <a:p>
            <a:r>
              <a:rPr lang="en-US" altLang="en-US" sz="2800" dirty="0"/>
              <a:t>Bible Versions</a:t>
            </a:r>
            <a:endParaRPr lang="en-US" altLang="en-US" sz="2800" dirty="0"/>
          </a:p>
          <a:p>
            <a:r>
              <a:rPr lang="en-US" altLang="en-US" sz="2800" dirty="0"/>
              <a:t>The purpose of the Bible</a:t>
            </a:r>
            <a:endParaRPr lang="en-US" altLang="en-US" sz="2800" dirty="0"/>
          </a:p>
          <a:p>
            <a:r>
              <a:rPr lang="en-US" altLang="en-US" sz="2800" dirty="0"/>
              <a:t>How to study the Bible</a:t>
            </a:r>
            <a:endParaRPr lang="en-US" altLang="en-US" sz="2800" dirty="0"/>
          </a:p>
          <a:p>
            <a:pPr>
              <a:buNone/>
            </a:pPr>
            <a:endParaRPr lang="en-US" altLang="en-US" sz="2800" dirty="0"/>
          </a:p>
          <a:p>
            <a:endParaRPr lang="en-US" altLang="en-US" dirty="0"/>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476250"/>
            <a:ext cx="8229600" cy="612140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Historical Books: (Books 6-17</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Joshua, Judges, Ruth, 1 Samuel, 2 Samuel, 1 Kings, 2 Kings, 1 Chronicles, 2 Chronicles, Ezra, Nehemiah, Esther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books, among other things, explain the history of Israel from the time that the nation was established about 3400 years ago.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includes information about the time when the nation was conquered by the Assyrians about 2700 years ago, and when it was conquered by the Babylonians about 2600 years ago.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Assyrians and Babylonians forced many of the Israelites out of their homeland. But, some returned during the next few centuries, during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Medo</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-Persian time, shortly before the time of Jesus.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Joshua and Judges cover the earliest period in the history of the Jewish people, when the Jewish tribes that populated the Promised Land had not yet been united into one state, but were separate from each other to a lesser or greater extent.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Kings and Chronicles cover the monarchical period in the history of the Jewish people that lasted about five hundred years. This period ended with the fall of the Kingdom of Judah and the beginning of the Babylonian captivity in 586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Ezra, Nehemiah, and Esther tell us of the events that followed the Babylonian captivity and of the restoration of Jerusalem.</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political and spiritual development of the Jewish nation spanned many centuries and took place in several stages.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chose the Jewish people to bring salvation to all nations on earth through the Jews.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in God's plan that the Saviour of the world, Christ, the first citizens of God's Kingdom and preachers of the Christian Faith should come from among the Jewish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6867"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dirty="0"/>
              <a:t>The </a:t>
            </a:r>
            <a:r>
              <a:rPr lang="en-GB" altLang="en-US" dirty="0">
                <a:solidFill>
                  <a:srgbClr val="FF0000"/>
                </a:solidFill>
              </a:rPr>
              <a:t>Old Testament prophets, being sent by God, spiritually prepared the ground in the Jewish nation for building </a:t>
            </a:r>
            <a:r>
              <a:rPr lang="en-GB" altLang="en-US" dirty="0"/>
              <a:t>God's Kingdom among people. </a:t>
            </a:r>
            <a:endParaRPr lang="en-GB" altLang="en-US" dirty="0"/>
          </a:p>
          <a:p>
            <a:pPr algn="just" eaLnBrk="1" hangingPunct="1"/>
            <a:r>
              <a:rPr lang="en-GB" altLang="en-US" dirty="0"/>
              <a:t>The path of spiritual development of the Jewish people was not smooth. There were times of spiritual growth and prosperity, as well as times of decreased interest to religion and even apostasy</a:t>
            </a:r>
            <a:endParaRPr lang="en-GB" altLang="en-US" dirty="0"/>
          </a:p>
          <a:p>
            <a:pPr eaLnBrk="1" hangingPunct="1"/>
            <a:endParaRPr lang="en-GB"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ctrTitle"/>
          </p:nvPr>
        </p:nvSpPr>
        <p:spPr>
          <a:xfrm>
            <a:off x="539750" y="371475"/>
            <a:ext cx="7772400" cy="2044065"/>
          </a:xfrm>
        </p:spPr>
        <p:txBody>
          <a:bodyPr vert="horz" wrap="square" lIns="91440" tIns="45720" rIns="91440" bIns="45720" anchor="ctr" anchorCtr="0"/>
          <a:p>
            <a:pPr>
              <a:buClrTx/>
              <a:buSzTx/>
              <a:buFontTx/>
            </a:pPr>
            <a:r>
              <a:rPr lang="en-US" noProof="0" dirty="0" smtClean="0">
                <a:ln>
                  <a:noFill/>
                </a:ln>
                <a:solidFill>
                  <a:schemeClr val="tx1">
                    <a:tint val="75000"/>
                  </a:schemeClr>
                </a:solidFill>
                <a:effectLst/>
                <a:uLnTx/>
                <a:uFillTx/>
                <a:latin typeface="+mn-lt"/>
                <a:ea typeface="+mn-ea"/>
                <a:cs typeface="+mn-cs"/>
                <a:sym typeface="+mn-ea"/>
              </a:rPr>
              <a:t>Answer the following question:</a:t>
            </a:r>
            <a:br>
              <a:rPr kumimoji="0" lang="en-US"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lang="en-US" altLang="en-US" dirty="0"/>
          </a:p>
        </p:txBody>
      </p:sp>
      <p:sp>
        <p:nvSpPr>
          <p:cNvPr id="3" name="Subtitle 2"/>
          <p:cNvSpPr>
            <a:spLocks noGrp="1"/>
          </p:cNvSpPr>
          <p:nvPr>
            <p:ph type="subTitle" idx="1"/>
          </p:nvPr>
        </p:nvSpPr>
        <p:spPr>
          <a:xfrm>
            <a:off x="1475740" y="3284855"/>
            <a:ext cx="6400800" cy="1752600"/>
          </a:xfrm>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Give the difference between Major and Minor Prophets of the Old Testament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334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68413"/>
            <a:ext cx="8229600" cy="4857750"/>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When reading the Old Testament history, one should remember that it covers pre-Christian era.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Jews lived surrounded by antagonistic Gentile nations - Canaanites, Moabites,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Edomites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Ammonites, Philistines, and later - Syrians, Assyrians, Babylonians and others whose superstitious beliefs and cruel Gentile customs pulled the Jews down a path of spiritual decline.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was no one from whom to learn good.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9939"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dirty="0">
                <a:solidFill>
                  <a:srgbClr val="FF0000"/>
                </a:solidFill>
              </a:rPr>
              <a:t>These Gentiles used each and every opportunity to cruelly enslave and oppress the Jews. </a:t>
            </a:r>
            <a:endParaRPr lang="en-GB" altLang="en-US" dirty="0">
              <a:solidFill>
                <a:srgbClr val="FF0000"/>
              </a:solidFill>
            </a:endParaRPr>
          </a:p>
          <a:p>
            <a:pPr algn="just" eaLnBrk="1" hangingPunct="1"/>
            <a:r>
              <a:rPr lang="en-GB" altLang="en-US" dirty="0"/>
              <a:t>Throughout its history, the Jewish people constantly struggled to preserve their faith pure and to physically survive. </a:t>
            </a:r>
            <a:endParaRPr lang="en-GB" altLang="en-US" dirty="0"/>
          </a:p>
          <a:p>
            <a:pPr algn="just" eaLnBrk="1" hangingPunct="1"/>
            <a:r>
              <a:rPr lang="en-GB" altLang="en-US" dirty="0"/>
              <a:t>To be correctly understood, this history must be read in the context of morals and customs of the time. </a:t>
            </a:r>
            <a:endParaRPr lang="en-GB"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0963" name="Content Placeholder 2"/>
          <p:cNvSpPr>
            <a:spLocks noGrp="1"/>
          </p:cNvSpPr>
          <p:nvPr>
            <p:ph idx="1"/>
          </p:nvPr>
        </p:nvSpPr>
        <p:spPr>
          <a:xfrm>
            <a:off x="457200" y="1196975"/>
            <a:ext cx="8229600" cy="4929188"/>
          </a:xfrm>
        </p:spPr>
        <p:txBody>
          <a:bodyPr vert="horz" wrap="square" lIns="91440" tIns="45720" rIns="91440" bIns="45720" anchor="t" anchorCtr="0"/>
          <a:p>
            <a:pPr algn="just" eaLnBrk="1" hangingPunct="1"/>
            <a:r>
              <a:rPr lang="en-GB" altLang="en-US" dirty="0"/>
              <a:t>Throughout the historical books of the Bible, of value are truthfulness and objectivity of this Sacred Book. </a:t>
            </a:r>
            <a:endParaRPr lang="en-GB" altLang="en-US" dirty="0"/>
          </a:p>
          <a:p>
            <a:pPr algn="just" eaLnBrk="1" hangingPunct="1"/>
            <a:r>
              <a:rPr lang="en-GB" altLang="en-US" dirty="0"/>
              <a:t>The Bible does not idealize people or events, but sternly and impartially evaluates everything, including great national heroes, thus helping the reader to learn from both good and bad examples. </a:t>
            </a:r>
            <a:endParaRPr lang="en-GB" altLang="en-US" dirty="0"/>
          </a:p>
          <a:p>
            <a:pPr algn="just" eaLnBrk="1" hangingPunct="1"/>
            <a:r>
              <a:rPr lang="en-GB" altLang="en-US" dirty="0"/>
              <a:t>It tells us what to do, and what to avoid.</a:t>
            </a:r>
            <a:endParaRPr lang="en-GB"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a:xfrm>
            <a:off x="457200" y="274638"/>
            <a:ext cx="8229600" cy="777875"/>
          </a:xfrm>
        </p:spPr>
        <p:txBody>
          <a:bodyPr vert="horz" wrap="square" lIns="91440" tIns="45720" rIns="91440" bIns="45720" anchor="ctr" anchorCtr="0"/>
          <a:p>
            <a:pPr eaLnBrk="1" hangingPunct="1"/>
            <a:endParaRPr lang="en-GB" altLang="en-US" dirty="0"/>
          </a:p>
        </p:txBody>
      </p:sp>
      <p:sp>
        <p:nvSpPr>
          <p:cNvPr id="41987" name="Content Placeholder 2"/>
          <p:cNvSpPr>
            <a:spLocks noGrp="1"/>
          </p:cNvSpPr>
          <p:nvPr>
            <p:ph idx="1"/>
          </p:nvPr>
        </p:nvSpPr>
        <p:spPr>
          <a:xfrm>
            <a:off x="457200" y="1268413"/>
            <a:ext cx="8229600" cy="4857750"/>
          </a:xfrm>
        </p:spPr>
        <p:txBody>
          <a:bodyPr vert="horz" wrap="square" lIns="91440" tIns="45720" rIns="91440" bIns="45720" anchor="t" anchorCtr="0"/>
          <a:p>
            <a:pPr algn="just" eaLnBrk="1" hangingPunct="1"/>
            <a:r>
              <a:rPr lang="en-GB" altLang="en-US" dirty="0"/>
              <a:t>Despite adverse external circumstances, many sons of the Jewish people achieved great spiritual heights and have left examples worthy of imitation by people of all ages. </a:t>
            </a:r>
            <a:endParaRPr lang="en-GB" altLang="en-US" dirty="0"/>
          </a:p>
          <a:p>
            <a:pPr algn="just" eaLnBrk="1" hangingPunct="1"/>
            <a:r>
              <a:rPr lang="en-GB" altLang="en-US" dirty="0"/>
              <a:t>Even though the Jews often sinned no less than their Gentile neighbours, yet they were able to sincerely repent. </a:t>
            </a:r>
            <a:endParaRPr lang="en-GB" altLang="en-US" dirty="0"/>
          </a:p>
          <a:p>
            <a:pPr algn="just" eaLnBrk="1" hangingPunct="1"/>
            <a:r>
              <a:rPr lang="en-GB" altLang="en-US" dirty="0"/>
              <a:t>One may assume that it was for this quality that they were chosen by God. </a:t>
            </a:r>
            <a:endParaRPr lang="en-GB" altLang="en-US" dirty="0"/>
          </a:p>
          <a:p>
            <a:pPr eaLnBrk="1" hangingPunct="1"/>
            <a:endParaRPr lang="en-GB"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33375"/>
            <a:ext cx="8229600" cy="10842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INTRODUCTION: THE UNIQUENESS OF THE BIBLE</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US" sz="3200" b="1" i="0" u="none" strike="noStrike" kern="1200" cap="none" spc="0" normalizeH="0" baseline="0" noProof="0" dirty="0">
                <a:ln>
                  <a:noFill/>
                </a:ln>
                <a:solidFill>
                  <a:schemeClr val="tx1"/>
                </a:solidFill>
                <a:effectLst/>
                <a:uLnTx/>
                <a:uFillTx/>
                <a:latin typeface="+mn-lt"/>
                <a:ea typeface="+mn-ea"/>
                <a:cs typeface="+mn-cs"/>
              </a:rPr>
              <a:t>Bible and the people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“No book has been so loved, so hated, so revered, so damned as the Bible. People have died for the Bible. Others have killed for it. It has inspired man’s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greatest </a:t>
            </a:r>
            <a:r>
              <a:rPr kumimoji="0" lang="en-US" sz="3200" b="0" i="0" u="none" strike="noStrike" kern="1200" cap="none" spc="0" normalizeH="0" baseline="0" noProof="0" dirty="0">
                <a:ln>
                  <a:noFill/>
                </a:ln>
                <a:solidFill>
                  <a:schemeClr val="tx1"/>
                </a:solidFill>
                <a:effectLst/>
                <a:uLnTx/>
                <a:uFillTx/>
                <a:latin typeface="+mn-lt"/>
                <a:ea typeface="+mn-ea"/>
                <a:cs typeface="+mn-cs"/>
              </a:rPr>
              <a:t>noblest acts ... Wars have raged over the Bible, revolutions have been nurtured in its pages, and kingdoms crumbled through its ideas. </a:t>
            </a:r>
            <a:r>
              <a:rPr kumimoji="0" lang="en-US" sz="3200" b="0" i="0" u="none" strike="noStrike" kern="1200" cap="none" spc="0" normalizeH="0" baseline="0" noProof="0" dirty="0">
                <a:ln>
                  <a:noFill/>
                </a:ln>
                <a:solidFill>
                  <a:srgbClr val="FF0000"/>
                </a:solidFill>
                <a:effectLst/>
                <a:uLnTx/>
                <a:uFillTx/>
                <a:latin typeface="+mn-lt"/>
                <a:ea typeface="+mn-ea"/>
                <a:cs typeface="+mn-cs"/>
              </a:rPr>
              <a:t>People of all viewpoints</a:t>
            </a:r>
            <a:r>
              <a:rPr kumimoji="0" lang="en-US" sz="3200" b="0" i="0" u="none" strike="noStrike" kern="1200" cap="none" spc="0" normalizeH="0" baseline="0" noProof="0" dirty="0">
                <a:ln>
                  <a:noFill/>
                </a:ln>
                <a:solidFill>
                  <a:schemeClr val="tx1"/>
                </a:solidFill>
                <a:effectLst/>
                <a:uLnTx/>
                <a:uFillTx/>
                <a:latin typeface="+mn-lt"/>
                <a:ea typeface="+mn-ea"/>
                <a:cs typeface="+mn-cs"/>
              </a:rPr>
              <a:t> – from liberation theologians to capitalists, from fascists to Marxists, from dictators to liberators, from pacifists to militarists – search its pages for words with which to justify their deeds</a:t>
            </a:r>
            <a:r>
              <a:rPr kumimoji="0" lang="en-US" sz="3200" b="0" i="0" u="none" strike="noStrike" kern="1200" cap="none" spc="0" normalizeH="0" baseline="0" noProof="0" smtClean="0">
                <a:ln>
                  <a:noFill/>
                </a:ln>
                <a:solidFill>
                  <a:schemeClr val="tx1"/>
                </a:solidFill>
                <a:effectLst/>
                <a:uLnTx/>
                <a:uFillTx/>
                <a:latin typeface="+mn-lt"/>
                <a:ea typeface="+mn-ea"/>
                <a:cs typeface="+mn-cs"/>
              </a:rPr>
              <a:t>”.</a:t>
            </a:r>
            <a:r>
              <a:rPr kumimoji="0" lang="en-US" sz="3200" b="0" i="0" u="none" strike="noStrike" kern="1200" cap="none" spc="0" normalizeH="0" baseline="0" noProof="0">
                <a:ln>
                  <a:noFill/>
                </a:ln>
                <a:solidFill>
                  <a:schemeClr val="tx1"/>
                </a:solidFill>
                <a:effectLst/>
                <a:uLnTx/>
                <a:uFillTx/>
                <a:latin typeface="+mn-lt"/>
                <a:ea typeface="+mn-ea"/>
                <a:cs typeface="+mn-cs"/>
              </a:rPr>
              <a:t>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Another value of the historical books of the Bible is their clear message that it is not blind accident, but God that directs and decides destiny of each individual and every nation.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provides excellent examples of God's Providence by showing how He exalts and rewards the righteous for their virtue, has mercy on repentant sinners, while at the same time punishing stubborn sinners as their righteous Judge.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p:txBody>
          <a:bodyPr vert="horz" wrap="square" lIns="91440" tIns="45720" rIns="91440" bIns="45720" anchor="ctr" anchorCtr="0"/>
          <a:p>
            <a:pPr eaLnBrk="1" hangingPunct="1"/>
            <a:endParaRPr lang="en-GB" altLang="en-US" dirty="0"/>
          </a:p>
        </p:txBody>
      </p:sp>
      <p:sp>
        <p:nvSpPr>
          <p:cNvPr id="3" name="Content Placeholder 2"/>
          <p:cNvSpPr>
            <a:spLocks noGrp="1"/>
          </p:cNvSpPr>
          <p:nvPr>
            <p:ph idx="1"/>
          </p:nvPr>
        </p:nvSpPr>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Biblical description of individual lives and events, the reader is able to see qualities of the Great God Whose mercy is endless, Whose wisdom is incomprehensible, Whose power is infinite, and Whose righteous judgment is inescapable.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secular book about history is able to convey such spiritual perspective on events. Only the Bible can do this!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800" b="1" dirty="0"/>
              <a:t>3. The Poetic and Wisdom Books</a:t>
            </a:r>
            <a:endParaRPr lang="en-GB" altLang="en-US" sz="2800" dirty="0"/>
          </a:p>
        </p:txBody>
      </p:sp>
      <p:sp>
        <p:nvSpPr>
          <p:cNvPr id="45059" name="Content Placeholder 2"/>
          <p:cNvSpPr>
            <a:spLocks noGrp="1"/>
          </p:cNvSpPr>
          <p:nvPr>
            <p:ph idx="1"/>
          </p:nvPr>
        </p:nvSpPr>
        <p:spPr>
          <a:xfrm>
            <a:off x="457200" y="981075"/>
            <a:ext cx="8229600" cy="5145088"/>
          </a:xfrm>
        </p:spPr>
        <p:txBody>
          <a:bodyPr vert="horz" wrap="square" lIns="91440" tIns="45720" rIns="91440" bIns="45720" anchor="t" anchorCtr="0"/>
          <a:p>
            <a:pPr eaLnBrk="1" hangingPunct="1"/>
            <a:r>
              <a:rPr lang="en-GB" altLang="en-US" b="1" dirty="0"/>
              <a:t>The Poetic and Wisdom Books: (Books 18-22</a:t>
            </a:r>
            <a:r>
              <a:rPr lang="en-GB" altLang="en-US" dirty="0"/>
              <a:t>) Job, Psalms, Proverbs, Ecclesiastes, Song of Solomon.</a:t>
            </a:r>
            <a:endParaRPr lang="en-GB" altLang="en-US" dirty="0"/>
          </a:p>
          <a:p>
            <a:pPr eaLnBrk="1" hangingPunct="1"/>
            <a:r>
              <a:rPr lang="en-GB" altLang="en-US" b="1" dirty="0"/>
              <a:t>Hebrew Poetry: </a:t>
            </a:r>
            <a:r>
              <a:rPr lang="en-GB" altLang="en-US" dirty="0"/>
              <a:t>The most noted distinctive of Hebrew poetry has to do with balancing ideas in (usually) pairs of lines. This is called </a:t>
            </a:r>
            <a:r>
              <a:rPr lang="en-GB" altLang="en-US" i="1" dirty="0"/>
              <a:t>parallelism</a:t>
            </a:r>
            <a:r>
              <a:rPr lang="en-GB" altLang="en-US" dirty="0"/>
              <a:t>. Parallelism is extremely important in Hebrew poetry, and with its emphasis on content it is a very effective vehicle for communicating truth. </a:t>
            </a:r>
            <a:endParaRPr lang="en-GB"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2:4;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6:1; 19:1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49:1;  *Prov. 14:17; 16:18 2.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15:1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18:14; 28:13;  *Ps. 37:9 3.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*Prov. 10:10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19, 20, 25; 27:17, 21;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42:1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5.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enjambment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has no real parallel at all, but both (or all three) lines simply form one complete sentence.    ➝ *Ps. 121:8;  *Prov. 4:23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8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a:t>
            </a:r>
            <a:r>
              <a:rPr kumimoji="0" lang="en-GB" sz="2800" b="0" i="0" u="none" strike="noStrike" kern="1200" cap="none" spc="0" normalizeH="0" baseline="0" noProof="0" dirty="0" smtClean="0">
                <a:ln>
                  <a:noFill/>
                </a:ln>
                <a:solidFill>
                  <a:schemeClr val="accent6"/>
                </a:solidFill>
                <a:effectLst/>
                <a:uLnTx/>
                <a:uFillTx/>
                <a:latin typeface="+mn-lt"/>
                <a:ea typeface="+mn-ea"/>
                <a:cs typeface="+mn-cs"/>
              </a:rPr>
              <a:t>6:1; </a:t>
            </a:r>
            <a:endParaRPr kumimoji="0" lang="en-GB" sz="28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800" b="1" i="0" u="none" strike="noStrike" kern="1200" cap="none" spc="0" normalizeH="0" baseline="0" noProof="0" dirty="0" smtClean="0">
                <a:ln>
                  <a:noFill/>
                </a:ln>
                <a:solidFill>
                  <a:schemeClr val="accent6"/>
                </a:solidFill>
                <a:effectLst/>
                <a:uLnTx/>
                <a:uFillTx/>
                <a:latin typeface="+mn-lt"/>
                <a:ea typeface="+mn-ea"/>
                <a:cs typeface="+mn-cs"/>
              </a:rPr>
              <a:t>O Lord, rebuke me not in your anger</a:t>
            </a:r>
            <a:r>
              <a:rPr kumimoji="0" lang="en-GB" sz="2800" b="0" i="0" u="none" strike="noStrike" kern="1200" cap="none" spc="0" normalizeH="0" baseline="0" noProof="0" dirty="0" smtClean="0">
                <a:ln>
                  <a:noFill/>
                </a:ln>
                <a:solidFill>
                  <a:schemeClr val="accent6"/>
                </a:solidFill>
                <a:effectLst/>
                <a:uLnTx/>
                <a:uFillTx/>
                <a:latin typeface="+mn-lt"/>
                <a:ea typeface="+mn-ea"/>
                <a:cs typeface="+mn-cs"/>
              </a:rPr>
              <a:t>,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nor discipline me in your wrath.</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28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28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0" i="0" u="none" strike="noStrike" kern="1200" cap="none" spc="0" normalizeH="0" baseline="0" noProof="0" dirty="0" smtClean="0">
                <a:ln>
                  <a:noFill/>
                </a:ln>
                <a:solidFill>
                  <a:schemeClr val="accent6"/>
                </a:solidFill>
                <a:effectLst/>
                <a:uLnTx/>
                <a:uFillTx/>
                <a:latin typeface="+mn-lt"/>
                <a:ea typeface="+mn-ea"/>
                <a:cs typeface="+mn-cs"/>
              </a:rPr>
              <a:t>15:</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US" sz="2800" b="1" i="0" u="none" strike="noStrike" kern="1200" cap="none" spc="0" normalizeH="0" baseline="0" noProof="0" dirty="0" smtClean="0">
                <a:ln>
                  <a:noFill/>
                </a:ln>
                <a:solidFill>
                  <a:srgbClr val="FF0000"/>
                </a:solidFill>
                <a:effectLst/>
                <a:uLnTx/>
                <a:uFillTx/>
                <a:latin typeface="+mn-lt"/>
                <a:ea typeface="+mn-ea"/>
                <a:cs typeface="+mn-cs"/>
              </a:rPr>
              <a:t>A false balance is an abomination to the Lord</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but a just weight is his delight.</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8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28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1" i="0" u="none" strike="noStrike" kern="1200" cap="none" spc="0" normalizeH="0" baseline="0" noProof="0" dirty="0" smtClean="0">
                <a:ln>
                  <a:noFill/>
                </a:ln>
                <a:solidFill>
                  <a:srgbClr val="FF0000"/>
                </a:solidFill>
                <a:effectLst/>
                <a:uLnTx/>
                <a:uFillTx/>
                <a:latin typeface="+mn-lt"/>
                <a:ea typeface="+mn-ea"/>
                <a:cs typeface="+mn-cs"/>
              </a:rPr>
              <a:t>He is like a tree planted by streams of water that yields its fruit in its season, and its leaf does not wither.</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In all that he does, he prospers.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sng" strike="noStrike" kern="1200" cap="none" spc="0" normalizeH="0" baseline="0" noProof="0" dirty="0" smtClean="0">
                <a:ln>
                  <a:noFill/>
                </a:ln>
                <a:solidFill>
                  <a:srgbClr val="FF0000"/>
                </a:solidFill>
                <a:effectLst/>
                <a:uLnTx/>
                <a:uFillTx/>
                <a:latin typeface="+mn-lt"/>
                <a:ea typeface="+mn-ea"/>
                <a:cs typeface="+mn-cs"/>
              </a:rPr>
              <a:t>Like</a:t>
            </a:r>
            <a:r>
              <a:rPr kumimoji="0" lang="en-GB" sz="3200" b="1" i="0" u="none" strike="noStrike" kern="1200" cap="none" spc="0" normalizeH="0" baseline="0" noProof="0" dirty="0" smtClean="0">
                <a:ln>
                  <a:noFill/>
                </a:ln>
                <a:solidFill>
                  <a:srgbClr val="FF0000"/>
                </a:solidFill>
                <a:effectLst/>
                <a:uLnTx/>
                <a:uFillTx/>
                <a:latin typeface="+mn-lt"/>
                <a:ea typeface="+mn-ea"/>
                <a:cs typeface="+mn-cs"/>
              </a:rPr>
              <a:t> a gold ring or an ornament of gold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is a wise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reprover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to a listening ear.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91440" tIns="45720" rIns="91440" bIns="45720" anchor="ctr" anchorCtr="0"/>
          <a:p>
            <a:endParaRPr lang="en-US" altLang="en-US" dirty="0"/>
          </a:p>
        </p:txBody>
      </p:sp>
      <p:sp>
        <p:nvSpPr>
          <p:cNvPr id="50179" name="Content Placeholder 2"/>
          <p:cNvSpPr>
            <a:spLocks noGrp="1"/>
          </p:cNvSpPr>
          <p:nvPr>
            <p:ph idx="1"/>
          </p:nvPr>
        </p:nvSpPr>
        <p:spPr/>
        <p:txBody>
          <a:bodyPr vert="horz" wrap="square" lIns="91440" tIns="45720" rIns="91440" bIns="45720" anchor="t" anchorCtr="0"/>
          <a:p>
            <a:r>
              <a:rPr lang="en-GB" altLang="en-US" dirty="0">
                <a:solidFill>
                  <a:srgbClr val="FF0000"/>
                </a:solidFill>
              </a:rPr>
              <a:t>An </a:t>
            </a:r>
            <a:r>
              <a:rPr lang="en-GB" altLang="en-US" i="1" dirty="0">
                <a:solidFill>
                  <a:srgbClr val="FF0000"/>
                </a:solidFill>
              </a:rPr>
              <a:t>enjambment</a:t>
            </a:r>
            <a:r>
              <a:rPr lang="en-GB" altLang="en-US" dirty="0"/>
              <a:t> has no real parallel at all, but both (or all three) lines simply form one complete sentence.    ➝   *Prov. 4:23</a:t>
            </a:r>
            <a:endParaRPr lang="en-GB" altLang="en-US" dirty="0"/>
          </a:p>
          <a:p>
            <a:r>
              <a:rPr lang="en-GB" altLang="en-US" dirty="0"/>
              <a:t>Keep your heart with all vigilance, for from it flow the springs of life.  </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Hebrew Wisdom</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 had to do with skill in living before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Wisdom is seen in proper behaviour, doing what is right, wholesome, and pleasing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Wisdom is morality and sound judgment that results in fulfilling relationships with God and with men.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Basic to wisdom is the fear of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is both the judge and the source of understanding, and to be successful life must be rightly oriented to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This — rightly orienting life toward God — is the function of the wisdom literature.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dirty="0"/>
              <a:t>The book of Job</a:t>
            </a:r>
            <a:endParaRPr lang="en-GB" altLang="en-US" sz="2800" dirty="0"/>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story of </a:t>
            </a:r>
            <a:r>
              <a:rPr kumimoji="0" lang="en-GB" sz="3200" b="1" i="1" u="none" strike="noStrike" kern="1200" cap="none" spc="0" normalizeH="0" baseline="0" noProof="0" dirty="0" smtClean="0">
                <a:ln>
                  <a:noFill/>
                </a:ln>
                <a:solidFill>
                  <a:schemeClr val="tx1"/>
                </a:solidFill>
                <a:effectLst/>
                <a:uLnTx/>
                <a:uFillTx/>
                <a:latin typeface="+mn-lt"/>
                <a:ea typeface="+mn-ea"/>
                <a:cs typeface="+mn-cs"/>
              </a:rPr>
              <a:t>Job</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is presented as a drama that explores the question of God’s justice in relation to the suffering of his people.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Why do his people suffer? Is God fair? He is certainly sovereign over all, so then why do his people suffer so? What does Job’s suffering — and ours — say about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series of acts and speeches the story of Job displays God’s sovereignty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and</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justice in all things and challenges us to a robust faith that trusts God tenaciously in his ordering of our lives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And at the conclusion of the book in Job’s restored prosperity we are reminded of the final triumph of justice. Indeed, in the end both God and his people are vindicated(justified)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The Bible Answers Life’s Biggest Questions</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In addition to discovering the richness of our Creator, studying the Bible also helps us to learn more about ourselves, and the world in which we live. Answers -to all of life’s biggest questions are found in God’s Word.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Questions </a:t>
            </a:r>
            <a:r>
              <a:rPr kumimoji="0" lang="en-US" sz="3200" b="0" i="0" u="none" strike="noStrike" kern="1200" cap="none" spc="0" normalizeH="0" baseline="0" noProof="0" dirty="0">
                <a:ln>
                  <a:noFill/>
                </a:ln>
                <a:solidFill>
                  <a:schemeClr val="tx1"/>
                </a:solidFill>
                <a:effectLst/>
                <a:uLnTx/>
                <a:uFillTx/>
                <a:latin typeface="+mn-lt"/>
                <a:ea typeface="+mn-ea"/>
                <a:cs typeface="+mn-cs"/>
              </a:rPr>
              <a:t>such as: </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Who am I?</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Where am I going?</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Why am I here?</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What should I do with my life?</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Where did I come from?</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What’s my relationship to God?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6000" b="1" dirty="0"/>
              <a:t>The Psalms</a:t>
            </a:r>
            <a:endParaRPr lang="en-GB" altLang="en-US" sz="6000" b="1"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1" i="1" u="none" strike="noStrike" kern="1200" cap="none" spc="0" normalizeH="0" baseline="0" noProof="0" dirty="0" smtClean="0">
                <a:ln>
                  <a:noFill/>
                </a:ln>
                <a:solidFill>
                  <a:schemeClr val="tx1"/>
                </a:solidFill>
                <a:effectLst/>
                <a:uLnTx/>
                <a:uFillTx/>
                <a:latin typeface="+mn-lt"/>
                <a:ea typeface="+mn-ea"/>
                <a:cs typeface="+mn-cs"/>
              </a:rPr>
              <a:t>Psalms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teach us how to live before God (wisdom Psalms), and they reflect our own complaints (“laments”) and praise to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Psalms inspire our hope in God and remind us of his righteous and sovereign rule (Kingship Psalms).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And they call us to submit to God and rest in his covenant faithfulness. </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Psalms provide some of the most beloved passages in all the Bible. Throughout the history of the church Christians have turned to the Psalms to find expression for every emotion in every circumstance of life. The Psalms — the hymns of ancient Israel and of the church — reflect the passion of the believer’s heart for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5400" b="1" dirty="0"/>
              <a:t>The Proverbs</a:t>
            </a:r>
            <a:endParaRPr lang="en-GB" altLang="en-US" sz="5400" b="1" dirty="0"/>
          </a:p>
        </p:txBody>
      </p:sp>
      <p:sp>
        <p:nvSpPr>
          <p:cNvPr id="3" name="Content Placeholder 2"/>
          <p:cNvSpPr>
            <a:spLocks noGrp="1"/>
          </p:cNvSpPr>
          <p:nvPr>
            <p:ph idx="1"/>
          </p:nvPr>
        </p:nvSpPr>
        <p:spPr>
          <a:xfrm>
            <a:off x="457200" y="692150"/>
            <a:ext cx="8229600" cy="59769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1" u="none" strike="noStrike" kern="1200" cap="none" spc="0" normalizeH="0" baseline="0" noProof="0" dirty="0" smtClean="0">
                <a:ln>
                  <a:noFill/>
                </a:ln>
                <a:solidFill>
                  <a:schemeClr val="tx1"/>
                </a:solidFill>
                <a:effectLst/>
                <a:uLnTx/>
                <a:uFillTx/>
                <a:latin typeface="+mn-lt"/>
                <a:ea typeface="+mn-ea"/>
                <a:cs typeface="+mn-cs"/>
              </a:rPr>
              <a:t>Proverbs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as the name indicates, is primarily a collection of brief, pithy sayings that provide instruction for successful living.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proverb is perhaps the most basic form of wisdom instruction.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Usually by way of comparison, a proverb captures and summarizes some life truth or situation and thereby directs us away from the way of folly and darkness to a life that is blessed.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Major themes in Proverbs include the fear of the Lord, the value of wisdom, sexual purity, justice, personal relationships, and right and wrong kinds of speech</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b="1" dirty="0"/>
              <a:t>The book of Ecclesiastes</a:t>
            </a:r>
            <a:endParaRPr lang="en-GB" altLang="en-US" b="1"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1"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seeks to unmask the emptiness of life without God. Its repeated refrain — “vanity of vanities! All is vanity!” — insists that there is nothing “under the sun” that can bring us fulfilment.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Only as life is pursued in a God-ward direction do we find ultimate meaning and satisfaction.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After exploring all the best that this world has to offer the writer concludes that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our wholeness is found only as we learn to live in the knowledge and fear of God. </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Apart from this perspective, life is a meaningless waste of time</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The Song of Solomon</a:t>
            </a:r>
            <a:endParaRPr lang="en-GB" altLang="en-US" sz="4800" b="1" dirty="0"/>
          </a:p>
        </p:txBody>
      </p:sp>
      <p:sp>
        <p:nvSpPr>
          <p:cNvPr id="3" name="Content Placeholder 2"/>
          <p:cNvSpPr>
            <a:spLocks noGrp="1"/>
          </p:cNvSpPr>
          <p:nvPr>
            <p:ph idx="1"/>
          </p:nvPr>
        </p:nvSpPr>
        <p:spPr>
          <a:xfrm>
            <a:off x="395605" y="908685"/>
            <a:ext cx="8229600" cy="5434013"/>
          </a:xfrm>
        </p:spPr>
        <p:txBody>
          <a:bodyPr vert="horz" wrap="square" lIns="91440" tIns="45720" rIns="91440" bIns="45720" numCol="1" rtlCol="0" anchor="t" anchorCtr="0" compatLnSpc="1">
            <a:normAutofit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1" i="1"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poem about love, explores and extols the beauty of passionate marital intimacy.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God created humanity male and female, and he himself authorized the “one flesh” relationship within marriage. Sexual love within marriage, therefore, is a good thing.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The most intimate relations between husband and wife are intended for their pleasure and are to be enjoyed fully and appreciated as God’s good gift.  </a:t>
            </a: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457200" y="332740"/>
            <a:ext cx="8229600" cy="549275"/>
          </a:xfrm>
        </p:spPr>
        <p:txBody>
          <a:bodyPr vert="horz" wrap="square" lIns="91440" tIns="45720" rIns="91440" bIns="45720" anchor="ctr" anchorCtr="0"/>
          <a:p>
            <a:pPr eaLnBrk="1" hangingPunct="1"/>
            <a:r>
              <a:rPr lang="en-GB" altLang="en-US" sz="3600" b="1" dirty="0"/>
              <a:t>Larger Role and Contribution of these Books</a:t>
            </a:r>
            <a:endParaRPr lang="en-GB" altLang="en-US" sz="3600" b="1" dirty="0"/>
          </a:p>
        </p:txBody>
      </p:sp>
      <p:sp>
        <p:nvSpPr>
          <p:cNvPr id="57347" name="Content Placeholder 2"/>
          <p:cNvSpPr>
            <a:spLocks noGrp="1"/>
          </p:cNvSpPr>
          <p:nvPr>
            <p:ph idx="1"/>
          </p:nvPr>
        </p:nvSpPr>
        <p:spPr>
          <a:xfrm>
            <a:off x="457200" y="908050"/>
            <a:ext cx="8229600" cy="5218113"/>
          </a:xfrm>
        </p:spPr>
        <p:txBody>
          <a:bodyPr vert="horz" wrap="square" lIns="91440" tIns="45720" rIns="91440" bIns="45720" anchor="t" anchorCtr="0"/>
          <a:p>
            <a:pPr algn="just" eaLnBrk="1" hangingPunct="1"/>
            <a:endParaRPr lang="en-GB" altLang="en-US" sz="2400" dirty="0"/>
          </a:p>
          <a:p>
            <a:pPr algn="just" eaLnBrk="1" hangingPunct="1"/>
            <a:r>
              <a:rPr lang="en-GB" altLang="en-US" sz="2400" dirty="0"/>
              <a:t> In the Pentateuch the law of God is given. In the historical books we are shown Israel’s response to that law as a nation. The poetic books express the devotional impact of God’s law in the individual lives of his faithful people.</a:t>
            </a:r>
            <a:endParaRPr lang="en-GB" altLang="en-US" sz="2400" dirty="0"/>
          </a:p>
          <a:p>
            <a:pPr algn="just" eaLnBrk="1" hangingPunct="1"/>
            <a:endParaRPr lang="en-GB" altLang="en-US" sz="2400" dirty="0"/>
          </a:p>
          <a:p>
            <a:pPr algn="just" eaLnBrk="1" hangingPunct="1"/>
            <a:r>
              <a:rPr lang="en-GB" altLang="en-US" sz="2400" dirty="0"/>
              <a:t>More reflective in nature the poetic-wisdom literature counsels us to faithfulness to God in all of life and to worship God in all of life’s varied circumstances.</a:t>
            </a:r>
            <a:endParaRPr lang="en-GB"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Content Placeholder 2"/>
          <p:cNvSpPr>
            <a:spLocks noGrp="1"/>
          </p:cNvSpPr>
          <p:nvPr>
            <p:ph idx="1"/>
          </p:nvPr>
        </p:nvSpPr>
        <p:spPr>
          <a:xfrm>
            <a:off x="457200" y="1052513"/>
            <a:ext cx="8229600" cy="5073650"/>
          </a:xfrm>
        </p:spPr>
        <p:txBody>
          <a:bodyPr vert="horz" wrap="square" lIns="91440" tIns="45720" rIns="91440" bIns="45720" anchor="t" anchorCtr="0"/>
          <a:p>
            <a:pPr algn="just" eaLnBrk="1" hangingPunct="1"/>
            <a:r>
              <a:rPr lang="en-GB" altLang="en-US" sz="2800" dirty="0"/>
              <a:t>In our suffering, our business, our relationships, our home, our worship, and every aspect of living God is to be honored. We must be always aware that we live before him and that he, our judge, has commanded us </a:t>
            </a:r>
            <a:r>
              <a:rPr lang="en-GB" altLang="en-US" sz="2800" i="1" dirty="0"/>
              <a:t>how</a:t>
            </a:r>
            <a:r>
              <a:rPr lang="en-GB" altLang="en-US" sz="2800" dirty="0"/>
              <a:t> to live. </a:t>
            </a:r>
            <a:endParaRPr lang="en-GB" altLang="en-US" sz="2800" dirty="0"/>
          </a:p>
          <a:p>
            <a:pPr algn="just" eaLnBrk="1" hangingPunct="1"/>
            <a:endParaRPr lang="en-GB" altLang="en-US" sz="2800" dirty="0"/>
          </a:p>
          <a:p>
            <a:pPr algn="just" eaLnBrk="1" hangingPunct="1"/>
            <a:r>
              <a:rPr lang="en-GB" altLang="en-US" sz="2800" dirty="0"/>
              <a:t>Moreover, it is only in following this instruction that we find the life that is truly satisfying and blessed — to ignore or turn away from God is folly indeed.            </a:t>
            </a:r>
            <a:endParaRPr lang="en-GB" alt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395605" y="260668"/>
            <a:ext cx="8229600" cy="503237"/>
          </a:xfrm>
        </p:spPr>
        <p:txBody>
          <a:bodyPr vert="horz" wrap="square" lIns="91440" tIns="45720" rIns="91440" bIns="45720" anchor="ctr" anchorCtr="0"/>
          <a:p>
            <a:pPr eaLnBrk="1" hangingPunct="1"/>
            <a:r>
              <a:rPr lang="en-GB" altLang="en-US" sz="3600" b="1" dirty="0"/>
              <a:t>4. The Prophetical Books (Books 23-39)</a:t>
            </a:r>
            <a:endParaRPr lang="en-GB" altLang="en-US" sz="3600" b="1" dirty="0"/>
          </a:p>
        </p:txBody>
      </p:sp>
      <p:sp>
        <p:nvSpPr>
          <p:cNvPr id="3" name="Content Placeholder 2"/>
          <p:cNvSpPr>
            <a:spLocks noGrp="1"/>
          </p:cNvSpPr>
          <p:nvPr>
            <p:ph idx="1"/>
          </p:nvPr>
        </p:nvSpPr>
        <p:spPr>
          <a:xfrm>
            <a:off x="457200" y="836613"/>
            <a:ext cx="8229600" cy="5616575"/>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Prophets of the Old Testament are usually grouped as writing and oral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Within these two groupings is another classification based on size, and not on content, or on quality of inspiration.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Four of the prophetic books were longer in content and therefore called “major prophets” (Isaiah, Jeremiah, Ezekiel, and Daniel). It does not mean the “major prophets” were more important or significant in subject matter than the “minor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“minor prophets” (Hosea, Joel, Amos, Obadiah, Jonah, Micah, Nahum, Habakkuk, Zephaniah, Haggai, Zechariah, and Malachi) simply signify shorter books and nothing more.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395605" y="980440"/>
            <a:ext cx="8229600" cy="5434013"/>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Before we discuss historical events described in the Bible, we should briefly comment on the significance of prophets in the life of the Jewish nation.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Even though the Law of Moses did command priests to teach godliness to the people, yet this commandment was rarely followed in practice.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Most priests limited their activities to offering sacrifices in the temple and cared little about educating the people.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457200" y="980440"/>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For this reason the people remained in ignorance of spiritual things. Idolatry practiced by the Gentile neighbours and their cruel and immoral customs were easily borrowed by the Jews and led to apostasy from faith in God.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With rare exceptions, Jewish kings and other leaders were poor role models for the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order to instruct the people in the true faith, God frequently sent them His prophets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Prophets had an enormous impact on the faith of the nation and quite often saved it from spiritual disaster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While priesthood among the Jews was inherited, yet it was God who called each prophet to the ministry individually.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Prophets came from all social groups. Some of them were peasants or shepherds and were almost illiterate, while others came from royal families and were highly educated.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main task of the prophets was to point to failures of the people in matters of religion and morality and to restore godliness in the nation</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800" b="1" i="0" u="none" strike="noStrike" kern="1200" cap="none" spc="0" normalizeH="0" baseline="0" noProof="0" dirty="0">
                <a:ln>
                  <a:noFill/>
                </a:ln>
                <a:solidFill>
                  <a:schemeClr val="tx1"/>
                </a:solidFill>
                <a:effectLst/>
                <a:uLnTx/>
                <a:uFillTx/>
                <a:latin typeface="+mn-lt"/>
                <a:ea typeface="+mn-ea"/>
                <a:cs typeface="+mn-cs"/>
              </a:rPr>
              <a:t>Eight Benefits of Studying the Word</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1</a:t>
            </a:r>
            <a:r>
              <a:rPr kumimoji="0" lang="en-US" sz="2800" b="0" i="0" u="none" strike="noStrike" kern="1200" cap="none" spc="0" normalizeH="0" baseline="0" noProof="0" dirty="0">
                <a:ln>
                  <a:noFill/>
                </a:ln>
                <a:solidFill>
                  <a:schemeClr val="tx1"/>
                </a:solidFill>
                <a:effectLst/>
                <a:uLnTx/>
                <a:uFillTx/>
                <a:latin typeface="+mn-lt"/>
                <a:ea typeface="+mn-ea"/>
                <a:cs typeface="+mn-cs"/>
              </a:rPr>
              <a:t>. It assures us of salvation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1"/>
              </a:rPr>
              <a:t>1 John 5:13</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2. It cleanses us from sin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2"/>
              </a:rPr>
              <a:t>John 15:3</a:t>
            </a:r>
            <a:r>
              <a:rPr kumimoji="0" lang="en-US" sz="2800" b="0" i="0" u="none" strike="noStrike" kern="1200" cap="none" spc="0" normalizeH="0" baseline="0" noProof="0" dirty="0">
                <a:ln>
                  <a:noFill/>
                </a:ln>
                <a:solidFill>
                  <a:schemeClr val="tx1"/>
                </a:solidFill>
                <a:effectLst/>
                <a:uLnTx/>
                <a:uFillTx/>
                <a:latin typeface="+mn-lt"/>
                <a:ea typeface="+mn-ea"/>
                <a:cs typeface="+mn-cs"/>
              </a:rPr>
              <a:t>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3"/>
              </a:rPr>
              <a:t>John 17:17</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3. It gives peace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4"/>
              </a:rPr>
              <a:t>John 16:33</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4. It brings joy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5"/>
              </a:rPr>
              <a:t>John 15:11</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5. It guides our decisions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6"/>
              </a:rPr>
              <a:t>Psalm 119:105</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6. It helps us in prayer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7"/>
              </a:rPr>
              <a:t>John 15:7</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7. It strengthens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8"/>
              </a:rPr>
              <a:t>1 John 2:14</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8. It leads to success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9"/>
              </a:rPr>
              <a:t>Joshua 1:8</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While teaching people about the faith, the prophets frequently predicted the future events in the life of the nation, as well as the coming of the Saviour of mankind, Messiah, and the end of the world.</a:t>
            </a:r>
            <a:endParaRPr lang="en-GB"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a:xfrm>
            <a:off x="468313" y="0"/>
            <a:ext cx="8229600" cy="765175"/>
          </a:xfrm>
        </p:spPr>
        <p:txBody>
          <a:bodyPr vert="horz" wrap="square" lIns="91440" tIns="45720" rIns="91440" bIns="45720" anchor="ctr" anchorCtr="0"/>
          <a:p>
            <a:pPr eaLnBrk="1" hangingPunct="1"/>
            <a:r>
              <a:rPr lang="en-GB" altLang="en-US" sz="4800" b="1" dirty="0"/>
              <a:t>THE NEW TESTAMENT</a:t>
            </a:r>
            <a:endParaRPr lang="en-GB" altLang="en-US" sz="4800" b="1" dirty="0"/>
          </a:p>
        </p:txBody>
      </p:sp>
      <p:sp>
        <p:nvSpPr>
          <p:cNvPr id="3" name="Content Placeholder 2"/>
          <p:cNvSpPr>
            <a:spLocks noGrp="1"/>
          </p:cNvSpPr>
          <p:nvPr>
            <p:ph idx="1"/>
          </p:nvPr>
        </p:nvSpPr>
        <p:spPr>
          <a:xfrm>
            <a:off x="395605" y="1052513"/>
            <a:ext cx="8229600" cy="5289550"/>
          </a:xfrm>
        </p:spPr>
        <p:txBody>
          <a:bodyPr vert="horz" wrap="square" lIns="91440" tIns="45720" rIns="91440" bIns="45720" numCol="1" rtlCol="0" anchor="t" anchorCtr="0" compatLnSpc="1">
            <a:normAutofit fontScale="6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gives a written record of the life and teachings of Jesus Christ and a history of the early Apostolic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addition to that, a significant percentage of the NT consists of letters written to give instruction in doctrine and living the Christian life.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was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was the universal language of the Roman empire during the time of Christ.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Archeological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findings have uncovered thousands of non-biblical Greek papyri, also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have produced great insight into the original manuscripts of the New Testament. The New Testament has 27 books organized into 4 groups.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a:xfrm>
            <a:off x="457200" y="0"/>
            <a:ext cx="8229600" cy="620713"/>
          </a:xfrm>
        </p:spPr>
        <p:txBody>
          <a:bodyPr vert="horz" wrap="square" lIns="91440" tIns="45720" rIns="91440" bIns="45720" anchor="ctr" anchorCtr="0"/>
          <a:p>
            <a:pPr eaLnBrk="1" hangingPunct="1"/>
            <a:r>
              <a:rPr lang="en-GB" altLang="en-US" sz="5400" b="1" dirty="0"/>
              <a:t>1. The Gospels</a:t>
            </a:r>
            <a:endParaRPr lang="en-GB" altLang="en-US" sz="5400" b="1" dirty="0"/>
          </a:p>
        </p:txBody>
      </p:sp>
      <p:sp>
        <p:nvSpPr>
          <p:cNvPr id="65539" name="Content Placeholder 2"/>
          <p:cNvSpPr>
            <a:spLocks noGrp="1"/>
          </p:cNvSpPr>
          <p:nvPr>
            <p:ph idx="1"/>
          </p:nvPr>
        </p:nvSpPr>
        <p:spPr>
          <a:xfrm>
            <a:off x="539750" y="1412875"/>
            <a:ext cx="8229600" cy="5218113"/>
          </a:xfrm>
        </p:spPr>
        <p:txBody>
          <a:bodyPr vert="horz" wrap="square" lIns="91440" tIns="45720" rIns="91440" bIns="45720" anchor="t" anchorCtr="0"/>
          <a:p>
            <a:pPr eaLnBrk="1" hangingPunct="1"/>
            <a:r>
              <a:rPr lang="en-GB" altLang="en-US" b="1" dirty="0"/>
              <a:t>The Gospels </a:t>
            </a:r>
            <a:r>
              <a:rPr lang="en-GB" altLang="en-US" dirty="0"/>
              <a:t>(Books 1-4: Matthew, Mark, Luke and John)</a:t>
            </a:r>
            <a:endParaRPr lang="en-GB" altLang="en-US" dirty="0"/>
          </a:p>
          <a:p>
            <a:pPr eaLnBrk="1" hangingPunct="1"/>
            <a:endParaRPr lang="en-GB" altLang="en-US" dirty="0"/>
          </a:p>
          <a:p>
            <a:pPr eaLnBrk="1" hangingPunct="1"/>
            <a:r>
              <a:rPr lang="en-GB" altLang="en-US" dirty="0"/>
              <a:t>They were written about 2000 years ago by the followers of Jesus. </a:t>
            </a:r>
            <a:endParaRPr lang="en-GB" altLang="en-US" dirty="0"/>
          </a:p>
          <a:p>
            <a:pPr eaLnBrk="1" hangingPunct="1"/>
            <a:endParaRPr lang="en-GB" altLang="en-US" dirty="0"/>
          </a:p>
          <a:p>
            <a:pPr eaLnBrk="1" hangingPunct="1"/>
            <a:r>
              <a:rPr lang="en-GB" altLang="en-US" dirty="0"/>
              <a:t>These books contain details about the life and teachings of Jesus Christ.</a:t>
            </a:r>
            <a:endParaRPr lang="en-GB" altLang="en-US" dirty="0"/>
          </a:p>
          <a:p>
            <a:pPr eaLnBrk="1" hangingPunct="1"/>
            <a:endParaRPr lang="en-GB"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5400" b="1" dirty="0"/>
              <a:t>2. Historical Book</a:t>
            </a:r>
            <a:endParaRPr lang="en-GB" altLang="en-US" sz="5400" b="1" dirty="0"/>
          </a:p>
        </p:txBody>
      </p:sp>
      <p:sp>
        <p:nvSpPr>
          <p:cNvPr id="3" name="Content Placeholder 2"/>
          <p:cNvSpPr>
            <a:spLocks noGrp="1"/>
          </p:cNvSpPr>
          <p:nvPr>
            <p:ph idx="1"/>
          </p:nvPr>
        </p:nvSpPr>
        <p:spPr>
          <a:xfrm>
            <a:off x="457200" y="1052830"/>
            <a:ext cx="8229600" cy="5360988"/>
          </a:xfrm>
        </p:spPr>
        <p:txBody>
          <a:bodyPr vert="horz" wrap="square" lIns="91440" tIns="45720" rIns="91440" bIns="45720" numCol="1" rtlCol="0" anchor="t" anchorCtr="0" compatLnSpc="1">
            <a:normAutofit fontScale="6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Historical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5: Acts of Apostles)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 that many call the Acts of the Apostles is the major historical account of the primitive Christian period from a Christian point of view.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As the church spread from Jerusalem to Rome, this recorded history leaves no question to the progress and development of the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not the product of human achievement, not even the efforts of a Peter or a Paul, but the manifestation of Jesus Christ in the lives of the apostles. With its many references to the Holy Spirit, the Acts of the Apostles reveals the development of early Christianity as being beyond the control of human endeavour.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God was manifesting Himself among the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b="1" dirty="0"/>
              <a:t>3. The Epistles or Letters</a:t>
            </a:r>
            <a:endParaRPr lang="en-GB" altLang="en-US" b="1"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The Epistles or Letters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(Books 6-26:Romans, 1 Corinthians, 2 Corinthians, Galatians, Ephesians, Philippians, Colossians, 1 Thessalonians, 2 Thessalonians, 1 Timothy, 2 Timothy, Titus, Philemon, Hebrews, James, 1 Peter, 2 Peter, 1 John, 2 John, 3 John, Jude)</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These 21 books are sometimes called Letters or Epistles.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They were written by followers of Jesus.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They often were sent to other people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to help explain Christianity.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Sometimes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they were written to counter heresy, or wrongful interpretations of the teachings of Jesus.</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5400" b="1" dirty="0"/>
              <a:t>4.Prophetic Book</a:t>
            </a:r>
            <a:endParaRPr lang="en-GB" altLang="en-US" sz="5400" b="1" dirty="0"/>
          </a:p>
        </p:txBody>
      </p:sp>
      <p:sp>
        <p:nvSpPr>
          <p:cNvPr id="3" name="Content Placeholder 2"/>
          <p:cNvSpPr>
            <a:spLocks noGrp="1"/>
          </p:cNvSpPr>
          <p:nvPr>
            <p:ph idx="1"/>
          </p:nvPr>
        </p:nvSpPr>
        <p:spPr>
          <a:xfrm>
            <a:off x="457200" y="1052513"/>
            <a:ext cx="8229600" cy="5400675"/>
          </a:xfrm>
        </p:spPr>
        <p:txBody>
          <a:bodyPr vert="horz" wrap="square" lIns="91440" tIns="45720" rIns="91440" bIns="45720" numCol="1" rtlCol="0" anchor="t" anchorCtr="0" compatLnSpc="1">
            <a:normAutofit fontScale="6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Prophetic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27: Revelation)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was shown visions of the future by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other book in the Bible is so carefully and fully explains its supernatural origin, its chain of transmission, and the exact way the message was communicated to the writer.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also stresses that John was commanded to write about only the things to which he was a personal eyewitness.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essential point is this: John constantly testifies throughout the Book that he "saw" and "heard" the things about which he writes.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725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didn't have to imagine the horrors he described. He witnessed them firsthand, with his own eyes and ears. He recorded exactly what he saw and heard.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Revelation is not </a:t>
            </a:r>
            <a:r>
              <a:rPr kumimoji="0" lang="en-GB" sz="3200" b="0" i="0" u="none" strike="noStrike" kern="1200" cap="none" spc="0" normalizeH="0" baseline="0" noProof="0" smtClean="0">
                <a:ln>
                  <a:noFill/>
                </a:ln>
                <a:solidFill>
                  <a:schemeClr val="tx1"/>
                </a:solidFill>
                <a:effectLst/>
                <a:uLnTx/>
                <a:uFillTx/>
                <a:latin typeface="+mn-lt"/>
                <a:ea typeface="+mn-ea"/>
                <a:cs typeface="+mn-cs"/>
              </a:rPr>
              <a:t>an allegory(poem).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not a collection of mysterious, unintelligible symbolism. It is not fiction. It is a living, breathing, prophetic and historical account of events yet to take place.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It was written to be understood by the generation that was near the fulfilment of the astonishing things predicted to immediately precede the second Coming of Jesus Christ.</a:t>
            </a: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ctr" anchorCtr="0"/>
          <a:p>
            <a:r>
              <a:rPr lang="en-GB" altLang="en-US" sz="3200" b="1" dirty="0"/>
              <a:t>THE FORMATION OF THE BIBLE CANON</a:t>
            </a:r>
            <a:endParaRPr lang="en-US" altLang="en-US" sz="3200" dirty="0"/>
          </a:p>
        </p:txBody>
      </p:sp>
      <p:sp>
        <p:nvSpPr>
          <p:cNvPr id="70659" name="Content Placeholder 2"/>
          <p:cNvSpPr>
            <a:spLocks noGrp="1"/>
          </p:cNvSpPr>
          <p:nvPr>
            <p:ph idx="1"/>
          </p:nvPr>
        </p:nvSpPr>
        <p:spPr/>
        <p:txBody>
          <a:bodyPr vert="horz" wrap="square" lIns="91440" tIns="45720" rIns="91440" bIns="45720" anchor="t" anchorCtr="0"/>
          <a:p>
            <a:r>
              <a:rPr lang="en-US" altLang="en-US" dirty="0"/>
              <a:t>The term “canon” is used to describe the books that are divinely inspired and therefore belong in the Bible. </a:t>
            </a:r>
            <a:endParaRPr lang="en-US" altLang="en-US" dirty="0"/>
          </a:p>
          <a:p>
            <a:endParaRPr lang="en-US" altLang="en-US" dirty="0"/>
          </a:p>
          <a:p>
            <a:r>
              <a:rPr lang="en-US" altLang="en-US" dirty="0"/>
              <a:t>Determining the canon was a process conducted first by Jewish rabbis and scholars and later by early Christians.</a:t>
            </a:r>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ctr" anchorCtr="0"/>
          <a:p>
            <a:r>
              <a:rPr lang="en-GB" altLang="en-US" sz="3600" b="1" dirty="0"/>
              <a:t>THE FORMATION OF THE BIBLE CANON</a:t>
            </a:r>
            <a:endParaRPr lang="en-GB" altLang="en-US" sz="3600" b="1" dirty="0"/>
          </a:p>
        </p:txBody>
      </p:sp>
      <p:sp>
        <p:nvSpPr>
          <p:cNvPr id="71683" name="Content Placeholder 2"/>
          <p:cNvSpPr>
            <a:spLocks noGrp="1"/>
          </p:cNvSpPr>
          <p:nvPr>
            <p:ph idx="1"/>
          </p:nvPr>
        </p:nvSpPr>
        <p:spPr/>
        <p:txBody>
          <a:bodyPr vert="horz" wrap="square" lIns="91440" tIns="45720" rIns="91440" bIns="45720" anchor="t" anchorCtr="0"/>
          <a:p>
            <a:r>
              <a:rPr lang="en-US" altLang="en-US" sz="2800" dirty="0"/>
              <a:t>Ultimately, it was God who decided what books belonged in the biblical canon. A book of Scripture belonged in the canon from the moment God inspired its writing. </a:t>
            </a:r>
            <a:endParaRPr lang="en-US" altLang="en-US" sz="2800" dirty="0"/>
          </a:p>
          <a:p>
            <a:endParaRPr lang="en-US" altLang="en-US" sz="2800" dirty="0"/>
          </a:p>
          <a:p>
            <a:r>
              <a:rPr lang="en-US" altLang="en-US" sz="2800" dirty="0"/>
              <a:t>It was simply a matter of God’s convincing His human followers which books should be included in the Bible.</a:t>
            </a:r>
            <a:endParaRPr lang="en-US" alt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8366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noProof="0" dirty="0" smtClean="0">
                <a:ln>
                  <a:noFill/>
                </a:ln>
                <a:effectLst/>
                <a:uLnTx/>
                <a:uFillTx/>
                <a:latin typeface="+mn-lt"/>
                <a:ea typeface="+mn-ea"/>
                <a:cs typeface="+mn-cs"/>
                <a:sym typeface="+mn-ea"/>
              </a:rPr>
              <a:t>The canon of the Old Testament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67995" y="1124585"/>
            <a:ext cx="8229600" cy="543401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     I. Terminology &amp; categories: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The "Church fathers" (writers who came just after the apostolic period in the N.T.) spoke of writings of the O.T. era by using the following categories: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A. </a:t>
            </a:r>
            <a:r>
              <a:rPr kumimoji="0" lang="en-GB" sz="24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("one word") -- books accepted by everyone. These include all the books found in the Old Testament except Song of Solomon, Ecclesiastes, Esther, Ezekiel, and Proverbs.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Who Should Study the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Bible (Adaptability)?</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Every Christian should study the Bible. We all need God’s wisdom no matter what season of life we are in. This little poem, written by a Baptist church in Indiana, answers the question well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1" u="none" strike="noStrike" kern="1200" cap="none" spc="0" normalizeH="0" baseline="0" noProof="0" dirty="0" smtClean="0">
                <a:ln>
                  <a:noFill/>
                </a:ln>
                <a:solidFill>
                  <a:schemeClr val="tx1"/>
                </a:solidFill>
                <a:effectLst/>
                <a:uLnTx/>
                <a:uFillTx/>
                <a:latin typeface="+mn-lt"/>
                <a:ea typeface="+mn-ea"/>
                <a:cs typeface="+mn-cs"/>
              </a:rPr>
              <a:t>    The </a:t>
            </a:r>
            <a:r>
              <a:rPr kumimoji="0" lang="en-US" sz="3200" b="0" i="1" u="none" strike="noStrike" kern="1200" cap="none" spc="0" normalizeH="0" baseline="0" noProof="0" dirty="0">
                <a:ln>
                  <a:noFill/>
                </a:ln>
                <a:solidFill>
                  <a:schemeClr val="tx1"/>
                </a:solidFill>
                <a:effectLst/>
                <a:uLnTx/>
                <a:uFillTx/>
                <a:latin typeface="+mn-lt"/>
                <a:ea typeface="+mn-ea"/>
                <a:cs typeface="+mn-cs"/>
              </a:rPr>
              <a:t>young—to learn how to live; the old—to know how to die</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ignorant—for wisdom; the learned—for humility</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rich—for compassion; the poor—for comfort</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dreamer—for </a:t>
            </a:r>
            <a:r>
              <a:rPr kumimoji="0" lang="en-US" sz="3200" b="0" i="1" u="none" strike="noStrike" kern="1200" cap="none" spc="0" normalizeH="0" baseline="0" noProof="0" dirty="0">
                <a:ln>
                  <a:noFill/>
                </a:ln>
                <a:solidFill>
                  <a:schemeClr val="tx1"/>
                </a:solidFill>
                <a:effectLst/>
                <a:uLnTx/>
                <a:uFillTx/>
                <a:latin typeface="+mn-lt"/>
                <a:ea typeface="+mn-ea"/>
                <a:cs typeface="+mn-cs"/>
              </a:rPr>
              <a:t>enchantment; the practical—for counsel</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weak—for strength; the strong—for direction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haughty—for warning; the humble—for exaltation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troubled—for peace; the sinner—for salvation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doubting—for assurance; all Christians—for guidance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GB" altLang="en-US" sz="5400" b="1" dirty="0">
                <a:sym typeface="+mn-ea"/>
              </a:rPr>
              <a:t>B. Antilegomena</a:t>
            </a:r>
            <a:endParaRPr lang="en-GB" altLang="en-US" sz="5400" b="1" dirty="0">
              <a:sym typeface="+mn-ea"/>
            </a:endParaRPr>
          </a:p>
        </p:txBody>
      </p:sp>
      <p:sp>
        <p:nvSpPr>
          <p:cNvPr id="73731" name="Content Placeholder 2"/>
          <p:cNvSpPr>
            <a:spLocks noGrp="1"/>
          </p:cNvSpPr>
          <p:nvPr>
            <p:ph idx="1"/>
          </p:nvPr>
        </p:nvSpPr>
        <p:spPr/>
        <p:txBody>
          <a:bodyPr vert="horz" wrap="square" lIns="91440" tIns="45720" rIns="91440" bIns="45720" anchor="t" anchorCtr="0"/>
          <a:p>
            <a:pPr algn="just" eaLnBrk="1" hangingPunct="1"/>
            <a:r>
              <a:rPr lang="en-GB" altLang="en-US" sz="2800" b="1" dirty="0"/>
              <a:t>B. Antilegomena</a:t>
            </a:r>
            <a:r>
              <a:rPr lang="en-GB" altLang="en-US" sz="2800" dirty="0"/>
              <a:t> ("spoken against") -- these are the books just mentioned which were included in the canon of the Jews, but about which a question at some time had been raised. </a:t>
            </a:r>
            <a:endParaRPr lang="en-GB" altLang="en-US" sz="2800" dirty="0"/>
          </a:p>
          <a:p>
            <a:pPr algn="just" eaLnBrk="1" hangingPunct="1"/>
            <a:endParaRPr lang="en-GB" altLang="en-US" sz="2800" dirty="0"/>
          </a:p>
          <a:p>
            <a:pPr algn="just" eaLnBrk="1" hangingPunct="1"/>
            <a:r>
              <a:rPr lang="en-GB" altLang="en-US" sz="2800" dirty="0"/>
              <a:t>The questions seem to stem from interpreting these books in ways that put them at odds with the rest of the O.T.</a:t>
            </a:r>
            <a:endParaRPr lang="en-GB" altLang="en-US" sz="2800" dirty="0"/>
          </a:p>
          <a:p>
            <a:pPr algn="just" eaLnBrk="1" hangingPunct="1"/>
            <a:endParaRPr lang="en-GB" alt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b="1" dirty="0">
                <a:sym typeface="+mn-ea"/>
              </a:rPr>
              <a:t>B. Antilegomena</a:t>
            </a:r>
            <a:endParaRPr lang="en-US"/>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62500"/>
          </a:bodyPr>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sensual. In other words, it seems to be primarily about SEX. Some have attempted to ignore this and interpret the book as ONLY a reference to Christ and the church, but on the surface at least, it seemed pretty racy!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pessimistic. Some even considered it a work of scepticism(doubt). Superficially, at least, it could be understood as an attempt to claim that life is meaningless. (Although I think that is a device that is used to show just the opposite!)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995" y="33274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B. Antilegomena</a:t>
            </a:r>
            <a:endParaRPr kumimoji="0" lang="en-GB" altLang="en-US" sz="48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3" name="Content Placeholder 2"/>
          <p:cNvSpPr>
            <a:spLocks noGrp="1"/>
          </p:cNvSpPr>
          <p:nvPr>
            <p:ph idx="1"/>
          </p:nvPr>
        </p:nvSpPr>
        <p:spPr>
          <a:xfrm>
            <a:off x="467995" y="1196023"/>
            <a:ext cx="8229600" cy="5289550"/>
          </a:xfrm>
        </p:spPr>
        <p:txBody>
          <a:bodyPr vert="horz" wrap="square" lIns="91440" tIns="45720" rIns="91440" bIns="45720" numCol="1" rtlCol="0" anchor="t" anchorCtr="0" compatLnSpc="1">
            <a:normAutofit fontScale="6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Esther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the name of God is not mentioned in it. (Though some think it is found there in acrostic form.)</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 Ezekiel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the Mosaic law, although specific examples were never supplied (to our knowledge, at least).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itself. The Talmud says, "The book of Proverbs also they sought to hide, because its words contradicted one to another." The specific reference here is to Proverbs 26:4-5 and the question of whether or not one should "answer a fool."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5400" b="1" noProof="0" dirty="0" smtClean="0">
                <a:ln>
                  <a:noFill/>
                </a:ln>
                <a:effectLst/>
                <a:uLnTx/>
                <a:uFillTx/>
                <a:latin typeface="+mn-lt"/>
                <a:ea typeface="+mn-ea"/>
                <a:cs typeface="+mn-cs"/>
                <a:sym typeface="+mn-ea"/>
              </a:rPr>
              <a:t>C. </a:t>
            </a:r>
            <a:r>
              <a:rPr lang="en-GB" sz="5400" b="1" noProof="0" dirty="0" err="1" smtClean="0">
                <a:ln>
                  <a:noFill/>
                </a:ln>
                <a:effectLst/>
                <a:uLnTx/>
                <a:uFillTx/>
                <a:latin typeface="+mn-lt"/>
                <a:ea typeface="+mn-ea"/>
                <a:cs typeface="+mn-cs"/>
                <a:sym typeface="+mn-ea"/>
              </a:rPr>
              <a:t>Pseudepigrapha</a:t>
            </a:r>
            <a:endParaRPr kumimoji="0" lang="en-GB" sz="5400"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800" b="1" i="0" u="none" strike="noStrike" kern="1200" cap="none" spc="0" normalizeH="0" baseline="0" noProof="0" dirty="0" smtClean="0">
                <a:ln>
                  <a:noFill/>
                </a:ln>
                <a:solidFill>
                  <a:schemeClr val="tx1"/>
                </a:solidFill>
                <a:effectLst/>
                <a:uLnTx/>
                <a:uFillTx/>
                <a:latin typeface="+mn-lt"/>
                <a:ea typeface="+mn-ea"/>
                <a:cs typeface="+mn-cs"/>
              </a:rPr>
              <a:t>C. </a:t>
            </a:r>
            <a:r>
              <a:rPr kumimoji="0" lang="en-GB" sz="28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("false writings") -- these are books which no Jewish or Christian tradition has ever included in the canon. Some of the more significant of these are the Assumption of Moses and I &amp; II Enoch, because they are quoted by Jude in the N.T.</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(Book of Jubilee, Letter of </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Aristeas</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Book of Adam &amp; Eve, Martyrdom of Isaiah, I &amp; II Enoch, Testament of the Twelve Patriarchs, Sibylline Oracle, Assumption of Moses, II &amp; III Baruch, III </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Maccabees</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Pirke</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Aboth</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The Story of </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Ahikar</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Psalms of Solomon, Psalm 151, </a:t>
            </a:r>
            <a:r>
              <a:rPr kumimoji="0" lang="en-GB" sz="2800" b="0" i="0" u="none" strike="noStrike" kern="1200" cap="none" spc="0" normalizeH="0" baseline="0" noProof="0" dirty="0" err="1" smtClean="0">
                <a:ln>
                  <a:noFill/>
                </a:ln>
                <a:solidFill>
                  <a:schemeClr val="tx1"/>
                </a:solidFill>
                <a:effectLst/>
                <a:uLnTx/>
                <a:uFillTx/>
                <a:latin typeface="+mn-lt"/>
                <a:ea typeface="+mn-ea"/>
                <a:cs typeface="+mn-cs"/>
              </a:rPr>
              <a:t>Zadokite</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Fragment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88595"/>
            <a:ext cx="8229600" cy="4048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D. Apocrypha </a:t>
            </a:r>
            <a:endParaRPr kumimoji="0" lang="en-GB" altLang="en-US"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77827" name="Content Placeholder 2"/>
          <p:cNvSpPr>
            <a:spLocks noGrp="1"/>
          </p:cNvSpPr>
          <p:nvPr>
            <p:ph idx="1"/>
          </p:nvPr>
        </p:nvSpPr>
        <p:spPr>
          <a:xfrm>
            <a:off x="467995" y="908368"/>
            <a:ext cx="8229600" cy="5505450"/>
          </a:xfrm>
        </p:spPr>
        <p:txBody>
          <a:bodyPr vert="horz" wrap="square" lIns="91440" tIns="45720" rIns="91440" bIns="45720" anchor="t" anchorCtr="0"/>
          <a:p>
            <a:pPr marL="0" indent="0" eaLnBrk="1" hangingPunct="1">
              <a:buNone/>
            </a:pPr>
            <a:r>
              <a:rPr lang="en-GB" altLang="en-US" sz="2800" b="1" dirty="0"/>
              <a:t>D. Apocrypha</a:t>
            </a:r>
            <a:r>
              <a:rPr lang="en-GB" altLang="en-US" sz="2800" dirty="0"/>
              <a:t> ("hidden, hard to understand" or later "esoteric") </a:t>
            </a:r>
            <a:endParaRPr lang="en-GB" altLang="en-US" sz="2800" dirty="0"/>
          </a:p>
          <a:p>
            <a:pPr marL="0" indent="0" eaLnBrk="1" hangingPunct="1">
              <a:buNone/>
            </a:pPr>
            <a:endParaRPr lang="en-GB" altLang="en-US" sz="2800" dirty="0"/>
          </a:p>
          <a:p>
            <a:pPr marL="0" indent="0" eaLnBrk="1" hangingPunct="1">
              <a:buNone/>
            </a:pPr>
            <a:r>
              <a:rPr lang="en-GB" altLang="en-US" sz="2800" dirty="0"/>
              <a:t>1. This term was first used to denote any books not included in the canon, including the pseudepigrapha. After the reformation, it has come to be used of certain O.T. era books not included in the canon. </a:t>
            </a:r>
            <a:endParaRPr lang="en-GB" altLang="en-US" sz="2800" dirty="0"/>
          </a:p>
          <a:p>
            <a:pPr marL="0" indent="0" eaLnBrk="1" hangingPunct="1">
              <a:buNone/>
            </a:pPr>
            <a:endParaRPr lang="en-GB" altLang="en-US" sz="2800" dirty="0"/>
          </a:p>
          <a:p>
            <a:pPr marL="0" indent="0" eaLnBrk="1" hangingPunct="1">
              <a:buNone/>
            </a:pPr>
            <a:r>
              <a:rPr lang="en-GB" altLang="en-US" sz="2800" dirty="0"/>
              <a:t>(</a:t>
            </a:r>
            <a:r>
              <a:rPr lang="en-GB" altLang="en-US" sz="2800" i="1" dirty="0">
                <a:solidFill>
                  <a:srgbClr val="FF0000"/>
                </a:solidFill>
              </a:rPr>
              <a:t>Their origins are not known, or they appeared after the prophetic time, or one who kept them during the difficulty times is not known) </a:t>
            </a:r>
            <a:endParaRPr lang="en-GB" altLang="en-US" sz="2800" dirty="0">
              <a:solidFill>
                <a:srgbClr val="FF0000"/>
              </a:solidFill>
            </a:endParaRPr>
          </a:p>
          <a:p>
            <a:pPr eaLnBrk="1" hangingPunct="1"/>
            <a:endParaRPr lang="en-GB" altLang="en-US" sz="2800" dirty="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D. Apocrypha </a:t>
            </a:r>
            <a:endParaRPr kumimoji="0" lang="en-GB" altLang="en-US" sz="48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78851" name="Content Placeholder 2"/>
          <p:cNvSpPr>
            <a:spLocks noGrp="1"/>
          </p:cNvSpPr>
          <p:nvPr>
            <p:ph idx="1"/>
          </p:nvPr>
        </p:nvSpPr>
        <p:spPr>
          <a:xfrm>
            <a:off x="467995" y="1340485"/>
            <a:ext cx="8229600" cy="5218113"/>
          </a:xfrm>
        </p:spPr>
        <p:txBody>
          <a:bodyPr vert="horz" wrap="square" lIns="91440" tIns="45720" rIns="91440" bIns="45720" anchor="t" anchorCtr="0"/>
          <a:p>
            <a:pPr eaLnBrk="1" hangingPunct="1">
              <a:buNone/>
            </a:pPr>
            <a:r>
              <a:rPr lang="en-GB" altLang="en-US" sz="2800" dirty="0"/>
              <a:t>These are: </a:t>
            </a:r>
            <a:endParaRPr lang="en-GB" altLang="en-US" sz="2800" dirty="0"/>
          </a:p>
          <a:p>
            <a:pPr eaLnBrk="1" hangingPunct="1"/>
            <a:r>
              <a:rPr lang="en-GB" altLang="en-US" sz="2800" dirty="0"/>
              <a:t>The Wisdom of Solomon, Ecclesiasticus, Tobit, JudithI Esdras, I &amp; II Maccabees, Baruch,Letter of Jeremiah, II Esdras ,Additions to Esther,Prayer of Azariah, Susanna, Bel and the Dragon,Prayer of Manasseh </a:t>
            </a:r>
            <a:endParaRPr lang="en-GB" altLang="en-US" sz="2800" dirty="0"/>
          </a:p>
          <a:p>
            <a:pPr eaLnBrk="1" hangingPunct="1"/>
            <a:endParaRPr lang="en-GB" alt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a:xfrm>
            <a:off x="457200" y="260350"/>
            <a:ext cx="8229600" cy="1006475"/>
          </a:xfrm>
        </p:spPr>
        <p:txBody>
          <a:bodyPr vert="horz" wrap="square" lIns="91440" tIns="45720" rIns="91440" bIns="45720" anchor="ctr" anchorCtr="0"/>
          <a:p>
            <a:pPr eaLnBrk="1" hangingPunct="1"/>
            <a:r>
              <a:rPr lang="en-GB" altLang="en-US" sz="3200" b="1" dirty="0"/>
              <a:t>The Apocrypha and the Canon Debate</a:t>
            </a:r>
            <a:br>
              <a:rPr lang="en-GB" altLang="en-US" sz="3200" dirty="0"/>
            </a:br>
            <a:endParaRPr lang="en-GB" altLang="en-US" sz="3200" dirty="0"/>
          </a:p>
        </p:txBody>
      </p:sp>
      <p:sp>
        <p:nvSpPr>
          <p:cNvPr id="3" name="Content Placeholder 2"/>
          <p:cNvSpPr>
            <a:spLocks noGrp="1"/>
          </p:cNvSpPr>
          <p:nvPr>
            <p:ph idx="1"/>
          </p:nvPr>
        </p:nvSpPr>
        <p:spPr>
          <a:xfrm>
            <a:off x="395605" y="1340485"/>
            <a:ext cx="8229600" cy="5200015"/>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The apocryphal books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were not included in the Jewish canon, none of the books are cited as scripture in the 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the early church fathers were (at best) divided in their acceptance of these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 The modern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controversy began in the Reformation era when Luther denied the Roman Catholic appeal to II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Maccabees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(Antiochus) 12:45-46 (p. 236) to support the doctrine of purgatory and the appeal to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Tobit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12:9 (p. 61) to support salvation by works.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the Council of Trent (1546, twenty-nine years later) the Roman church officially declared some of the apocrypha to be canonical.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95300"/>
            <a:ext cx="8229600" cy="128397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Apocrypha 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4585"/>
            <a:ext cx="8229600" cy="5218113"/>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altLang="en-GB" sz="3200" b="0" i="0" u="none" strike="noStrike" kern="1200" cap="none" spc="0" normalizeH="0" baseline="0" noProof="0" dirty="0" smtClean="0">
                <a:ln>
                  <a:noFill/>
                </a:ln>
                <a:solidFill>
                  <a:schemeClr val="tx1"/>
                </a:solidFill>
                <a:effectLst/>
                <a:uLnTx/>
                <a:uFillTx/>
                <a:latin typeface="+mn-lt"/>
                <a:ea typeface="+mn-ea"/>
                <a:cs typeface="+mn-cs"/>
              </a:rPr>
              <a:t>C.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worth noting that one of Luther's opponents, Cardinal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Cajetan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published a Commentary on all the Authentic Historical Books of the Old Testament in 1532 and did NOT include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Council of Trent (1546) did not add all of the list of apocryphal book candidates to their official canon.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 &amp; 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Esdras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Prayer of Manasseh were NOT included. But the Council did anathematized those who did not regard as sacred and canonical all the books contained in the Vulgate (Latin translation), and the Vulgate did contain what we now call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86880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Apocrypha 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988185"/>
            <a:ext cx="8229600" cy="413829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E. A kind of "compromise" position on the apocrypha was worked out by the Anglican church. Although the Apocrypha are not included with the OT books, they are included as a separate section of something like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recommended reading</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For example, New English Bible, which has Anglican connected origins, has the Apocrypha included as a separate section.</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Even Martin Luther took a similar approach, including the apocrypha as a kind of "appendix" to his translation, and stating that while not scripture, these books were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useful and good to be read."</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a:xfrm>
            <a:off x="457200" y="0"/>
            <a:ext cx="8229600" cy="1121410"/>
          </a:xfrm>
        </p:spPr>
        <p:txBody>
          <a:bodyPr vert="horz" wrap="square" lIns="91440" tIns="45720" rIns="91440" bIns="45720" anchor="ctr" anchorCtr="0"/>
          <a:p>
            <a:pPr eaLnBrk="1" hangingPunct="1"/>
            <a:r>
              <a:rPr lang="en-GB" altLang="en-US" sz="3200" b="1" dirty="0"/>
              <a:t>The canon of the New Testament</a:t>
            </a:r>
            <a:endParaRPr lang="en-GB" altLang="en-US" sz="3200" b="1" dirty="0"/>
          </a:p>
        </p:txBody>
      </p:sp>
      <p:sp>
        <p:nvSpPr>
          <p:cNvPr id="3" name="Content Placeholder 2"/>
          <p:cNvSpPr>
            <a:spLocks noGrp="1"/>
          </p:cNvSpPr>
          <p:nvPr>
            <p:ph idx="1"/>
          </p:nvPr>
        </p:nvSpPr>
        <p:spPr>
          <a:xfrm>
            <a:off x="457200" y="1507490"/>
            <a:ext cx="8229600" cy="461899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(never questioned) books of the N.T.</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There is a list of N.T. books, the canonicity of which (practically) no one has ever disputed. This list includes (as arranged in our Bibles) Matthew through Philemon plus I Peter and I John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antilegoumena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(questioned by some)</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These are the remaining books of the N.T. (Hebrews, James II Peter, II and III John, Jude and Revelation.) These books were, for various reasons, questioned by some in regard to their status in the canon</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r>
              <a:rPr lang="en-US" altLang="en-US" dirty="0"/>
              <a:t>The origin of the Bible</a:t>
            </a:r>
            <a:endParaRPr lang="en-US" altLang="en-US" dirty="0"/>
          </a:p>
        </p:txBody>
      </p:sp>
      <p:sp>
        <p:nvSpPr>
          <p:cNvPr id="11267" name="Content Placeholder 2"/>
          <p:cNvSpPr>
            <a:spLocks noGrp="1"/>
          </p:cNvSpPr>
          <p:nvPr>
            <p:ph idx="1"/>
          </p:nvPr>
        </p:nvSpPr>
        <p:spPr/>
        <p:txBody>
          <a:bodyPr vert="horz" wrap="square" lIns="91440" tIns="45720" rIns="91440" bIns="45720" anchor="t" anchorCtr="0"/>
          <a:p>
            <a:endParaRPr lang="en-US" altLang="en-US" dirty="0"/>
          </a:p>
          <a:p>
            <a:r>
              <a:rPr lang="en-US" altLang="en-US" dirty="0"/>
              <a:t>The Bible is the word of God. Even though it was written in the human language and by human author, they wrote as they were moved by the Holy Spirit.</a:t>
            </a:r>
            <a:endParaRPr lang="en-US"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20078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b="1" noProof="0" dirty="0" smtClean="0">
                <a:ln>
                  <a:noFill/>
                </a:ln>
                <a:effectLst/>
                <a:uLnTx/>
                <a:uFillTx/>
                <a:latin typeface="+mn-lt"/>
                <a:ea typeface="+mn-ea"/>
                <a:cs typeface="+mn-cs"/>
                <a:sym typeface="+mn-ea"/>
              </a:rPr>
              <a:t>The </a:t>
            </a:r>
            <a:r>
              <a:rPr lang="en-GB" b="1" noProof="0" dirty="0" err="1" smtClean="0">
                <a:ln>
                  <a:noFill/>
                </a:ln>
                <a:effectLst/>
                <a:uLnTx/>
                <a:uFillTx/>
                <a:latin typeface="+mn-lt"/>
                <a:ea typeface="+mn-ea"/>
                <a:cs typeface="+mn-cs"/>
                <a:sym typeface="+mn-ea"/>
              </a:rPr>
              <a:t>antilegoumena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141730"/>
            <a:ext cx="8229600" cy="498475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1. Hebrews -- questioned by those who did not think the author was Paul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2. James -- questioned because of interpretation. Some have misinterpreted it in ways that conflict with the Pauline teaching on justification by faith. Even Luther wondered about James because of this.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3. II Peter -- on the basis of style or an alleged late date, some have claimed that it is not from Peter. Both these charges have been adequately answered.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4. II &amp; III John -- because of what might be a private addressee, their brevity, and the fact that the author identifies himself as "the elder" rather than an apostle, these books have been questioned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2223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a:t>
            </a:r>
            <a:r>
              <a:rPr lang="en-GB" b="1" noProof="0" dirty="0" err="1" smtClean="0">
                <a:ln>
                  <a:noFill/>
                </a:ln>
                <a:effectLst/>
                <a:uLnTx/>
                <a:uFillTx/>
                <a:latin typeface="+mn-lt"/>
                <a:ea typeface="+mn-ea"/>
                <a:cs typeface="+mn-cs"/>
                <a:sym typeface="+mn-ea"/>
              </a:rPr>
              <a:t>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84995" name="Content Placeholder 2"/>
          <p:cNvSpPr>
            <a:spLocks noGrp="1"/>
          </p:cNvSpPr>
          <p:nvPr>
            <p:ph idx="1"/>
          </p:nvPr>
        </p:nvSpPr>
        <p:spPr>
          <a:xfrm>
            <a:off x="457200" y="1594485"/>
            <a:ext cx="8229600" cy="4531995"/>
          </a:xfrm>
        </p:spPr>
        <p:txBody>
          <a:bodyPr vert="horz" wrap="square" lIns="91440" tIns="45720" rIns="91440" bIns="45720" anchor="t" anchorCtr="0"/>
          <a:p>
            <a:pPr marL="0" indent="0" algn="just" eaLnBrk="1" hangingPunct="1">
              <a:buNone/>
            </a:pPr>
            <a:r>
              <a:rPr lang="en-GB" altLang="en-US" sz="2400" dirty="0"/>
              <a:t>5. Jude -- questioned because of it references to the pseudepigraphal(false) writings from intertestamental times, those being the Book of Enoch and Assumption of Moses. </a:t>
            </a:r>
            <a:endParaRPr lang="en-GB" altLang="en-US" sz="2400" dirty="0"/>
          </a:p>
          <a:p>
            <a:pPr marL="0" indent="0" algn="just" eaLnBrk="1" hangingPunct="1">
              <a:buNone/>
            </a:pPr>
            <a:endParaRPr lang="en-GB" altLang="en-US" sz="2400" dirty="0"/>
          </a:p>
          <a:p>
            <a:pPr marL="0" indent="0" algn="just" eaLnBrk="1" hangingPunct="1">
              <a:buNone/>
            </a:pPr>
            <a:r>
              <a:rPr lang="en-GB" altLang="en-US" sz="2400" dirty="0"/>
              <a:t>6. Revelation -- seems to have been questioned because certain groups based their millennial views on the text of Revelation. It is like James in that it was questioned because of the way it was interpreted. </a:t>
            </a:r>
            <a:endParaRPr lang="en-GB" altLang="en-US" sz="2400" dirty="0"/>
          </a:p>
          <a:p>
            <a:pPr eaLnBrk="1" hangingPunct="1"/>
            <a:endParaRPr lang="en-GB" alt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t>
            </a:r>
            <a:r>
              <a:rPr lang="en-GB" b="1" noProof="0" dirty="0" err="1" smtClean="0">
                <a:ln>
                  <a:noFill/>
                </a:ln>
                <a:effectLst/>
                <a:uLnTx/>
                <a:uFillTx/>
                <a:latin typeface="+mn-lt"/>
                <a:ea typeface="+mn-ea"/>
                <a:cs typeface="+mn-cs"/>
                <a:sym typeface="+mn-ea"/>
              </a:rPr>
              <a:t>Pseudepigrapha</a:t>
            </a:r>
            <a:endParaRPr kumimoji="0" lang="en-GB"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268095"/>
            <a:ext cx="8229600" cy="4858385"/>
          </a:xfrm>
        </p:spPr>
        <p:txBody>
          <a:bodyPr vert="horz" wrap="square" lIns="91440" tIns="45720" rIns="91440" bIns="45720" numCol="1" rtlCol="0" anchor="t" anchorCtr="0" compatLnSpc="1">
            <a:normAutofit fontScale="9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N.T. </a:t>
            </a:r>
            <a:r>
              <a:rPr kumimoji="0" lang="en-GB" sz="28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("false writings" - never included in the N.T.)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These are books that were from the same general time as the N.T., but were never included in the canon. They often reflect some of the heresies that were about in the early church. Sometimes they seem to have been composed to promote a particular false teaching.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There are candidates in all the categories of the N.T. books: gospels, acts, epistles, and apocalypses.</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N.T. Apocrypha</a:t>
            </a:r>
            <a:endParaRPr kumimoji="0" lang="en-GB" altLang="en-US" sz="4800" b="0"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87043" name="Content Placeholder 2"/>
          <p:cNvSpPr>
            <a:spLocks noGrp="1"/>
          </p:cNvSpPr>
          <p:nvPr>
            <p:ph idx="1"/>
          </p:nvPr>
        </p:nvSpPr>
        <p:spPr>
          <a:xfrm>
            <a:off x="457200" y="908050"/>
            <a:ext cx="8229600" cy="5218113"/>
          </a:xfrm>
        </p:spPr>
        <p:txBody>
          <a:bodyPr vert="horz" wrap="square" lIns="91440" tIns="45720" rIns="91440" bIns="45720" anchor="t" anchorCtr="0"/>
          <a:p>
            <a:pPr marL="0" indent="0" eaLnBrk="1" hangingPunct="1">
              <a:buNone/>
            </a:pPr>
            <a:r>
              <a:rPr lang="en-GB" altLang="en-US" sz="2400" b="1" dirty="0"/>
              <a:t>N.T. "Apocrypha</a:t>
            </a:r>
            <a:r>
              <a:rPr lang="en-GB" altLang="en-US" sz="2400" dirty="0"/>
              <a:t>" -- there are some books which were accepted by some for a time as part of the N.T., but were never universally accepted.</a:t>
            </a:r>
            <a:endParaRPr lang="en-GB" altLang="en-US" sz="2400" dirty="0"/>
          </a:p>
          <a:p>
            <a:pPr eaLnBrk="1" hangingPunct="1"/>
            <a:endParaRPr lang="en-GB" altLang="en-US" sz="2400" dirty="0"/>
          </a:p>
          <a:p>
            <a:pPr marL="0" indent="0" eaLnBrk="1" hangingPunct="1">
              <a:buNone/>
            </a:pPr>
            <a:r>
              <a:rPr lang="en-GB" altLang="en-US" sz="2400" dirty="0"/>
              <a:t>A. Epistle of (Pseudo-) Barnabas (c. A.D. 70-79) A couple of early church writers quote it as scripture. It has a style somewhat like Hebrews, but more allegorical(symbolic) and mystical. </a:t>
            </a:r>
            <a:endParaRPr lang="en-GB" altLang="en-US" sz="2400" dirty="0"/>
          </a:p>
          <a:p>
            <a:pPr eaLnBrk="1" hangingPunct="1"/>
            <a:endParaRPr lang="en-GB" altLang="en-US" sz="2400" dirty="0"/>
          </a:p>
          <a:p>
            <a:pPr marL="0" indent="0" eaLnBrk="1" hangingPunct="1">
              <a:buNone/>
            </a:pPr>
            <a:r>
              <a:rPr lang="en-GB" altLang="en-US" sz="2400" dirty="0"/>
              <a:t>B. Epistle (of Clement of Rome) to the Corinthians (c. A.D. 96) </a:t>
            </a:r>
            <a:endParaRPr lang="en-GB" altLang="en-US" sz="2400" dirty="0"/>
          </a:p>
          <a:p>
            <a:pPr eaLnBrk="1" hangingPunct="1"/>
            <a:endParaRPr lang="en-GB" altLang="en-US" sz="2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11315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N.T. Apocrypha</a:t>
            </a:r>
            <a:b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71245"/>
            <a:ext cx="8229600" cy="538226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C. Shepherd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(c. A.D. 115-40)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is a person's name, the Shepherd is what this person is supposed to have written.] This was the most popular non-canonical book of the N.T. era.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was quoted as scripture by some and read in some churches. It is a devotional book filled with allegory and images.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 The Teaching of the Lord to the Gentiles through the Twelve Apostles It is often called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Didache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(Greek for "teaching"). It dates from about A.D. 100-20.</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It was quoted as scripture by one church father. It is a handbook of morals and church order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b="1" dirty="0"/>
              <a:t>BIBLE TRANSLATION</a:t>
            </a:r>
            <a:endParaRPr lang="en-GB" altLang="en-US" b="1" dirty="0"/>
          </a:p>
        </p:txBody>
      </p:sp>
      <p:sp>
        <p:nvSpPr>
          <p:cNvPr id="3" name="Content Placeholder 2"/>
          <p:cNvSpPr>
            <a:spLocks noGrp="1"/>
          </p:cNvSpPr>
          <p:nvPr>
            <p:ph idx="1"/>
          </p:nvPr>
        </p:nvSpPr>
        <p:spPr>
          <a:xfrm>
            <a:off x="457200" y="1428750"/>
            <a:ext cx="8229600" cy="469773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absolute purpose of Bible translation is to make the Bible available to the People. The original languages of the Bible are Hebrew and Greek.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Given that the Bible is absolutely the book of the people, it is understandable that to have it in their own language -the language that they do understand - is a must.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We can understand the need for a translation of the Bible in the first times, but why do we need new translations of the Bible today?</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p:txBody>
          <a:bodyPr vert="horz" wrap="square" lIns="91440" tIns="45720" rIns="91440" bIns="45720" anchor="ctr" anchorCtr="0"/>
          <a:p>
            <a:pPr eaLnBrk="1" hangingPunct="1"/>
            <a:r>
              <a:rPr lang="en-GB" altLang="en-US" b="1" dirty="0">
                <a:sym typeface="+mn-ea"/>
              </a:rPr>
              <a:t>BIBLE TRANSLATION</a:t>
            </a:r>
            <a:br>
              <a:rPr lang="en-GB" altLang="en-US" b="1" dirty="0"/>
            </a:br>
            <a:endParaRPr lang="en-GB" altLang="en-US" dirty="0"/>
          </a:p>
        </p:txBody>
      </p:sp>
      <p:sp>
        <p:nvSpPr>
          <p:cNvPr id="90115" name="Content Placeholder 2"/>
          <p:cNvSpPr>
            <a:spLocks noGrp="1"/>
          </p:cNvSpPr>
          <p:nvPr>
            <p:ph idx="1"/>
          </p:nvPr>
        </p:nvSpPr>
        <p:spPr/>
        <p:txBody>
          <a:bodyPr vert="horz" wrap="square" lIns="91440" tIns="45720" rIns="91440" bIns="45720" anchor="t" anchorCtr="0"/>
          <a:p>
            <a:pPr marL="0" indent="0" eaLnBrk="1" hangingPunct="1">
              <a:buNone/>
            </a:pPr>
            <a:r>
              <a:rPr lang="en-GB" altLang="en-US" sz="2400" dirty="0"/>
              <a:t>Basically the reason why new translations are needed is that things have changed. </a:t>
            </a:r>
            <a:endParaRPr lang="en-GB" altLang="en-US" sz="2400" dirty="0"/>
          </a:p>
          <a:p>
            <a:pPr marL="0" indent="0" eaLnBrk="1" hangingPunct="1">
              <a:buNone/>
            </a:pPr>
            <a:endParaRPr lang="en-GB" altLang="en-US" sz="2400" dirty="0"/>
          </a:p>
          <a:p>
            <a:pPr marL="0" indent="0" eaLnBrk="1" hangingPunct="1">
              <a:buNone/>
            </a:pPr>
            <a:r>
              <a:rPr lang="en-GB" altLang="en-US" sz="2400" dirty="0"/>
              <a:t>That is not to say that the Bible or its message has changed. </a:t>
            </a:r>
            <a:endParaRPr lang="en-GB" altLang="en-US" sz="2400" dirty="0"/>
          </a:p>
          <a:p>
            <a:pPr marL="0" indent="0" eaLnBrk="1" hangingPunct="1">
              <a:buNone/>
            </a:pPr>
            <a:r>
              <a:rPr lang="en-GB" altLang="en-US" sz="2400" dirty="0"/>
              <a:t>God's Word is the same across the centuries. </a:t>
            </a:r>
            <a:endParaRPr lang="en-GB" altLang="en-US" sz="2400" dirty="0"/>
          </a:p>
          <a:p>
            <a:pPr marL="0" indent="0" eaLnBrk="1" hangingPunct="1">
              <a:buNone/>
            </a:pPr>
            <a:endParaRPr lang="en-GB" altLang="en-US" sz="2400" dirty="0"/>
          </a:p>
          <a:p>
            <a:pPr marL="0" indent="0" eaLnBrk="1" hangingPunct="1">
              <a:buNone/>
            </a:pPr>
            <a:r>
              <a:rPr lang="en-GB" altLang="en-US" sz="2400" dirty="0"/>
              <a:t>But there have been changes in languages, and there have been new manuscript discoveries, and there have been numerous advances in biblical scholarship</a:t>
            </a:r>
            <a:endParaRPr lang="en-GB" alt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BIBLE TRANSLATION</a:t>
            </a:r>
            <a:br>
              <a:rPr lang="en-GB" altLang="en-US" b="1"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5451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No living language is static. Languages in use are always changing. A number of words have grown obsolete; others have changed their meanings.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Since 1611 a wealth of new manuscripts has come to light. Many of these more recently discovered manuscripts have proved to be among the most valuable of all that we possess.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third justification for the translation of the newer versions is the significant advance in many areas of biblical scholarship. This is important because the translation process draws on practically every aspect of biblical study. Translation is not merely a matter of language. The translator must rely upon the archaeologist, the historian, the exegete, and the theologian in order to come to a thorough understanding of the text he is translating.</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Types of translation </a:t>
            </a:r>
            <a:endParaRPr lang="en-GB" altLang="en-US" sz="4800" b="1"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Literal ~ Translators using this principle seek to translate each original word into the closest equivalent word in the reader’s language.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100" b="0" i="0" u="none" strike="noStrike" kern="1200" cap="none" spc="0" normalizeH="0" baseline="0" noProof="0" dirty="0" smtClean="0">
                <a:ln>
                  <a:noFill/>
                </a:ln>
                <a:solidFill>
                  <a:schemeClr val="tx1"/>
                </a:solidFill>
                <a:effectLst/>
                <a:uLnTx/>
                <a:uFillTx/>
                <a:latin typeface="+mn-lt"/>
                <a:ea typeface="+mn-ea"/>
                <a:cs typeface="+mn-cs"/>
              </a:rPr>
              <a:t>The strength of this method is that it is a </a:t>
            </a:r>
            <a:r>
              <a:rPr kumimoji="0" lang="en-GB" sz="2100" b="0" i="0" u="none" strike="noStrike" kern="1200" cap="none" spc="0" normalizeH="0" baseline="0" noProof="0" dirty="0" smtClean="0">
                <a:ln>
                  <a:noFill/>
                </a:ln>
                <a:solidFill>
                  <a:srgbClr val="FF0000"/>
                </a:solidFill>
                <a:effectLst/>
                <a:uLnTx/>
                <a:uFillTx/>
                <a:latin typeface="+mn-lt"/>
                <a:ea typeface="+mn-ea"/>
                <a:cs typeface="+mn-cs"/>
              </a:rPr>
              <a:t>word for word translation</a:t>
            </a:r>
            <a:r>
              <a:rPr kumimoji="0" lang="en-GB" sz="2100" b="0" i="0" u="none" strike="noStrike" kern="1200" cap="none" spc="0" normalizeH="0" baseline="0" noProof="0" dirty="0" smtClean="0">
                <a:ln>
                  <a:noFill/>
                </a:ln>
                <a:solidFill>
                  <a:schemeClr val="tx1"/>
                </a:solidFill>
                <a:effectLst/>
                <a:uLnTx/>
                <a:uFillTx/>
                <a:latin typeface="+mn-lt"/>
                <a:ea typeface="+mn-ea"/>
                <a:cs typeface="+mn-cs"/>
              </a:rPr>
              <a:t> of the Bible giving the reader a close rendering of the literal words of the original writings. </a:t>
            </a:r>
            <a:endParaRPr kumimoji="0" lang="en-GB" sz="21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weakness of this principle is that the translation can be stiff and difficult to read, and that words cannot always be found to translate the original words of the Biblical writings.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318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buNone/>
            </a:pPr>
            <a:r>
              <a:rPr lang="en-GB" altLang="en-US" sz="2400" b="1" dirty="0"/>
              <a:t>   </a:t>
            </a:r>
            <a:r>
              <a:rPr lang="en-GB" altLang="en-US" sz="2400" dirty="0"/>
              <a:t>Dynamic Equivalence (</a:t>
            </a:r>
            <a:r>
              <a:rPr lang="en-GB" altLang="en-US" sz="2400" dirty="0">
                <a:solidFill>
                  <a:srgbClr val="FF0000"/>
                </a:solidFill>
              </a:rPr>
              <a:t>Thought for thought translation)</a:t>
            </a:r>
            <a:r>
              <a:rPr lang="en-GB" altLang="en-US" sz="2400" dirty="0"/>
              <a:t> ~ Translators using this principle seek to translate, not the literal words, but the meaning these words convey.</a:t>
            </a:r>
            <a:endParaRPr lang="en-GB" altLang="en-US" sz="2400" dirty="0"/>
          </a:p>
          <a:p>
            <a:pPr algn="just" eaLnBrk="1" hangingPunct="1">
              <a:buNone/>
            </a:pPr>
            <a:endParaRPr lang="en-GB" altLang="en-US" sz="2400" dirty="0"/>
          </a:p>
          <a:p>
            <a:pPr algn="just" eaLnBrk="1" hangingPunct="1">
              <a:buNone/>
            </a:pPr>
            <a:r>
              <a:rPr lang="en-GB" altLang="en-US" sz="2400" dirty="0"/>
              <a:t> The strength of this principle is that the translation is more readable in the reader’s language</a:t>
            </a:r>
            <a:r>
              <a:rPr lang="en-US" altLang="en-GB" sz="2400" dirty="0"/>
              <a:t>.</a:t>
            </a:r>
            <a:endParaRPr lang="en-US" altLang="en-GB" sz="2400" dirty="0"/>
          </a:p>
          <a:p>
            <a:pPr algn="just" eaLnBrk="1" hangingPunct="1">
              <a:buNone/>
            </a:pPr>
            <a:endParaRPr lang="en-US" altLang="en-GB" sz="2400" dirty="0"/>
          </a:p>
          <a:p>
            <a:pPr algn="just" eaLnBrk="1" hangingPunct="1">
              <a:buNone/>
            </a:pPr>
            <a:r>
              <a:rPr lang="en-GB" altLang="en-US" sz="2400" dirty="0"/>
              <a:t>The weakness of this principle is that the Bible student, who cannot understand the original languages, is now further distanced from the original words</a:t>
            </a:r>
            <a:endParaRPr lang="en-GB"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4313"/>
            <a:ext cx="8229600" cy="9286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br>
              <a:rPr kumimoji="0" lang="en-US" sz="3200" b="1"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2291" name="Content Placeholder 2"/>
          <p:cNvSpPr>
            <a:spLocks noGrp="1"/>
          </p:cNvSpPr>
          <p:nvPr>
            <p:ph idx="1"/>
          </p:nvPr>
        </p:nvSpPr>
        <p:spPr>
          <a:xfrm>
            <a:off x="457200" y="928688"/>
            <a:ext cx="8229600" cy="5429250"/>
          </a:xfrm>
        </p:spPr>
        <p:txBody>
          <a:bodyPr vert="horz" wrap="square" lIns="91440" tIns="45720" rIns="91440" bIns="45720" anchor="t" anchorCtr="0"/>
          <a:p>
            <a:r>
              <a:rPr lang="en-US" altLang="en-US" sz="2800" dirty="0"/>
              <a:t>God is love, power, and splendor—and God is a mystery. His ways are far beyond us, but He still reaches out to us. God is infinite yet intimate, three yet one, all-knowing yet all-forgiving. We will spend eternity cherishing an ever-deepening relationship with God the Father, Son and Holy Spirit.</a:t>
            </a:r>
            <a:endParaRPr lang="en-US" altLang="en-US" sz="2800" dirty="0"/>
          </a:p>
          <a:p>
            <a:r>
              <a:rPr lang="en-US" altLang="en-US" sz="2800" dirty="0"/>
              <a:t>Despite the distance sin demands, God has revealed Himself in countless ways. The Bible is the story of God striving to reconnect with His children, and is a major method God uses to reach us.</a:t>
            </a:r>
            <a:endParaRPr lang="en-US"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800" b="1" i="0" u="none" strike="noStrike" kern="1200" cap="none" spc="0" normalizeH="0" baseline="0" noProof="0" dirty="0" smtClean="0">
                <a:ln>
                  <a:noFill/>
                </a:ln>
                <a:solidFill>
                  <a:schemeClr val="tx1"/>
                </a:solidFill>
                <a:effectLst/>
                <a:uLnTx/>
                <a:uFillTx/>
                <a:latin typeface="+mj-lt"/>
                <a:ea typeface="+mj-ea"/>
                <a:cs typeface="+mj-cs"/>
              </a:rPr>
              <a:t>Different translations</a:t>
            </a:r>
            <a:endParaRPr kumimoji="0" lang="en-GB" sz="48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4211" name="Content Placeholder 3" descr="http://www.apbrown2.net/web/TranslationComparisonChart_files/image002.jpg"/>
          <p:cNvPicPr>
            <a:picLocks noGrp="1"/>
          </p:cNvPicPr>
          <p:nvPr>
            <p:ph idx="1"/>
          </p:nvPr>
        </p:nvPicPr>
        <p:blipFill>
          <a:blip r:embed="rId1"/>
          <a:srcRect/>
          <a:stretch>
            <a:fillRect/>
          </a:stretch>
        </p:blipFill>
        <p:spPr>
          <a:xfrm>
            <a:off x="457200" y="2276475"/>
            <a:ext cx="8229600" cy="2439988"/>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111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b="1" i="0" u="none" strike="noStrike" kern="1200" cap="small" spc="0" normalizeH="0" baseline="0" noProof="0" dirty="0" smtClean="0">
                <a:ln>
                  <a:noFill/>
                </a:ln>
                <a:solidFill>
                  <a:schemeClr val="tx1"/>
                </a:solidFill>
                <a:effectLst/>
                <a:uLnTx/>
                <a:uFillTx/>
                <a:latin typeface="+mj-lt"/>
                <a:ea typeface="+mj-ea"/>
                <a:cs typeface="+mj-cs"/>
              </a:rPr>
              <a:t>The Purpose of the Bible</a:t>
            </a:r>
            <a:endParaRPr kumimoji="0" lang="en-US" b="1"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95235" name="Content Placeholder 2"/>
          <p:cNvSpPr>
            <a:spLocks noGrp="1"/>
          </p:cNvSpPr>
          <p:nvPr>
            <p:ph idx="1"/>
          </p:nvPr>
        </p:nvSpPr>
        <p:spPr>
          <a:xfrm>
            <a:off x="457200" y="1071563"/>
            <a:ext cx="8229600" cy="5054600"/>
          </a:xfrm>
        </p:spPr>
        <p:txBody>
          <a:bodyPr vert="horz" wrap="square" lIns="91440" tIns="45720" rIns="91440" bIns="45720" anchor="t" anchorCtr="0"/>
          <a:p>
            <a:r>
              <a:rPr lang="en-US" altLang="en-US" sz="2800" dirty="0"/>
              <a:t>The Bible reveals God and exposes humanity. </a:t>
            </a:r>
            <a:endParaRPr lang="en-US" altLang="en-US" sz="2800" dirty="0"/>
          </a:p>
          <a:p>
            <a:endParaRPr lang="en-US" altLang="en-US" sz="2800" dirty="0"/>
          </a:p>
          <a:p>
            <a:r>
              <a:rPr lang="en-US" altLang="en-US" sz="2800" dirty="0"/>
              <a:t>It exposes our predicament and reveals His solution. </a:t>
            </a:r>
            <a:endParaRPr lang="en-US" altLang="en-US" sz="2800" dirty="0"/>
          </a:p>
          <a:p>
            <a:endParaRPr lang="en-US" altLang="en-US" sz="2800" dirty="0"/>
          </a:p>
          <a:p>
            <a:r>
              <a:rPr lang="en-US" altLang="en-US" sz="2800" dirty="0"/>
              <a:t>It presents us as lost, estranged from God, and reveals Jesus as the one who finds us and brings us back to God.</a:t>
            </a:r>
            <a:endParaRPr lang="en-US" altLang="en-US" sz="2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itle 1"/>
          <p:cNvSpPr>
            <a:spLocks noGrp="1"/>
          </p:cNvSpPr>
          <p:nvPr>
            <p:ph type="title"/>
          </p:nvPr>
        </p:nvSpPr>
        <p:spPr/>
        <p:txBody>
          <a:bodyPr vert="horz" wrap="square" lIns="91440" tIns="45720" rIns="91440" bIns="45720" anchor="ctr" anchorCtr="0"/>
          <a:p>
            <a:r>
              <a:rPr lang="en-GB" altLang="en-US" b="1" dirty="0"/>
              <a:t>MEDITATION AND BIBLE STUDY</a:t>
            </a:r>
            <a:br>
              <a:rPr lang="en-GB" altLang="en-US" dirty="0"/>
            </a:br>
            <a:endParaRPr lang="en-GB" altLang="en-US" dirty="0"/>
          </a:p>
        </p:txBody>
      </p:sp>
      <p:sp>
        <p:nvSpPr>
          <p:cNvPr id="96259" name="Content Placeholder 2"/>
          <p:cNvSpPr>
            <a:spLocks noGrp="1"/>
          </p:cNvSpPr>
          <p:nvPr>
            <p:ph idx="1"/>
          </p:nvPr>
        </p:nvSpPr>
        <p:spPr/>
        <p:txBody>
          <a:bodyPr vert="horz" wrap="square" lIns="91440" tIns="45720" rIns="91440" bIns="45720" anchor="t" anchorCtr="0"/>
          <a:p>
            <a:pPr algn="just"/>
            <a:r>
              <a:rPr lang="en-GB" altLang="en-US" sz="2400" dirty="0"/>
              <a:t>Meditation and Bible study as two ways to access the biblical message</a:t>
            </a:r>
            <a:r>
              <a:rPr lang="en-US" altLang="en-GB" sz="2400" dirty="0"/>
              <a:t>.</a:t>
            </a:r>
            <a:endParaRPr lang="en-US" altLang="en-GB" sz="2400" dirty="0"/>
          </a:p>
          <a:p>
            <a:pPr algn="just"/>
            <a:endParaRPr lang="en-GB" altLang="en-US" sz="2400" dirty="0"/>
          </a:p>
          <a:p>
            <a:pPr algn="just"/>
            <a:r>
              <a:rPr lang="en-GB" altLang="en-US" sz="2400" dirty="0"/>
              <a:t>Difference between meditation and Bible study: </a:t>
            </a:r>
            <a:endParaRPr lang="en-GB" altLang="en-US" sz="2400" dirty="0"/>
          </a:p>
          <a:p>
            <a:pPr algn="just">
              <a:buNone/>
            </a:pPr>
            <a:r>
              <a:rPr lang="en-GB" altLang="en-US" sz="2400" dirty="0"/>
              <a:t>    Bible study is based on logical analysis, meditation on fillings; BS is systematic (methodology) Meditation is not; BS requires tools but for meditation the Bible is sufficient; BS requires sufficient time but meditation is not; Bible study requires quiet place but meditation can be done anywhere you are. </a:t>
            </a:r>
            <a:endParaRPr lang="en-GB" altLang="en-US" sz="2400" dirty="0"/>
          </a:p>
          <a:p>
            <a:pPr>
              <a:buNone/>
            </a:pPr>
            <a:endParaRPr lang="en-GB" altLang="en-US" sz="2800" dirty="0"/>
          </a:p>
          <a:p>
            <a:endParaRPr lang="en-GB" altLang="en-US" sz="2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p:txBody>
          <a:bodyPr vert="horz" wrap="square" lIns="91440" tIns="45720" rIns="91440" bIns="45720" anchor="ctr" anchorCtr="0"/>
          <a:p>
            <a:r>
              <a:rPr lang="en-GB" altLang="en-US" sz="5400" b="1" dirty="0"/>
              <a:t>BIBLE STUDY</a:t>
            </a:r>
            <a:endParaRPr lang="en-GB" altLang="en-US" sz="5400" b="1" dirty="0"/>
          </a:p>
        </p:txBody>
      </p:sp>
      <p:sp>
        <p:nvSpPr>
          <p:cNvPr id="97283" name="Content Placeholder 2"/>
          <p:cNvSpPr>
            <a:spLocks noGrp="1"/>
          </p:cNvSpPr>
          <p:nvPr>
            <p:ph idx="1"/>
          </p:nvPr>
        </p:nvSpPr>
        <p:spPr/>
        <p:txBody>
          <a:bodyPr vert="horz" wrap="square" lIns="91440" tIns="45720" rIns="91440" bIns="45720" anchor="t" anchorCtr="0"/>
          <a:p>
            <a:pPr>
              <a:buNone/>
            </a:pPr>
            <a:r>
              <a:rPr lang="en-GB" altLang="en-US" sz="2800" b="1" dirty="0"/>
              <a:t>Bible study requires:</a:t>
            </a:r>
            <a:endParaRPr lang="en-GB" altLang="en-US" sz="2800" b="1" dirty="0"/>
          </a:p>
          <a:p>
            <a:pPr>
              <a:buNone/>
            </a:pPr>
            <a:endParaRPr lang="en-GB" altLang="en-US" sz="2800" b="1" dirty="0"/>
          </a:p>
          <a:p>
            <a:pPr>
              <a:buFont typeface="Wingdings" panose="05000000000000000000" pitchFamily="2" charset="2"/>
              <a:buChar char="v"/>
            </a:pPr>
            <a:r>
              <a:rPr lang="en-GB" altLang="en-US" sz="2800" dirty="0"/>
              <a:t>The Right Heart Attitude</a:t>
            </a:r>
            <a:endParaRPr lang="en-GB" altLang="en-US" sz="2800" dirty="0"/>
          </a:p>
          <a:p>
            <a:pPr>
              <a:buFont typeface="Wingdings" panose="05000000000000000000" pitchFamily="2" charset="2"/>
              <a:buChar char="v"/>
            </a:pPr>
            <a:r>
              <a:rPr lang="en-GB" altLang="en-US" sz="2800" dirty="0"/>
              <a:t>The Right Conviction</a:t>
            </a:r>
            <a:endParaRPr lang="en-GB" altLang="en-US" sz="2800" dirty="0"/>
          </a:p>
          <a:p>
            <a:pPr>
              <a:buFont typeface="Wingdings" panose="05000000000000000000" pitchFamily="2" charset="2"/>
              <a:buChar char="v"/>
            </a:pPr>
            <a:r>
              <a:rPr lang="en-GB" altLang="en-US" sz="2800" dirty="0"/>
              <a:t>The Right Tools</a:t>
            </a:r>
            <a:endParaRPr lang="en-GB" altLang="en-US" sz="2800" dirty="0"/>
          </a:p>
          <a:p>
            <a:pPr>
              <a:buFont typeface="Wingdings" panose="05000000000000000000" pitchFamily="2" charset="2"/>
              <a:buChar char="v"/>
            </a:pPr>
            <a:r>
              <a:rPr lang="en-GB" altLang="en-US" sz="2800" dirty="0"/>
              <a:t>The Right Method	</a:t>
            </a:r>
            <a:endParaRPr lang="en-GB" altLang="en-US" sz="2800" dirty="0"/>
          </a:p>
          <a:p>
            <a:endParaRPr lang="en-GB" altLang="en-US" sz="2800" dirty="0"/>
          </a:p>
          <a:p>
            <a:endParaRPr lang="en-GB" altLang="en-US" sz="2800" dirty="0"/>
          </a:p>
          <a:p>
            <a:endParaRPr lang="en-GB" altLang="en-US" sz="2800" dirty="0"/>
          </a:p>
          <a:p>
            <a:endParaRPr lang="en-GB" altLang="en-US" sz="2800" dirty="0"/>
          </a:p>
          <a:p>
            <a:pPr>
              <a:buNone/>
            </a:pPr>
            <a:r>
              <a:rPr lang="en-GB" altLang="en-US" sz="2800" dirty="0"/>
              <a:t> </a:t>
            </a:r>
            <a:endParaRPr lang="en-GB" altLang="en-US"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p:txBody>
          <a:bodyPr vert="horz" wrap="square" lIns="91440" tIns="45720" rIns="91440" bIns="45720" anchor="ctr" anchorCtr="0"/>
          <a:p>
            <a:r>
              <a:rPr lang="en-GB" altLang="en-US" b="1" dirty="0">
                <a:sym typeface="+mn-ea"/>
              </a:rPr>
              <a:t>BIBLE STUDY</a:t>
            </a:r>
            <a:endParaRPr lang="en-GB" altLang="en-US" dirty="0"/>
          </a:p>
        </p:txBody>
      </p:sp>
      <p:sp>
        <p:nvSpPr>
          <p:cNvPr id="98307" name="Content Placeholder 2"/>
          <p:cNvSpPr>
            <a:spLocks noGrp="1"/>
          </p:cNvSpPr>
          <p:nvPr>
            <p:ph idx="1"/>
          </p:nvPr>
        </p:nvSpPr>
        <p:spPr/>
        <p:txBody>
          <a:bodyPr vert="horz" wrap="square" lIns="91440" tIns="45720" rIns="91440" bIns="45720" anchor="t" anchorCtr="0"/>
          <a:p>
            <a:pPr algn="just"/>
            <a:r>
              <a:rPr lang="en-GB" altLang="en-US" sz="2400" b="1" dirty="0"/>
              <a:t>Having the Right Heart Attitude</a:t>
            </a:r>
            <a:endParaRPr lang="en-GB" altLang="en-US" sz="2400" b="1" dirty="0"/>
          </a:p>
          <a:p>
            <a:pPr algn="just"/>
            <a:endParaRPr lang="en-GB" altLang="en-US" sz="2400" dirty="0"/>
          </a:p>
          <a:p>
            <a:pPr algn="just">
              <a:buNone/>
            </a:pPr>
            <a:r>
              <a:rPr lang="en-GB" altLang="en-US" sz="2400" b="1" dirty="0"/>
              <a:t>   1. A New Heart :</a:t>
            </a:r>
            <a:r>
              <a:rPr lang="en-GB" altLang="en-US" sz="2400" dirty="0"/>
              <a:t>In order to truly understand the Bible, a book of Spiritual Truths written by the </a:t>
            </a:r>
            <a:r>
              <a:rPr lang="en-GB" altLang="en-US" sz="2400" b="1" dirty="0"/>
              <a:t>Spirit of God, </a:t>
            </a:r>
            <a:r>
              <a:rPr lang="en-GB" altLang="en-US" sz="2400" dirty="0"/>
              <a:t>the Bible student must possess the Author </a:t>
            </a:r>
            <a:r>
              <a:rPr lang="en-GB" altLang="en-US" sz="2400" b="1" dirty="0"/>
              <a:t>(the Holy Spirit) </a:t>
            </a:r>
            <a:r>
              <a:rPr lang="en-GB" altLang="en-US" sz="2400" dirty="0"/>
              <a:t>in his heart to be his </a:t>
            </a:r>
            <a:r>
              <a:rPr lang="en-GB" altLang="en-US" sz="2400" b="1" dirty="0"/>
              <a:t>Guide </a:t>
            </a:r>
            <a:r>
              <a:rPr lang="en-GB" altLang="en-US" sz="2400" dirty="0"/>
              <a:t>and </a:t>
            </a:r>
            <a:r>
              <a:rPr lang="en-GB" altLang="en-US" sz="2400" b="1" dirty="0"/>
              <a:t>Teacher! </a:t>
            </a:r>
            <a:r>
              <a:rPr lang="en-GB" altLang="en-US" sz="2400" dirty="0"/>
              <a:t>He must be </a:t>
            </a:r>
            <a:r>
              <a:rPr lang="en-GB" altLang="en-US" sz="2400" b="1" dirty="0"/>
              <a:t>“born again” </a:t>
            </a:r>
            <a:r>
              <a:rPr lang="en-GB" altLang="en-US" sz="2400" dirty="0"/>
              <a:t>by God with a </a:t>
            </a:r>
            <a:r>
              <a:rPr lang="en-GB" altLang="en-US" sz="2400" b="1" dirty="0"/>
              <a:t>New Heart! (1 Corinthians 2:13-14)</a:t>
            </a:r>
            <a:endParaRPr lang="en-GB" altLang="en-US" sz="2400" dirty="0"/>
          </a:p>
          <a:p>
            <a:pPr>
              <a:buNone/>
            </a:pPr>
            <a:endParaRPr lang="en-GB" altLang="en-US" sz="2400" dirty="0"/>
          </a:p>
          <a:p>
            <a:endParaRPr lang="en-GB"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itle 1"/>
          <p:cNvSpPr>
            <a:spLocks noGrp="1"/>
          </p:cNvSpPr>
          <p:nvPr>
            <p:ph type="title"/>
          </p:nvPr>
        </p:nvSpPr>
        <p:spPr>
          <a:xfrm>
            <a:off x="457200" y="274638"/>
            <a:ext cx="8229600" cy="706437"/>
          </a:xfrm>
        </p:spPr>
        <p:txBody>
          <a:bodyPr vert="horz" wrap="square" lIns="91440" tIns="45720" rIns="91440" bIns="45720" anchor="ctr" anchorCtr="0"/>
          <a:p>
            <a:r>
              <a:rPr lang="en-GB" altLang="en-US" b="1" dirty="0">
                <a:sym typeface="+mn-ea"/>
              </a:rPr>
              <a:t>BIBLE STUDY</a:t>
            </a:r>
            <a:endParaRPr lang="en-GB" altLang="en-US" dirty="0"/>
          </a:p>
        </p:txBody>
      </p:sp>
      <p:sp>
        <p:nvSpPr>
          <p:cNvPr id="99331" name="Content Placeholder 2"/>
          <p:cNvSpPr>
            <a:spLocks noGrp="1"/>
          </p:cNvSpPr>
          <p:nvPr>
            <p:ph idx="1"/>
          </p:nvPr>
        </p:nvSpPr>
        <p:spPr>
          <a:xfrm>
            <a:off x="457200" y="1268413"/>
            <a:ext cx="8229600" cy="4857750"/>
          </a:xfrm>
        </p:spPr>
        <p:txBody>
          <a:bodyPr vert="horz" wrap="square" lIns="91440" tIns="45720" rIns="91440" bIns="45720" anchor="t" anchorCtr="0"/>
          <a:p>
            <a:pPr algn="just">
              <a:buNone/>
            </a:pPr>
            <a:r>
              <a:rPr lang="en-GB" altLang="en-US" sz="2400" b="1" dirty="0"/>
              <a:t>    2. A Hungry Heart: </a:t>
            </a:r>
            <a:r>
              <a:rPr lang="en-GB" altLang="en-US" sz="2400" dirty="0"/>
              <a:t>The main requirement to study God’s Word </a:t>
            </a:r>
            <a:r>
              <a:rPr lang="en-GB" altLang="en-US" sz="2400" b="1" dirty="0"/>
              <a:t>is not a seminary degree, </a:t>
            </a:r>
            <a:r>
              <a:rPr lang="en-GB" altLang="en-US" sz="2400" dirty="0"/>
              <a:t>but </a:t>
            </a:r>
            <a:r>
              <a:rPr lang="en-GB" altLang="en-US" sz="2400" b="1" dirty="0"/>
              <a:t>an intense desire to know God’s Will.</a:t>
            </a:r>
            <a:endParaRPr lang="en-GB" altLang="en-US" sz="2400" b="1" dirty="0"/>
          </a:p>
          <a:p>
            <a:pPr algn="just">
              <a:buNone/>
            </a:pPr>
            <a:endParaRPr lang="en-GB" altLang="en-US" sz="2400" b="1" dirty="0"/>
          </a:p>
          <a:p>
            <a:pPr algn="just">
              <a:buNone/>
            </a:pPr>
            <a:r>
              <a:rPr lang="en-GB" altLang="en-US" sz="2400" b="1" dirty="0"/>
              <a:t> </a:t>
            </a:r>
            <a:r>
              <a:rPr lang="en-GB" altLang="en-US" sz="2400" dirty="0"/>
              <a:t>Studying God’s Word is hard work! It requires patience and perseverance! Unless you really desire to know God’s Will, you will find Bible Study laborious and boring!</a:t>
            </a:r>
            <a:endParaRPr lang="en-GB" altLang="en-US" sz="2400" dirty="0"/>
          </a:p>
          <a:p>
            <a:pPr algn="just">
              <a:buNone/>
            </a:pPr>
            <a:endParaRPr lang="en-GB" altLang="en-US" sz="2400" dirty="0"/>
          </a:p>
          <a:p>
            <a:pPr algn="just">
              <a:buNone/>
            </a:pPr>
            <a:r>
              <a:rPr lang="en-GB" altLang="en-US" sz="2400" dirty="0"/>
              <a:t> </a:t>
            </a:r>
            <a:r>
              <a:rPr lang="en-GB" altLang="en-US" sz="2400" b="1" dirty="0"/>
              <a:t>When you passionately desire to discover God’s Will in His Word, the discipline that it requires will come (super) naturally!</a:t>
            </a:r>
            <a:endParaRPr lang="en-GB" altLang="en-US" sz="2400" dirty="0"/>
          </a:p>
          <a:p>
            <a:endParaRPr lang="en-GB" altLang="en-US" sz="2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0355" name="Content Placeholder 2"/>
          <p:cNvSpPr>
            <a:spLocks noGrp="1"/>
          </p:cNvSpPr>
          <p:nvPr>
            <p:ph idx="1"/>
          </p:nvPr>
        </p:nvSpPr>
        <p:spPr>
          <a:xfrm>
            <a:off x="457200" y="1412875"/>
            <a:ext cx="8229600" cy="4713288"/>
          </a:xfrm>
        </p:spPr>
        <p:txBody>
          <a:bodyPr vert="horz" wrap="square" lIns="91440" tIns="45720" rIns="91440" bIns="45720" anchor="t" anchorCtr="0"/>
          <a:p>
            <a:pPr algn="just">
              <a:buNone/>
            </a:pPr>
            <a:r>
              <a:rPr lang="en-GB" altLang="en-US" sz="2400" b="1" dirty="0"/>
              <a:t>    3. An Obedient Heart: </a:t>
            </a:r>
            <a:r>
              <a:rPr lang="en-GB" altLang="en-US" sz="2400" dirty="0"/>
              <a:t>Along with a strong desire to know God’s Will is the passion to do God’s Will. </a:t>
            </a:r>
            <a:endParaRPr lang="en-GB" altLang="en-US" sz="2400" dirty="0"/>
          </a:p>
          <a:p>
            <a:pPr algn="just">
              <a:buNone/>
            </a:pPr>
            <a:endParaRPr lang="en-GB" altLang="en-US" sz="2400" dirty="0"/>
          </a:p>
          <a:p>
            <a:pPr algn="just">
              <a:buNone/>
            </a:pPr>
            <a:r>
              <a:rPr lang="en-GB" altLang="en-US" sz="2400" dirty="0"/>
              <a:t>It is fairly easy to gain academic knowledge of Biblical facts and events, but only a desire to do God’s Will turns that </a:t>
            </a:r>
            <a:r>
              <a:rPr lang="en-GB" altLang="en-US" sz="2400" b="1" dirty="0"/>
              <a:t>Knowledge </a:t>
            </a:r>
            <a:r>
              <a:rPr lang="en-GB" altLang="en-US" sz="2400" dirty="0"/>
              <a:t>into </a:t>
            </a:r>
            <a:r>
              <a:rPr lang="en-GB" altLang="en-US" sz="2400" b="1" dirty="0"/>
              <a:t>wisdom (John 7:17). </a:t>
            </a:r>
            <a:endParaRPr lang="en-GB" altLang="en-US" sz="2400" b="1" dirty="0"/>
          </a:p>
          <a:p>
            <a:pPr algn="just">
              <a:buNone/>
            </a:pPr>
            <a:endParaRPr lang="en-GB" altLang="en-US" sz="2400" b="1" dirty="0"/>
          </a:p>
          <a:p>
            <a:pPr algn="just">
              <a:buNone/>
            </a:pPr>
            <a:r>
              <a:rPr lang="en-GB" altLang="en-US" sz="2400" dirty="0"/>
              <a:t>How badly do you want to do God’s Will? That, more than most other things, will determine how much we will get out of God’s Word!</a:t>
            </a:r>
            <a:endParaRPr lang="en-GB" altLang="en-US" sz="2400" dirty="0"/>
          </a:p>
          <a:p>
            <a:endParaRPr lang="en-GB" altLang="en-US"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itle 1"/>
          <p:cNvSpPr>
            <a:spLocks noGrp="1"/>
          </p:cNvSpPr>
          <p:nvPr>
            <p:ph type="title"/>
          </p:nvPr>
        </p:nvSpPr>
        <p:spPr>
          <a:xfrm>
            <a:off x="457200" y="274638"/>
            <a:ext cx="8229600" cy="706437"/>
          </a:xfrm>
        </p:spPr>
        <p:txBody>
          <a:bodyPr vert="horz" wrap="square" lIns="91440" tIns="45720" rIns="91440" bIns="45720" anchor="ctr" anchorCtr="0"/>
          <a:p>
            <a:r>
              <a:rPr lang="en-GB" altLang="en-US" b="1" dirty="0">
                <a:sym typeface="+mn-ea"/>
              </a:rPr>
              <a:t>BIBLE STUDY</a:t>
            </a:r>
            <a:endParaRPr lang="en-GB" altLang="en-US" dirty="0"/>
          </a:p>
        </p:txBody>
      </p:sp>
      <p:sp>
        <p:nvSpPr>
          <p:cNvPr id="101379" name="Content Placeholder 2"/>
          <p:cNvSpPr>
            <a:spLocks noGrp="1"/>
          </p:cNvSpPr>
          <p:nvPr>
            <p:ph idx="1"/>
          </p:nvPr>
        </p:nvSpPr>
        <p:spPr/>
        <p:txBody>
          <a:bodyPr vert="horz" wrap="square" lIns="91440" tIns="45720" rIns="91440" bIns="45720" anchor="t" anchorCtr="0"/>
          <a:p>
            <a:pPr algn="just">
              <a:buNone/>
            </a:pPr>
            <a:r>
              <a:rPr lang="en-GB" altLang="en-US" sz="2800" dirty="0"/>
              <a:t>   </a:t>
            </a:r>
            <a:r>
              <a:rPr lang="en-GB" altLang="en-US" sz="2800" b="1" dirty="0"/>
              <a:t>4. A Humble Heart:</a:t>
            </a:r>
            <a:r>
              <a:rPr lang="en-GB" altLang="en-US" sz="2800" dirty="0"/>
              <a:t>  Discovering God’s Truths requires humility, with a willingness to learn from others and to change our own thinking should it be found in error. Only God is infallible!</a:t>
            </a:r>
            <a:endParaRPr lang="en-GB" altLang="en-US" sz="2800" dirty="0"/>
          </a:p>
          <a:p>
            <a:endParaRPr lang="en-GB" altLang="en-US" sz="28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a:xfrm>
            <a:off x="457200" y="274638"/>
            <a:ext cx="8229600" cy="417512"/>
          </a:xfrm>
        </p:spPr>
        <p:txBody>
          <a:bodyPr vert="horz" wrap="square" lIns="91440" tIns="45720" rIns="91440" bIns="45720" anchor="ctr" anchorCtr="0"/>
          <a:p>
            <a:r>
              <a:rPr lang="en-GB" altLang="en-US" b="1" dirty="0">
                <a:sym typeface="+mn-ea"/>
              </a:rPr>
              <a:t>BIBLE STUDY</a:t>
            </a:r>
            <a:endParaRPr lang="en-GB" altLang="en-US" dirty="0"/>
          </a:p>
        </p:txBody>
      </p:sp>
      <p:sp>
        <p:nvSpPr>
          <p:cNvPr id="102403" name="Content Placeholder 2"/>
          <p:cNvSpPr>
            <a:spLocks noGrp="1"/>
          </p:cNvSpPr>
          <p:nvPr>
            <p:ph idx="1"/>
          </p:nvPr>
        </p:nvSpPr>
        <p:spPr>
          <a:xfrm>
            <a:off x="457200" y="836613"/>
            <a:ext cx="8229600" cy="5289550"/>
          </a:xfrm>
        </p:spPr>
        <p:txBody>
          <a:bodyPr vert="horz" wrap="square" lIns="91440" tIns="45720" rIns="91440" bIns="45720" anchor="t" anchorCtr="0"/>
          <a:p>
            <a:r>
              <a:rPr lang="en-GB" altLang="en-US" sz="2400" b="1" dirty="0"/>
              <a:t>Having the Right Conviction</a:t>
            </a:r>
            <a:endParaRPr lang="en-GB" altLang="en-US" sz="2400" b="1" dirty="0"/>
          </a:p>
          <a:p>
            <a:endParaRPr lang="en-GB" altLang="en-US" sz="2400" dirty="0"/>
          </a:p>
          <a:p>
            <a:pPr algn="just">
              <a:buNone/>
            </a:pPr>
            <a:r>
              <a:rPr lang="en-GB" altLang="en-US" sz="2000" b="1" dirty="0"/>
              <a:t>    1. The Bible is God’s Word :</a:t>
            </a:r>
            <a:r>
              <a:rPr lang="en-GB" altLang="en-US" sz="2000" i="1" dirty="0"/>
              <a:t>The Bible is inspired by God, </a:t>
            </a:r>
            <a:r>
              <a:rPr lang="en-GB" altLang="en-US" sz="2000" b="1" i="1" dirty="0"/>
              <a:t>both in its message and in its very words. </a:t>
            </a:r>
            <a:endParaRPr lang="en-GB" altLang="en-US" sz="2000" b="1" i="1" dirty="0"/>
          </a:p>
          <a:p>
            <a:pPr algn="just">
              <a:buNone/>
            </a:pPr>
            <a:endParaRPr lang="en-GB" altLang="en-US" sz="2000" b="1" i="1" dirty="0"/>
          </a:p>
          <a:p>
            <a:pPr algn="just">
              <a:buNone/>
            </a:pPr>
            <a:r>
              <a:rPr lang="en-GB" altLang="en-US" sz="2000" b="1" i="1" dirty="0"/>
              <a:t>Inspiration</a:t>
            </a:r>
            <a:r>
              <a:rPr lang="en-GB" altLang="en-US" sz="2000" dirty="0"/>
              <a:t> means more than that the authors themselves were inspired to write, but that </a:t>
            </a:r>
            <a:r>
              <a:rPr lang="en-GB" altLang="en-US" sz="2000" b="1" i="1" dirty="0">
                <a:solidFill>
                  <a:srgbClr val="FF0000"/>
                </a:solidFill>
              </a:rPr>
              <a:t>God Himself worked through the various human authors and their unique personalities to record exactly what He wanted to communicate to mankind.</a:t>
            </a:r>
            <a:r>
              <a:rPr lang="en-GB" altLang="en-US" sz="2000" b="1" i="1" dirty="0"/>
              <a:t> </a:t>
            </a:r>
            <a:endParaRPr lang="en-GB" altLang="en-US" sz="2000" b="1" i="1" dirty="0"/>
          </a:p>
          <a:p>
            <a:pPr algn="just">
              <a:buNone/>
            </a:pPr>
            <a:endParaRPr lang="en-GB" altLang="en-US" sz="2000" b="1" i="1" dirty="0"/>
          </a:p>
          <a:p>
            <a:pPr algn="just">
              <a:buNone/>
            </a:pPr>
            <a:r>
              <a:rPr lang="en-GB" altLang="en-US" sz="2000" dirty="0"/>
              <a:t>We can be assured that when we read the Bible, we are reading God’s very Word to us! </a:t>
            </a:r>
            <a:r>
              <a:rPr lang="en-GB" altLang="en-US" sz="2000" b="1" i="1" dirty="0"/>
              <a:t>(2 Timothy 3:16)</a:t>
            </a:r>
            <a:endParaRPr lang="en-GB" altLang="en-US" sz="2000" b="1" i="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itle 1"/>
          <p:cNvSpPr>
            <a:spLocks noGrp="1"/>
          </p:cNvSpPr>
          <p:nvPr>
            <p:ph type="title"/>
          </p:nvPr>
        </p:nvSpPr>
        <p:spPr>
          <a:xfrm>
            <a:off x="457200" y="274638"/>
            <a:ext cx="8229600" cy="706437"/>
          </a:xfrm>
        </p:spPr>
        <p:txBody>
          <a:bodyPr vert="horz" wrap="square" lIns="91440" tIns="45720" rIns="91440" bIns="45720" anchor="ctr" anchorCtr="0"/>
          <a:p>
            <a:r>
              <a:rPr lang="en-GB" altLang="en-US" b="1" dirty="0">
                <a:sym typeface="+mn-ea"/>
              </a:rPr>
              <a:t>BIBLE STUDY</a:t>
            </a:r>
            <a:endParaRPr lang="en-GB" altLang="en-US" dirty="0"/>
          </a:p>
        </p:txBody>
      </p:sp>
      <p:sp>
        <p:nvSpPr>
          <p:cNvPr id="103427" name="Content Placeholder 2"/>
          <p:cNvSpPr>
            <a:spLocks noGrp="1"/>
          </p:cNvSpPr>
          <p:nvPr>
            <p:ph idx="1"/>
          </p:nvPr>
        </p:nvSpPr>
        <p:spPr>
          <a:xfrm>
            <a:off x="457200" y="1268413"/>
            <a:ext cx="8229600" cy="4857750"/>
          </a:xfrm>
        </p:spPr>
        <p:txBody>
          <a:bodyPr vert="horz" wrap="square" lIns="91440" tIns="45720" rIns="91440" bIns="45720" anchor="t" anchorCtr="0"/>
          <a:p>
            <a:pPr>
              <a:buNone/>
            </a:pPr>
            <a:r>
              <a:rPr lang="en-GB" altLang="en-US" sz="2400" b="1" dirty="0"/>
              <a:t>2. The Bible Conveys God’s Message </a:t>
            </a:r>
            <a:r>
              <a:rPr lang="en-GB" altLang="en-US" sz="2400" b="1" i="1" dirty="0"/>
              <a:t>:</a:t>
            </a:r>
            <a:endParaRPr lang="en-GB" altLang="en-US" sz="2400" b="1" i="1" dirty="0"/>
          </a:p>
          <a:p>
            <a:pPr>
              <a:buNone/>
            </a:pPr>
            <a:endParaRPr lang="en-GB" altLang="en-US" sz="2400" b="1" i="1" dirty="0"/>
          </a:p>
          <a:p>
            <a:pPr algn="just">
              <a:buNone/>
            </a:pPr>
            <a:r>
              <a:rPr lang="en-GB" altLang="en-US" sz="2400" b="1" i="1" dirty="0"/>
              <a:t>   </a:t>
            </a:r>
            <a:r>
              <a:rPr lang="en-GB" altLang="en-US" sz="2400" i="1" dirty="0"/>
              <a:t>The Bible consists of 66 books, </a:t>
            </a:r>
            <a:r>
              <a:rPr lang="en-GB" altLang="en-US" sz="2400" dirty="0"/>
              <a:t>written by approximately </a:t>
            </a:r>
            <a:r>
              <a:rPr lang="en-GB" altLang="en-US" sz="2400" i="1" dirty="0"/>
              <a:t>40 different human authors, </a:t>
            </a:r>
            <a:r>
              <a:rPr lang="en-GB" altLang="en-US" sz="2400" dirty="0"/>
              <a:t>over a span of </a:t>
            </a:r>
            <a:r>
              <a:rPr lang="en-GB" altLang="en-US" sz="2400" i="1" dirty="0"/>
              <a:t>1500 years </a:t>
            </a:r>
            <a:r>
              <a:rPr lang="en-GB" altLang="en-US" sz="2400" dirty="0"/>
              <a:t>and in </a:t>
            </a:r>
            <a:r>
              <a:rPr lang="en-GB" altLang="en-US" sz="2400" i="1" dirty="0"/>
              <a:t>varying places. </a:t>
            </a:r>
            <a:endParaRPr lang="en-GB" altLang="en-US" sz="2400" i="1" dirty="0"/>
          </a:p>
          <a:p>
            <a:pPr algn="just">
              <a:buNone/>
            </a:pPr>
            <a:endParaRPr lang="en-GB" altLang="en-US" sz="2400" i="1" dirty="0"/>
          </a:p>
          <a:p>
            <a:pPr algn="just">
              <a:buNone/>
            </a:pPr>
            <a:r>
              <a:rPr lang="en-GB" altLang="en-US" sz="2400" dirty="0"/>
              <a:t>And yet, it clearly communicates a </a:t>
            </a:r>
            <a:r>
              <a:rPr lang="en-GB" altLang="en-US" sz="2400" b="1" i="1" dirty="0"/>
              <a:t>single message </a:t>
            </a:r>
            <a:r>
              <a:rPr lang="en-GB" altLang="en-US" sz="2400" dirty="0"/>
              <a:t>without contradiction: </a:t>
            </a:r>
            <a:r>
              <a:rPr lang="en-GB" altLang="en-US" sz="2400" i="1" dirty="0">
                <a:solidFill>
                  <a:srgbClr val="FF0000"/>
                </a:solidFill>
              </a:rPr>
              <a:t>God’s Plan to Rescue Man from Sin and Transform Him into a Child of God!</a:t>
            </a:r>
            <a:endParaRPr lang="en-GB" altLang="en-US" sz="2400" dirty="0">
              <a:solidFill>
                <a:srgbClr val="FF0000"/>
              </a:solidFill>
            </a:endParaRPr>
          </a:p>
          <a:p>
            <a:pPr>
              <a:buNone/>
            </a:pPr>
            <a:r>
              <a:rPr lang="en-GB" altLang="en-US" sz="2400" dirty="0"/>
              <a:t> </a:t>
            </a:r>
            <a:endParaRPr lang="en-GB" altLang="en-US" sz="2400" dirty="0"/>
          </a:p>
          <a:p>
            <a:endParaRPr lang="en-GB"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49167</Words>
  <Application>WPS Presentation</Application>
  <PresentationFormat>On-screen Show (4:3)</PresentationFormat>
  <Paragraphs>866</Paragraphs>
  <Slides>119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119</vt:i4>
      </vt:variant>
    </vt:vector>
  </HeadingPairs>
  <TitlesOfParts>
    <vt:vector size="132" baseType="lpstr">
      <vt:lpstr>Arial</vt:lpstr>
      <vt:lpstr>SimSun</vt:lpstr>
      <vt:lpstr>Wingdings</vt:lpstr>
      <vt:lpstr>DejaVu Sans</vt:lpstr>
      <vt:lpstr>Calibri</vt:lpstr>
      <vt:lpstr>Microsoft YaHei</vt:lpstr>
      <vt:lpstr>Droid Sans Fallback</vt:lpstr>
      <vt:lpstr>Arial Unicode MS</vt:lpstr>
      <vt:lpstr>OpenSymbol</vt:lpstr>
      <vt:lpstr>Edwardian Script ITC</vt:lpstr>
      <vt:lpstr>C059</vt:lpstr>
      <vt:lpstr>Noto Sans Symbols2</vt:lpstr>
      <vt:lpstr>Office Theme</vt:lpstr>
      <vt:lpstr>Course Outline </vt:lpstr>
      <vt:lpstr>Course Outline</vt:lpstr>
      <vt:lpstr>Course Outline</vt:lpstr>
      <vt:lpstr>INTRODUCTION: THE UNIQUENESS OF THE BIBLE </vt:lpstr>
      <vt:lpstr>INTRODUCTION: THE UNIQUENESS OF THE BIBLE</vt:lpstr>
      <vt:lpstr>INTRODUCTION: THE UNIQUENESS OF THE BIBLE</vt:lpstr>
      <vt:lpstr>INTRODUCTION: THE UNIQUENESS OF THE BIBLE</vt:lpstr>
      <vt:lpstr>The origin of the Bible</vt:lpstr>
      <vt:lpstr>WHO IS GOD? </vt:lpstr>
      <vt:lpstr>WHO IS GOD?</vt:lpstr>
      <vt:lpstr>WHO IS GOD?</vt:lpstr>
      <vt:lpstr>WHO IS GOD?</vt:lpstr>
      <vt:lpstr>Inspiration </vt:lpstr>
      <vt:lpstr>Evidences of Divine origin of the Bible</vt:lpstr>
      <vt:lpstr>The evidences that prove the divine origin of the Bible: </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Conclusion</vt:lpstr>
      <vt:lpstr>QUIZ</vt:lpstr>
      <vt:lpstr>BIBLE STRUCTURE </vt:lpstr>
      <vt:lpstr>BIBLE STRUCTURE</vt:lpstr>
      <vt:lpstr>BIBLE STRUCTURE</vt:lpstr>
      <vt:lpstr>THE OLD TESTAMENT </vt:lpstr>
      <vt:lpstr>1. The Pentateuch</vt:lpstr>
      <vt:lpstr>1. The Pentateuch</vt:lpstr>
      <vt:lpstr>2. The Historical Books</vt:lpstr>
      <vt:lpstr>2. The Historical Books</vt:lpstr>
      <vt:lpstr>2. The Historical Books</vt:lpstr>
      <vt:lpstr>2. The Historical Books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The Poetic and Wisdom Books</vt:lpstr>
      <vt:lpstr>PowerPoint 演示文稿</vt:lpstr>
      <vt:lpstr>PowerPoint 演示文稿</vt:lpstr>
      <vt:lpstr>PowerPoint 演示文稿</vt:lpstr>
      <vt:lpstr>PowerPoint 演示文稿</vt:lpstr>
      <vt:lpstr>PowerPoint 演示文稿</vt:lpstr>
      <vt:lpstr>PowerPoint 演示文稿</vt:lpstr>
      <vt:lpstr>The book of Job</vt:lpstr>
      <vt:lpstr>The Psalms</vt:lpstr>
      <vt:lpstr>The Proverbs</vt:lpstr>
      <vt:lpstr>The book of Ecclesiastes</vt:lpstr>
      <vt:lpstr>The Song of Solomon</vt:lpstr>
      <vt:lpstr>Larger Role and Contribution of these Books</vt:lpstr>
      <vt:lpstr>PowerPoint 演示文稿</vt:lpstr>
      <vt:lpstr>4. The Prophetical Books (Books 23-39)</vt:lpstr>
      <vt:lpstr>The significance of Prophets</vt:lpstr>
      <vt:lpstr>The significance of Prophets</vt:lpstr>
      <vt:lpstr>PowerPoint 演示文稿</vt:lpstr>
      <vt:lpstr>PowerPoint 演示文稿</vt:lpstr>
      <vt:lpstr>THE NEW TESTAMENT</vt:lpstr>
      <vt:lpstr>1. The Gospels</vt:lpstr>
      <vt:lpstr>2. Historical Book</vt:lpstr>
      <vt:lpstr>3. The Epistles or Letters</vt:lpstr>
      <vt:lpstr>4.Prophetic Book</vt:lpstr>
      <vt:lpstr>PowerPoint 演示文稿</vt:lpstr>
      <vt:lpstr>THE FORMATION OF THE BIBLE CANON</vt:lpstr>
      <vt:lpstr>THE FORMATION OF THE BIBLE CANON</vt:lpstr>
      <vt:lpstr>THE FORMATION OF THE BIBLE CANON </vt:lpstr>
      <vt:lpstr>PowerPoint 演示文稿</vt:lpstr>
      <vt:lpstr>PowerPoint 演示文稿</vt:lpstr>
      <vt:lpstr>PowerPoint 演示文稿</vt:lpstr>
      <vt:lpstr>PowerPoint 演示文稿</vt:lpstr>
      <vt:lpstr>PowerPoint 演示文稿</vt:lpstr>
      <vt:lpstr>PowerPoint 演示文稿</vt:lpstr>
      <vt:lpstr>The Apocrypha and the Canon Debate </vt:lpstr>
      <vt:lpstr>PowerPoint 演示文稿</vt:lpstr>
      <vt:lpstr>PowerPoint 演示文稿</vt:lpstr>
      <vt:lpstr>The canon of the New Testament</vt:lpstr>
      <vt:lpstr>PowerPoint 演示文稿</vt:lpstr>
      <vt:lpstr>PowerPoint 演示文稿</vt:lpstr>
      <vt:lpstr>PowerPoint 演示文稿</vt:lpstr>
      <vt:lpstr>PowerPoint 演示文稿</vt:lpstr>
      <vt:lpstr>PowerPoint 演示文稿</vt:lpstr>
      <vt:lpstr>BIBLE TRANSLATION</vt:lpstr>
      <vt:lpstr>PowerPoint 演示文稿</vt:lpstr>
      <vt:lpstr>PowerPoint 演示文稿</vt:lpstr>
      <vt:lpstr>Types of translation </vt:lpstr>
      <vt:lpstr>PowerPoint 演示文稿</vt:lpstr>
      <vt:lpstr>Different translations</vt:lpstr>
      <vt:lpstr>The Purpose of the Bible</vt:lpstr>
      <vt:lpstr>MEDITATION AND BIBLE STUDY </vt:lpstr>
      <vt:lpstr>BIBLE STUDY</vt:lpstr>
      <vt:lpstr>Bible study </vt:lpstr>
      <vt:lpstr>Bible study </vt:lpstr>
      <vt:lpstr>Bible study </vt:lpstr>
      <vt:lpstr>Bible study </vt:lpstr>
      <vt:lpstr>Bible study </vt:lpstr>
      <vt:lpstr>Bible study </vt:lpstr>
      <vt:lpstr>Bible study </vt:lpstr>
      <vt:lpstr>Bible study </vt:lpstr>
      <vt:lpstr>Bible study </vt:lpstr>
      <vt:lpstr>Bible study </vt:lpstr>
      <vt:lpstr>Bible study </vt:lpstr>
      <vt:lpstr>Bible study </vt:lpstr>
      <vt:lpstr>INDUCTIVE BIBLE STUDY METHOD</vt:lpstr>
      <vt:lpstr>context</vt:lpstr>
      <vt:lpstr>Historical Background   </vt:lpstr>
      <vt:lpstr>LANGUAGE </vt:lpstr>
      <vt:lpstr>THE THREE STEPS FOR INDUCTIVE METHOD </vt:lpstr>
      <vt:lpstr>Answers </vt:lpstr>
      <vt:lpstr>PowerPoint 演示文稿</vt:lpstr>
      <vt:lpstr>2. INTERPRETATION </vt:lpstr>
      <vt:lpstr>PowerPoint 演示文稿</vt:lpstr>
      <vt:lpstr>3. APPLICATION </vt:lpstr>
      <vt:lpstr>PowerPoint 演示文稿</vt:lpstr>
      <vt:lpstr>BIBLE REFERENCES</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ADVENTIST UNIVERSITY OF CENTRAL AFRICA</dc:title>
  <dc:creator>user</dc:creator>
  <cp:lastModifiedBy>jmutangana</cp:lastModifiedBy>
  <cp:revision>145</cp:revision>
  <dcterms:created xsi:type="dcterms:W3CDTF">2025-05-19T07:54:48Z</dcterms:created>
  <dcterms:modified xsi:type="dcterms:W3CDTF">2025-05-19T07:54:48Z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