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Drunken Hour" charset="1" panose="02000000000000000000"/>
      <p:regular r:id="rId33"/>
    </p:embeddedFont>
    <p:embeddedFont>
      <p:font typeface="Gotham" charset="1" panose="00000000000000000000"/>
      <p:regular r:id="rId34"/>
    </p:embeddedFont>
    <p:embeddedFont>
      <p:font typeface="Gotham Bold" charset="1" panose="00000000000000000000"/>
      <p:regular r:id="rId35"/>
    </p:embeddedFont>
    <p:embeddedFont>
      <p:font typeface="Alegreya" charset="1" panose="00000500000000000000"/>
      <p:regular r:id="rId39"/>
    </p:embeddedFont>
    <p:embeddedFont>
      <p:font typeface="Alegreya Bold Italics" charset="1" panose="00000800000000000000"/>
      <p:regular r:id="rId50"/>
    </p:embeddedFont>
    <p:embeddedFont>
      <p:font typeface="Alegreya Bold" charset="1" panose="0000080000000000000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notesMasters/notesMaster1.xml" Type="http://schemas.openxmlformats.org/officeDocument/2006/relationships/notesMaster"/><Relationship Id="rId37" Target="theme/theme2.xml" Type="http://schemas.openxmlformats.org/officeDocument/2006/relationships/theme"/><Relationship Id="rId38" Target="notesSlides/notesSlide1.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2.xml" Type="http://schemas.openxmlformats.org/officeDocument/2006/relationships/notesSlide"/><Relationship Id="rId41" Target="notesSlides/notesSlide3.xml" Type="http://schemas.openxmlformats.org/officeDocument/2006/relationships/notesSlide"/><Relationship Id="rId42" Target="notesSlides/notesSlide4.xml" Type="http://schemas.openxmlformats.org/officeDocument/2006/relationships/notesSlide"/><Relationship Id="rId43" Target="notesSlides/notesSlide5.xml" Type="http://schemas.openxmlformats.org/officeDocument/2006/relationships/notesSlide"/><Relationship Id="rId44" Target="notesSlides/notesSlide6.xml" Type="http://schemas.openxmlformats.org/officeDocument/2006/relationships/notesSlide"/><Relationship Id="rId45" Target="notesSlides/notesSlide7.xml" Type="http://schemas.openxmlformats.org/officeDocument/2006/relationships/notesSlide"/><Relationship Id="rId46" Target="notesSlides/notesSlide8.xml" Type="http://schemas.openxmlformats.org/officeDocument/2006/relationships/notesSlide"/><Relationship Id="rId47" Target="notesSlides/notesSlide9.xml" Type="http://schemas.openxmlformats.org/officeDocument/2006/relationships/notesSlide"/><Relationship Id="rId48" Target="notesSlides/notesSlide10.xml" Type="http://schemas.openxmlformats.org/officeDocument/2006/relationships/notesSlide"/><Relationship Id="rId49" Target="notesSlides/notesSlide11.xml" Type="http://schemas.openxmlformats.org/officeDocument/2006/relationships/notesSlide"/><Relationship Id="rId5" Target="tableStyles.xml" Type="http://schemas.openxmlformats.org/officeDocument/2006/relationships/tableStyles"/><Relationship Id="rId50" Target="fonts/font50.fntdata" Type="http://schemas.openxmlformats.org/officeDocument/2006/relationships/font"/><Relationship Id="rId51" Target="notesSlides/notesSlide12.xml" Type="http://schemas.openxmlformats.org/officeDocument/2006/relationships/notesSlide"/><Relationship Id="rId52" Target="fonts/font52.fntdata" Type="http://schemas.openxmlformats.org/officeDocument/2006/relationships/font"/><Relationship Id="rId53" Target="notesSlides/notesSlide13.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Other Apostles: James, Peter,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a:t>
            </a:r>
          </a:p>
          <a:p>
            <a:r>
              <a:rPr lang="en-US"/>
              <a:t/>
            </a:r>
          </a:p>
          <a:p>
            <a:r>
              <a:rPr lang="en-US"/>
              <a:t>Lesson 2</a:t>
            </a:r>
          </a:p>
          <a:p>
            <a:r>
              <a:rPr lang="en-US"/>
              <a:t>The church is like a body, where every believer has a role to play.</a:t>
            </a:r>
          </a:p>
          <a:p>
            <a:r>
              <a:rPr lang="en-US"/>
              <a:t>We must work together to build up the body of Christ.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a:t>
            </a:r>
          </a:p>
          <a:p>
            <a:r>
              <a:rPr lang="en-US"/>
              <a:t/>
            </a:r>
          </a:p>
          <a:p>
            <a:r>
              <a:rPr lang="en-US"/>
              <a:t>Lesson 2</a:t>
            </a:r>
          </a:p>
          <a:p>
            <a:r>
              <a:rPr lang="en-US"/>
              <a:t>The church is like a body, where every believer has a role to play.</a:t>
            </a:r>
          </a:p>
          <a:p>
            <a:r>
              <a:rPr lang="en-US"/>
              <a:t>We must work together to build up the body of Christ.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a:t>
            </a:r>
          </a:p>
          <a:p>
            <a:r>
              <a:rPr lang="en-US"/>
              <a:t/>
            </a:r>
          </a:p>
          <a:p>
            <a:r>
              <a:rPr lang="en-US"/>
              <a:t>Lesson 2</a:t>
            </a:r>
          </a:p>
          <a:p>
            <a:r>
              <a:rPr lang="en-US"/>
              <a:t>The church is like a body, where every believer has a role to play.</a:t>
            </a:r>
          </a:p>
          <a:p>
            <a:r>
              <a:rPr lang="en-US"/>
              <a:t>We must work together to build up the body of Christ.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a:t>
            </a:r>
          </a:p>
          <a:p>
            <a:r>
              <a:rPr lang="en-US"/>
              <a:t/>
            </a:r>
          </a:p>
          <a:p>
            <a:r>
              <a:rPr lang="en-US"/>
              <a:t>Lesson 2</a:t>
            </a:r>
          </a:p>
          <a:p>
            <a:r>
              <a:rPr lang="en-US"/>
              <a:t>The church is like a body, where every believer has a role to play.</a:t>
            </a:r>
          </a:p>
          <a:p>
            <a:r>
              <a:rPr lang="en-US"/>
              <a:t>We must work together to build up the body of Christ.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We all become sinners since birth, and it becomes our nature, thus making salvation smth we cannot achieve on our own</a:t>
            </a:r>
          </a:p>
          <a:p>
            <a:r>
              <a:rPr lang="en-US"/>
              <a:t/>
            </a:r>
          </a:p>
          <a:p>
            <a:r>
              <a:rPr lang="en-US"/>
              <a:t>Lesson 2</a:t>
            </a:r>
          </a:p>
          <a:p>
            <a:r>
              <a:rPr lang="en-US"/>
              <a:t>Some Jewish Christians believed that following the Law was necessary for salvation, but Paul corrected this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3</a:t>
            </a:r>
          </a:p>
          <a:p>
            <a:r>
              <a:rPr lang="en-US"/>
              <a:t>To be in Christ Jesus means to follow his examples in every aspect of our lives.</a:t>
            </a:r>
          </a:p>
          <a:p>
            <a:r>
              <a:rPr lang="en-US"/>
              <a:t/>
            </a:r>
          </a:p>
          <a:p>
            <a:r>
              <a:rPr lang="en-US"/>
              <a:t>Lesson 4</a:t>
            </a:r>
          </a:p>
          <a:p>
            <a:r>
              <a:rPr lang="en-US"/>
              <a:t>Paul reassures believers that God’s love is eternal and unshakable, no matter the challenges or suffering we face.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5</a:t>
            </a:r>
          </a:p>
          <a:p>
            <a:r>
              <a:rPr lang="en-US"/>
              <a:t>Worship is not just about rituals but about how we live every day.</a:t>
            </a:r>
          </a:p>
          <a:p>
            <a:r>
              <a:rPr lang="en-US"/>
              <a:t>A truly transformed life reflects gratitude to God through love, service, and holiness.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 And love is greater than any spiritual gift such as speaking in tongues, etc.</a:t>
            </a:r>
          </a:p>
          <a:p>
            <a:r>
              <a:rPr lang="en-US"/>
              <a:t/>
            </a:r>
          </a:p>
          <a:p>
            <a:r>
              <a:rPr lang="en-US"/>
              <a:t>Lesson 2</a:t>
            </a:r>
          </a:p>
          <a:p>
            <a:r>
              <a:rPr lang="en-US"/>
              <a:t>The church is like a body, where every believer has a role to play.</a:t>
            </a:r>
          </a:p>
          <a:p>
            <a:r>
              <a:rPr lang="en-US"/>
              <a:t>We must work together to build up the body of Christ---every member is important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3</a:t>
            </a:r>
          </a:p>
          <a:p>
            <a:r>
              <a:rPr lang="en-US"/>
              <a:t>When we face suffering, sickness, or struggles, we should trust in God’s grace rather than our own strength.</a:t>
            </a:r>
          </a:p>
          <a:p>
            <a:r>
              <a:rPr lang="en-US"/>
              <a:t>Weakness allows God’s power to be seen—when Paul was weak, God’s strength was revealed.</a:t>
            </a:r>
          </a:p>
          <a:p>
            <a:r>
              <a:rPr lang="en-US"/>
              <a:t/>
            </a:r>
          </a:p>
          <a:p>
            <a:r>
              <a:rPr lang="en-US"/>
              <a:t>Paul had a "thorn in the flesh" (possibly a physical illness or persecution), which he asked God to remove.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a:t>
            </a:r>
          </a:p>
          <a:p>
            <a:r>
              <a:rPr lang="en-US"/>
              <a:t/>
            </a:r>
          </a:p>
          <a:p>
            <a:r>
              <a:rPr lang="en-US"/>
              <a:t>Lesson 2</a:t>
            </a:r>
          </a:p>
          <a:p>
            <a:r>
              <a:rPr lang="en-US"/>
              <a:t>The church is like a body, where every believer has a role to play.</a:t>
            </a:r>
          </a:p>
          <a:p>
            <a:r>
              <a:rPr lang="en-US"/>
              <a:t>We must work together to build up the body of Christ.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a:t>
            </a:r>
          </a:p>
          <a:p>
            <a:r>
              <a:rPr lang="en-US"/>
              <a:t/>
            </a:r>
          </a:p>
          <a:p>
            <a:r>
              <a:rPr lang="en-US"/>
              <a:t>Lesson 2</a:t>
            </a:r>
          </a:p>
          <a:p>
            <a:r>
              <a:rPr lang="en-US"/>
              <a:t>The church is like a body, where every believer has a role to play.</a:t>
            </a:r>
          </a:p>
          <a:p>
            <a:r>
              <a:rPr lang="en-US"/>
              <a:t>We must work together to build up the body of Christ.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Lesson 1</a:t>
            </a:r>
          </a:p>
          <a:p>
            <a:r>
              <a:rPr lang="en-US"/>
              <a:t>Everything we do should be motivated by love.</a:t>
            </a:r>
          </a:p>
          <a:p>
            <a:r>
              <a:rPr lang="en-US"/>
              <a:t/>
            </a:r>
          </a:p>
          <a:p>
            <a:r>
              <a:rPr lang="en-US"/>
              <a:t>Lesson 2</a:t>
            </a:r>
          </a:p>
          <a:p>
            <a:r>
              <a:rPr lang="en-US"/>
              <a:t>The church is like a body, where every believer has a role to play.</a:t>
            </a:r>
          </a:p>
          <a:p>
            <a:r>
              <a:rPr lang="en-US"/>
              <a:t>We must work together to build up the body of Christ.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3.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3.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0" y="1525588"/>
            <a:ext cx="18288000" cy="6511924"/>
          </a:xfrm>
          <a:prstGeom prst="rect">
            <a:avLst/>
          </a:prstGeom>
        </p:spPr>
        <p:txBody>
          <a:bodyPr anchor="t" rtlCol="false" tIns="0" lIns="0" bIns="0" rIns="0">
            <a:spAutoFit/>
          </a:bodyPr>
          <a:lstStyle/>
          <a:p>
            <a:pPr algn="ctr">
              <a:lnSpc>
                <a:spcPts val="53200"/>
              </a:lnSpc>
              <a:spcBef>
                <a:spcPct val="0"/>
              </a:spcBef>
            </a:pPr>
            <a:r>
              <a:rPr lang="en-US" sz="38000" spc="-1900">
                <a:solidFill>
                  <a:srgbClr val="9D7321"/>
                </a:solidFill>
                <a:latin typeface="Drunken Hour"/>
                <a:ea typeface="Drunken Hour"/>
                <a:cs typeface="Drunken Hour"/>
                <a:sym typeface="Drunken Hour"/>
              </a:rPr>
              <a:t>epistles</a:t>
            </a:r>
          </a:p>
        </p:txBody>
      </p:sp>
      <p:sp>
        <p:nvSpPr>
          <p:cNvPr name="TextBox 4" id="4"/>
          <p:cNvSpPr txBox="true"/>
          <p:nvPr/>
        </p:nvSpPr>
        <p:spPr>
          <a:xfrm rot="0">
            <a:off x="4403046" y="823277"/>
            <a:ext cx="9481907"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THE NEW TESTAMENT’S</a:t>
            </a:r>
          </a:p>
        </p:txBody>
      </p:sp>
      <p:sp>
        <p:nvSpPr>
          <p:cNvPr name="TextBox 5" id="5"/>
          <p:cNvSpPr txBox="true"/>
          <p:nvPr/>
        </p:nvSpPr>
        <p:spPr>
          <a:xfrm rot="0">
            <a:off x="8285113" y="8852535"/>
            <a:ext cx="1717774" cy="405765"/>
          </a:xfrm>
          <a:prstGeom prst="rect">
            <a:avLst/>
          </a:prstGeom>
        </p:spPr>
        <p:txBody>
          <a:bodyPr anchor="t" rtlCol="false" tIns="0" lIns="0" bIns="0" rIns="0">
            <a:spAutoFit/>
          </a:bodyPr>
          <a:lstStyle/>
          <a:p>
            <a:pPr algn="ctr">
              <a:lnSpc>
                <a:spcPts val="3359"/>
              </a:lnSpc>
              <a:spcBef>
                <a:spcPct val="0"/>
              </a:spcBef>
            </a:pPr>
            <a:r>
              <a:rPr lang="en-US" b="true" sz="2399" spc="321">
                <a:solidFill>
                  <a:srgbClr val="9D7321"/>
                </a:solidFill>
                <a:latin typeface="Gotham Bold"/>
                <a:ea typeface="Gotham Bold"/>
                <a:cs typeface="Gotham Bold"/>
                <a:sym typeface="Gotham Bold"/>
              </a:rPr>
              <a:t>GROUP 7</a:t>
            </a:r>
          </a:p>
        </p:txBody>
      </p:sp>
      <p:sp>
        <p:nvSpPr>
          <p:cNvPr name="TextBox 6" id="6"/>
          <p:cNvSpPr txBox="true"/>
          <p:nvPr/>
        </p:nvSpPr>
        <p:spPr>
          <a:xfrm rot="0">
            <a:off x="7721426" y="8263413"/>
            <a:ext cx="2845147"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Presentation by:</a:t>
            </a:r>
          </a:p>
        </p:txBody>
      </p:sp>
      <p:sp>
        <p:nvSpPr>
          <p:cNvPr name="TextBox 7" id="7"/>
          <p:cNvSpPr txBox="true"/>
          <p:nvPr/>
        </p:nvSpPr>
        <p:spPr>
          <a:xfrm rot="0">
            <a:off x="6757243" y="9220200"/>
            <a:ext cx="477351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Introduction to Bible Study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17161" y="2526936"/>
            <a:ext cx="18522323" cy="3702697"/>
          </a:xfrm>
          <a:prstGeom prst="rect">
            <a:avLst/>
          </a:prstGeom>
        </p:spPr>
        <p:txBody>
          <a:bodyPr anchor="t" rtlCol="false" tIns="0" lIns="0" bIns="0" rIns="0">
            <a:spAutoFit/>
          </a:bodyPr>
          <a:lstStyle/>
          <a:p>
            <a:pPr algn="ctr">
              <a:lnSpc>
                <a:spcPts val="30283"/>
              </a:lnSpc>
              <a:spcBef>
                <a:spcPct val="0"/>
              </a:spcBef>
            </a:pPr>
            <a:r>
              <a:rPr lang="en-US" sz="21630" spc="-1081">
                <a:solidFill>
                  <a:srgbClr val="9D7321"/>
                </a:solidFill>
                <a:latin typeface="Drunken Hour"/>
                <a:ea typeface="Drunken Hour"/>
                <a:cs typeface="Drunken Hour"/>
                <a:sym typeface="Drunken Hour"/>
              </a:rPr>
              <a:t>GALATIANS</a:t>
            </a:r>
          </a:p>
        </p:txBody>
      </p:sp>
      <p:sp>
        <p:nvSpPr>
          <p:cNvPr name="TextBox 4" id="4"/>
          <p:cNvSpPr txBox="true"/>
          <p:nvPr/>
        </p:nvSpPr>
        <p:spPr>
          <a:xfrm rot="0">
            <a:off x="2755720" y="1601856"/>
            <a:ext cx="12776561"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4102839" y="6191533"/>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6" id="6"/>
          <p:cNvSpPr txBox="true"/>
          <p:nvPr/>
        </p:nvSpPr>
        <p:spPr>
          <a:xfrm rot="0">
            <a:off x="4102839" y="6860823"/>
            <a:ext cx="218420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 </a:t>
            </a:r>
            <a:r>
              <a:rPr lang="en-US" sz="2199" spc="294">
                <a:solidFill>
                  <a:srgbClr val="000000"/>
                </a:solidFill>
                <a:latin typeface="Gotham"/>
                <a:ea typeface="Gotham"/>
                <a:cs typeface="Gotham"/>
                <a:sym typeface="Gotham"/>
              </a:rPr>
              <a:t>6</a:t>
            </a:r>
          </a:p>
        </p:txBody>
      </p:sp>
      <p:sp>
        <p:nvSpPr>
          <p:cNvPr name="TextBox 7" id="7"/>
          <p:cNvSpPr txBox="true"/>
          <p:nvPr/>
        </p:nvSpPr>
        <p:spPr>
          <a:xfrm rot="0">
            <a:off x="4102839" y="6526178"/>
            <a:ext cx="934060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Theme:</a:t>
            </a:r>
            <a:r>
              <a:rPr lang="en-US" sz="2199" spc="294">
                <a:solidFill>
                  <a:srgbClr val="000000"/>
                </a:solidFill>
                <a:latin typeface="Gotham"/>
                <a:ea typeface="Gotham"/>
                <a:cs typeface="Gotham"/>
                <a:sym typeface="Gotham"/>
              </a:rPr>
              <a:t> Justification by faith, not by works of the law</a:t>
            </a:r>
          </a:p>
        </p:txBody>
      </p:sp>
      <p:sp>
        <p:nvSpPr>
          <p:cNvPr name="TextBox 8" id="8"/>
          <p:cNvSpPr txBox="true"/>
          <p:nvPr/>
        </p:nvSpPr>
        <p:spPr>
          <a:xfrm rot="0">
            <a:off x="4102839" y="7528843"/>
            <a:ext cx="9340602" cy="115379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Main message:</a:t>
            </a:r>
            <a:r>
              <a:rPr lang="en-US" sz="2199" spc="294">
                <a:solidFill>
                  <a:srgbClr val="000000"/>
                </a:solidFill>
                <a:latin typeface="Gotham"/>
                <a:ea typeface="Gotham"/>
                <a:cs typeface="Gotham"/>
                <a:sym typeface="Gotham"/>
              </a:rPr>
              <a:t> Salvation comes through faith in Jesus Christ, not by following the law. Believers are free in Christ and should live by the Spirit.</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661453" y="1838946"/>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661428" y="2701290"/>
            <a:ext cx="13621845" cy="37274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Lesson 1: Salivation is by grace through faith ,not by work of law</a:t>
            </a:r>
            <a:r>
              <a:rPr lang="en-US" sz="2199" spc="294">
                <a:solidFill>
                  <a:srgbClr val="242624"/>
                </a:solidFill>
                <a:latin typeface="Gotham"/>
                <a:ea typeface="Gotham"/>
                <a:cs typeface="Gotham"/>
                <a:sym typeface="Gotham"/>
              </a:rPr>
              <a:t> (Gal 2:16)</a:t>
            </a:r>
          </a:p>
        </p:txBody>
      </p:sp>
      <p:sp>
        <p:nvSpPr>
          <p:cNvPr name="AutoShape 5" id="5"/>
          <p:cNvSpPr/>
          <p:nvPr/>
        </p:nvSpPr>
        <p:spPr>
          <a:xfrm>
            <a:off x="2560299" y="4940752"/>
            <a:ext cx="14699001"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2661453" y="3035935"/>
            <a:ext cx="14585900" cy="37274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Lesson 2: Believers are set free in Christ and should not return to legalism </a:t>
            </a:r>
            <a:r>
              <a:rPr lang="en-US" sz="2199" spc="294">
                <a:solidFill>
                  <a:srgbClr val="242624"/>
                </a:solidFill>
                <a:latin typeface="Gotham"/>
                <a:ea typeface="Gotham"/>
                <a:cs typeface="Gotham"/>
                <a:sym typeface="Gotham"/>
              </a:rPr>
              <a:t>(Gal 5:1)</a:t>
            </a:r>
          </a:p>
        </p:txBody>
      </p:sp>
      <p:sp>
        <p:nvSpPr>
          <p:cNvPr name="TextBox 7" id="7"/>
          <p:cNvSpPr txBox="true"/>
          <p:nvPr/>
        </p:nvSpPr>
        <p:spPr>
          <a:xfrm rot="0">
            <a:off x="2661428" y="3370580"/>
            <a:ext cx="13218468" cy="37274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Lesson 3: The fruit of spirit should be evident in a believer’s life </a:t>
            </a:r>
            <a:r>
              <a:rPr lang="en-US" sz="2199" spc="294">
                <a:solidFill>
                  <a:srgbClr val="242624"/>
                </a:solidFill>
                <a:latin typeface="Gotham"/>
                <a:ea typeface="Gotham"/>
                <a:cs typeface="Gotham"/>
                <a:sym typeface="Gotham"/>
              </a:rPr>
              <a:t>(Gal 5:22)</a:t>
            </a:r>
            <a:r>
              <a:rPr lang="en-US" sz="2199" spc="294">
                <a:solidFill>
                  <a:srgbClr val="9D7321"/>
                </a:solidFill>
                <a:latin typeface="Gotham"/>
                <a:ea typeface="Gotham"/>
                <a:cs typeface="Gotham"/>
                <a:sym typeface="Gotham"/>
              </a:rPr>
              <a:t> </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17161" y="2467939"/>
            <a:ext cx="18522323" cy="3702697"/>
          </a:xfrm>
          <a:prstGeom prst="rect">
            <a:avLst/>
          </a:prstGeom>
        </p:spPr>
        <p:txBody>
          <a:bodyPr anchor="t" rtlCol="false" tIns="0" lIns="0" bIns="0" rIns="0">
            <a:spAutoFit/>
          </a:bodyPr>
          <a:lstStyle/>
          <a:p>
            <a:pPr algn="ctr">
              <a:lnSpc>
                <a:spcPts val="30283"/>
              </a:lnSpc>
              <a:spcBef>
                <a:spcPct val="0"/>
              </a:spcBef>
            </a:pPr>
            <a:r>
              <a:rPr lang="en-US" sz="21630" spc="-1081">
                <a:solidFill>
                  <a:srgbClr val="9D7321"/>
                </a:solidFill>
                <a:latin typeface="Drunken Hour"/>
                <a:ea typeface="Drunken Hour"/>
                <a:cs typeface="Drunken Hour"/>
                <a:sym typeface="Drunken Hour"/>
              </a:rPr>
              <a:t>EPHESIANS</a:t>
            </a:r>
          </a:p>
        </p:txBody>
      </p:sp>
      <p:sp>
        <p:nvSpPr>
          <p:cNvPr name="TextBox 4" id="4"/>
          <p:cNvSpPr txBox="true"/>
          <p:nvPr/>
        </p:nvSpPr>
        <p:spPr>
          <a:xfrm rot="0">
            <a:off x="2755720" y="1601856"/>
            <a:ext cx="12776561"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4102839" y="6191533"/>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6" id="6"/>
          <p:cNvSpPr txBox="true"/>
          <p:nvPr/>
        </p:nvSpPr>
        <p:spPr>
          <a:xfrm rot="0">
            <a:off x="4102839" y="6860188"/>
            <a:ext cx="218420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 </a:t>
            </a:r>
            <a:r>
              <a:rPr lang="en-US" sz="2199" spc="294">
                <a:solidFill>
                  <a:srgbClr val="000000"/>
                </a:solidFill>
                <a:latin typeface="Gotham"/>
                <a:ea typeface="Gotham"/>
                <a:cs typeface="Gotham"/>
                <a:sym typeface="Gotham"/>
              </a:rPr>
              <a:t>6</a:t>
            </a:r>
          </a:p>
        </p:txBody>
      </p:sp>
      <p:sp>
        <p:nvSpPr>
          <p:cNvPr name="TextBox 7" id="7"/>
          <p:cNvSpPr txBox="true"/>
          <p:nvPr/>
        </p:nvSpPr>
        <p:spPr>
          <a:xfrm rot="0">
            <a:off x="4102839" y="6526178"/>
            <a:ext cx="10751641"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Theme:</a:t>
            </a:r>
            <a:r>
              <a:rPr lang="en-US" sz="2199" spc="294">
                <a:solidFill>
                  <a:srgbClr val="000000"/>
                </a:solidFill>
                <a:latin typeface="Gotham"/>
                <a:ea typeface="Gotham"/>
                <a:cs typeface="Gotham"/>
                <a:sym typeface="Gotham"/>
              </a:rPr>
              <a:t>  Unity in Christ and the believer’s new identity in Him</a:t>
            </a:r>
          </a:p>
        </p:txBody>
      </p:sp>
      <p:sp>
        <p:nvSpPr>
          <p:cNvPr name="TextBox 8" id="8"/>
          <p:cNvSpPr txBox="true"/>
          <p:nvPr/>
        </p:nvSpPr>
        <p:spPr>
          <a:xfrm rot="0">
            <a:off x="4102839" y="7528843"/>
            <a:ext cx="9340602" cy="115379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Main message:</a:t>
            </a:r>
            <a:r>
              <a:rPr lang="en-US" sz="2199" spc="294">
                <a:solidFill>
                  <a:srgbClr val="000000"/>
                </a:solidFill>
                <a:latin typeface="Gotham"/>
                <a:ea typeface="Gotham"/>
                <a:cs typeface="Gotham"/>
                <a:sym typeface="Gotham"/>
              </a:rPr>
              <a:t> Believers are saved by grace and are called to unity in the body of Christ. They must live holy lives and stand strong in spiritual warfare.</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661453" y="1838946"/>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661428" y="2701290"/>
            <a:ext cx="12565581" cy="763270"/>
          </a:xfrm>
          <a:prstGeom prst="rect">
            <a:avLst/>
          </a:prstGeom>
        </p:spPr>
        <p:txBody>
          <a:bodyPr anchor="t" rtlCol="false" tIns="0" lIns="0" bIns="0" rIns="0">
            <a:spAutoFit/>
          </a:bodyPr>
          <a:lstStyle/>
          <a:p>
            <a:pPr algn="just">
              <a:lnSpc>
                <a:spcPts val="3079"/>
              </a:lnSpc>
              <a:spcBef>
                <a:spcPct val="0"/>
              </a:spcBef>
            </a:pPr>
            <a:r>
              <a:rPr lang="en-US" sz="2199" spc="294">
                <a:solidFill>
                  <a:srgbClr val="9D7321"/>
                </a:solidFill>
                <a:latin typeface="Gotham"/>
                <a:ea typeface="Gotham"/>
                <a:cs typeface="Gotham"/>
                <a:sym typeface="Gotham"/>
              </a:rPr>
              <a:t>Lesson 1: </a:t>
            </a:r>
            <a:r>
              <a:rPr lang="en-US" b="true" sz="2199" spc="294">
                <a:solidFill>
                  <a:srgbClr val="9D7321"/>
                </a:solidFill>
                <a:latin typeface="Gotham Bold"/>
                <a:ea typeface="Gotham Bold"/>
                <a:cs typeface="Gotham Bold"/>
                <a:sym typeface="Gotham Bold"/>
              </a:rPr>
              <a:t>We Are Saved by Grace</a:t>
            </a:r>
            <a:r>
              <a:rPr lang="en-US" sz="2199" spc="294">
                <a:solidFill>
                  <a:srgbClr val="9D7321"/>
                </a:solidFill>
                <a:latin typeface="Gotham"/>
                <a:ea typeface="Gotham"/>
                <a:cs typeface="Gotham"/>
                <a:sym typeface="Gotham"/>
              </a:rPr>
              <a:t> – Our salvation is a gift from God, not based on our works </a:t>
            </a:r>
            <a:r>
              <a:rPr lang="en-US" sz="2199" spc="294">
                <a:solidFill>
                  <a:srgbClr val="242624"/>
                </a:solidFill>
                <a:latin typeface="Gotham"/>
                <a:ea typeface="Gotham"/>
                <a:cs typeface="Gotham"/>
                <a:sym typeface="Gotham"/>
              </a:rPr>
              <a:t>(Ephesians 2:8-9)</a:t>
            </a:r>
          </a:p>
        </p:txBody>
      </p:sp>
      <p:sp>
        <p:nvSpPr>
          <p:cNvPr name="AutoShape 5" id="5"/>
          <p:cNvSpPr/>
          <p:nvPr/>
        </p:nvSpPr>
        <p:spPr>
          <a:xfrm>
            <a:off x="2225485" y="7550168"/>
            <a:ext cx="14699001"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2673400" y="3987708"/>
            <a:ext cx="15614600" cy="763270"/>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Lesson 2: </a:t>
            </a:r>
            <a:r>
              <a:rPr lang="en-US" b="true" sz="2199" spc="294">
                <a:solidFill>
                  <a:srgbClr val="9D7321"/>
                </a:solidFill>
                <a:latin typeface="Gotham Bold"/>
                <a:ea typeface="Gotham Bold"/>
                <a:cs typeface="Gotham Bold"/>
                <a:sym typeface="Gotham Bold"/>
              </a:rPr>
              <a:t>Unity in the Body of Christ</a:t>
            </a:r>
            <a:r>
              <a:rPr lang="en-US" sz="2199" spc="294">
                <a:solidFill>
                  <a:srgbClr val="9D7321"/>
                </a:solidFill>
                <a:latin typeface="Gotham"/>
                <a:ea typeface="Gotham"/>
                <a:cs typeface="Gotham"/>
                <a:sym typeface="Gotham"/>
              </a:rPr>
              <a:t> – Christians must strive for unity and work together as one body in Christ </a:t>
            </a:r>
            <a:r>
              <a:rPr lang="en-US" sz="2199" spc="294">
                <a:solidFill>
                  <a:srgbClr val="242624"/>
                </a:solidFill>
                <a:latin typeface="Gotham"/>
                <a:ea typeface="Gotham"/>
                <a:cs typeface="Gotham"/>
                <a:sym typeface="Gotham"/>
              </a:rPr>
              <a:t>(Ephesians 4:3-6)</a:t>
            </a:r>
            <a:r>
              <a:rPr lang="en-US" sz="2199" spc="294">
                <a:solidFill>
                  <a:srgbClr val="9D7321"/>
                </a:solidFill>
                <a:latin typeface="Gotham"/>
                <a:ea typeface="Gotham"/>
                <a:cs typeface="Gotham"/>
                <a:sym typeface="Gotham"/>
              </a:rPr>
              <a:t>.</a:t>
            </a:r>
          </a:p>
        </p:txBody>
      </p:sp>
      <p:sp>
        <p:nvSpPr>
          <p:cNvPr name="TextBox 7" id="7"/>
          <p:cNvSpPr txBox="true"/>
          <p:nvPr/>
        </p:nvSpPr>
        <p:spPr>
          <a:xfrm rot="0">
            <a:off x="2534766" y="5483677"/>
            <a:ext cx="15753234" cy="763270"/>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Lesson 3: </a:t>
            </a:r>
            <a:r>
              <a:rPr lang="en-US" b="true" sz="2199" spc="294">
                <a:solidFill>
                  <a:srgbClr val="9D7321"/>
                </a:solidFill>
                <a:latin typeface="Gotham Bold"/>
                <a:ea typeface="Gotham Bold"/>
                <a:cs typeface="Gotham Bold"/>
                <a:sym typeface="Gotham Bold"/>
              </a:rPr>
              <a:t>Spiritual Warfare is Real</a:t>
            </a:r>
            <a:r>
              <a:rPr lang="en-US" sz="2199" spc="294">
                <a:solidFill>
                  <a:srgbClr val="9D7321"/>
                </a:solidFill>
                <a:latin typeface="Gotham"/>
                <a:ea typeface="Gotham"/>
                <a:cs typeface="Gotham"/>
                <a:sym typeface="Gotham"/>
              </a:rPr>
              <a:t> – We must put on the armor of God to stand firm against the enemy </a:t>
            </a:r>
            <a:r>
              <a:rPr lang="en-US" sz="2199" spc="294">
                <a:solidFill>
                  <a:srgbClr val="242624"/>
                </a:solidFill>
                <a:latin typeface="Gotham"/>
                <a:ea typeface="Gotham"/>
                <a:cs typeface="Gotham"/>
                <a:sym typeface="Gotham"/>
              </a:rPr>
              <a:t>(Ephesians 6:10-11)</a:t>
            </a:r>
            <a:r>
              <a:rPr lang="en-US" sz="2199" spc="294">
                <a:solidFill>
                  <a:srgbClr val="9D7321"/>
                </a:solidFill>
                <a:latin typeface="Gotham"/>
                <a:ea typeface="Gotham"/>
                <a:cs typeface="Gotham"/>
                <a:sym typeface="Gotham"/>
              </a:rPr>
              <a:t>. </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17161" y="2467939"/>
            <a:ext cx="18522323" cy="3702697"/>
          </a:xfrm>
          <a:prstGeom prst="rect">
            <a:avLst/>
          </a:prstGeom>
        </p:spPr>
        <p:txBody>
          <a:bodyPr anchor="t" rtlCol="false" tIns="0" lIns="0" bIns="0" rIns="0">
            <a:spAutoFit/>
          </a:bodyPr>
          <a:lstStyle/>
          <a:p>
            <a:pPr algn="ctr">
              <a:lnSpc>
                <a:spcPts val="30283"/>
              </a:lnSpc>
              <a:spcBef>
                <a:spcPct val="0"/>
              </a:spcBef>
            </a:pPr>
            <a:r>
              <a:rPr lang="en-US" sz="21630" spc="-1081">
                <a:solidFill>
                  <a:srgbClr val="9D7321"/>
                </a:solidFill>
                <a:latin typeface="Drunken Hour"/>
                <a:ea typeface="Drunken Hour"/>
                <a:cs typeface="Drunken Hour"/>
                <a:sym typeface="Drunken Hour"/>
              </a:rPr>
              <a:t>PHILIPPIANS</a:t>
            </a:r>
          </a:p>
        </p:txBody>
      </p:sp>
      <p:sp>
        <p:nvSpPr>
          <p:cNvPr name="TextBox 4" id="4"/>
          <p:cNvSpPr txBox="true"/>
          <p:nvPr/>
        </p:nvSpPr>
        <p:spPr>
          <a:xfrm rot="0">
            <a:off x="2755720" y="1601856"/>
            <a:ext cx="12776561"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4102839" y="6191533"/>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6" id="6"/>
          <p:cNvSpPr txBox="true"/>
          <p:nvPr/>
        </p:nvSpPr>
        <p:spPr>
          <a:xfrm rot="0">
            <a:off x="4102839" y="6860188"/>
            <a:ext cx="218420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 </a:t>
            </a:r>
            <a:r>
              <a:rPr lang="en-US" sz="2199" spc="294">
                <a:solidFill>
                  <a:srgbClr val="242624"/>
                </a:solidFill>
                <a:latin typeface="Gotham"/>
                <a:ea typeface="Gotham"/>
                <a:cs typeface="Gotham"/>
                <a:sym typeface="Gotham"/>
              </a:rPr>
              <a:t>4</a:t>
            </a:r>
          </a:p>
        </p:txBody>
      </p:sp>
      <p:sp>
        <p:nvSpPr>
          <p:cNvPr name="TextBox 7" id="7"/>
          <p:cNvSpPr txBox="true"/>
          <p:nvPr/>
        </p:nvSpPr>
        <p:spPr>
          <a:xfrm rot="0">
            <a:off x="4104327" y="6526178"/>
            <a:ext cx="10748665"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Theme:</a:t>
            </a:r>
            <a:r>
              <a:rPr lang="en-US" sz="2199" spc="294">
                <a:solidFill>
                  <a:srgbClr val="000000"/>
                </a:solidFill>
                <a:latin typeface="Gotham"/>
                <a:ea typeface="Gotham"/>
                <a:cs typeface="Gotham"/>
                <a:sym typeface="Gotham"/>
              </a:rPr>
              <a:t>  Joy and contentment in Christ despite circumstances</a:t>
            </a:r>
          </a:p>
        </p:txBody>
      </p:sp>
      <p:sp>
        <p:nvSpPr>
          <p:cNvPr name="TextBox 8" id="8"/>
          <p:cNvSpPr txBox="true"/>
          <p:nvPr/>
        </p:nvSpPr>
        <p:spPr>
          <a:xfrm rot="0">
            <a:off x="4102839" y="7528843"/>
            <a:ext cx="9340602" cy="115379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Main message:</a:t>
            </a:r>
            <a:r>
              <a:rPr lang="en-US" sz="2199" spc="294">
                <a:solidFill>
                  <a:srgbClr val="000000"/>
                </a:solidFill>
                <a:latin typeface="Gotham"/>
                <a:ea typeface="Gotham"/>
                <a:cs typeface="Gotham"/>
                <a:sym typeface="Gotham"/>
              </a:rPr>
              <a:t> Joy and contentment come from Christ, not circumstances. Believers should be humble, trust in God, and remain steadfast in faith.</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661453" y="1838946"/>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661428" y="2701290"/>
            <a:ext cx="12733971" cy="763270"/>
          </a:xfrm>
          <a:prstGeom prst="rect">
            <a:avLst/>
          </a:prstGeom>
        </p:spPr>
        <p:txBody>
          <a:bodyPr anchor="t" rtlCol="false" tIns="0" lIns="0" bIns="0" rIns="0">
            <a:spAutoFit/>
          </a:bodyPr>
          <a:lstStyle/>
          <a:p>
            <a:pPr algn="just">
              <a:lnSpc>
                <a:spcPts val="3079"/>
              </a:lnSpc>
              <a:spcBef>
                <a:spcPct val="0"/>
              </a:spcBef>
            </a:pPr>
            <a:r>
              <a:rPr lang="en-US" sz="2199" spc="294">
                <a:solidFill>
                  <a:srgbClr val="9D7321"/>
                </a:solidFill>
                <a:latin typeface="Gotham"/>
                <a:ea typeface="Gotham"/>
                <a:cs typeface="Gotham"/>
                <a:sym typeface="Gotham"/>
              </a:rPr>
              <a:t>Lesson 1: </a:t>
            </a:r>
            <a:r>
              <a:rPr lang="en-US" b="true" sz="2199" spc="294">
                <a:solidFill>
                  <a:srgbClr val="9D7321"/>
                </a:solidFill>
                <a:latin typeface="Gotham Bold"/>
                <a:ea typeface="Gotham Bold"/>
                <a:cs typeface="Gotham Bold"/>
                <a:sym typeface="Gotham Bold"/>
              </a:rPr>
              <a:t>Joy Comes from Christ, Not Circumstances </a:t>
            </a:r>
            <a:r>
              <a:rPr lang="en-US" sz="2199" spc="294">
                <a:solidFill>
                  <a:srgbClr val="9D7321"/>
                </a:solidFill>
                <a:latin typeface="Gotham"/>
                <a:ea typeface="Gotham"/>
                <a:cs typeface="Gotham"/>
                <a:sym typeface="Gotham"/>
              </a:rPr>
              <a:t>– True joy is found in our relationship with Jesus, not in worldly things </a:t>
            </a:r>
            <a:r>
              <a:rPr lang="en-US" sz="2199" spc="294">
                <a:solidFill>
                  <a:srgbClr val="242624"/>
                </a:solidFill>
                <a:latin typeface="Gotham"/>
                <a:ea typeface="Gotham"/>
                <a:cs typeface="Gotham"/>
                <a:sym typeface="Gotham"/>
              </a:rPr>
              <a:t>(Philippians 4:4).</a:t>
            </a:r>
          </a:p>
        </p:txBody>
      </p:sp>
      <p:sp>
        <p:nvSpPr>
          <p:cNvPr name="AutoShape 5" id="5"/>
          <p:cNvSpPr/>
          <p:nvPr/>
        </p:nvSpPr>
        <p:spPr>
          <a:xfrm>
            <a:off x="2225485" y="7550168"/>
            <a:ext cx="14699001"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2673400" y="3987708"/>
            <a:ext cx="15614600" cy="763270"/>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Lesson 2: </a:t>
            </a:r>
            <a:r>
              <a:rPr lang="en-US" b="true" sz="2199" spc="294">
                <a:solidFill>
                  <a:srgbClr val="9D7321"/>
                </a:solidFill>
                <a:latin typeface="Gotham Bold"/>
                <a:ea typeface="Gotham Bold"/>
                <a:cs typeface="Gotham Bold"/>
                <a:sym typeface="Gotham Bold"/>
              </a:rPr>
              <a:t>Have the Mindset of Christ</a:t>
            </a:r>
            <a:r>
              <a:rPr lang="en-US" sz="2199" spc="294">
                <a:solidFill>
                  <a:srgbClr val="9D7321"/>
                </a:solidFill>
                <a:latin typeface="Gotham"/>
                <a:ea typeface="Gotham"/>
                <a:cs typeface="Gotham"/>
                <a:sym typeface="Gotham"/>
              </a:rPr>
              <a:t> – We are called to be humble and serve others just as Jesus did </a:t>
            </a:r>
            <a:r>
              <a:rPr lang="en-US" sz="2199" spc="294">
                <a:solidFill>
                  <a:srgbClr val="242624"/>
                </a:solidFill>
                <a:latin typeface="Gotham"/>
                <a:ea typeface="Gotham"/>
                <a:cs typeface="Gotham"/>
                <a:sym typeface="Gotham"/>
              </a:rPr>
              <a:t>(Philippians 2:5-8).</a:t>
            </a:r>
          </a:p>
        </p:txBody>
      </p:sp>
      <p:sp>
        <p:nvSpPr>
          <p:cNvPr name="TextBox 7" id="7"/>
          <p:cNvSpPr txBox="true"/>
          <p:nvPr/>
        </p:nvSpPr>
        <p:spPr>
          <a:xfrm rot="0">
            <a:off x="2534766" y="5483677"/>
            <a:ext cx="15753234" cy="763270"/>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Lesson 3: </a:t>
            </a:r>
            <a:r>
              <a:rPr lang="en-US" b="true" sz="2199" spc="294">
                <a:solidFill>
                  <a:srgbClr val="9D7321"/>
                </a:solidFill>
                <a:latin typeface="Gotham Bold"/>
                <a:ea typeface="Gotham Bold"/>
                <a:cs typeface="Gotham Bold"/>
                <a:sym typeface="Gotham Bold"/>
              </a:rPr>
              <a:t>Trust God and Be at Peace</a:t>
            </a:r>
            <a:r>
              <a:rPr lang="en-US" sz="2199" spc="294">
                <a:solidFill>
                  <a:srgbClr val="9D7321"/>
                </a:solidFill>
                <a:latin typeface="Gotham"/>
                <a:ea typeface="Gotham"/>
                <a:cs typeface="Gotham"/>
                <a:sym typeface="Gotham"/>
              </a:rPr>
              <a:t> – Instead of worrying, we should pray and trust in God’s peace </a:t>
            </a:r>
            <a:r>
              <a:rPr lang="en-US" sz="2199" spc="294">
                <a:solidFill>
                  <a:srgbClr val="242624"/>
                </a:solidFill>
                <a:latin typeface="Gotham"/>
                <a:ea typeface="Gotham"/>
                <a:cs typeface="Gotham"/>
                <a:sym typeface="Gotham"/>
              </a:rPr>
              <a:t>(Philippians 4:6-7)</a:t>
            </a:r>
            <a:r>
              <a:rPr lang="en-US" sz="2199" spc="294">
                <a:solidFill>
                  <a:srgbClr val="9D7321"/>
                </a:solidFill>
                <a:latin typeface="Gotham"/>
                <a:ea typeface="Gotham"/>
                <a:cs typeface="Gotham"/>
                <a:sym typeface="Gotham"/>
              </a:rPr>
              <a:t> </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17161" y="2526936"/>
            <a:ext cx="18522323" cy="3702697"/>
          </a:xfrm>
          <a:prstGeom prst="rect">
            <a:avLst/>
          </a:prstGeom>
        </p:spPr>
        <p:txBody>
          <a:bodyPr anchor="t" rtlCol="false" tIns="0" lIns="0" bIns="0" rIns="0">
            <a:spAutoFit/>
          </a:bodyPr>
          <a:lstStyle/>
          <a:p>
            <a:pPr algn="ctr">
              <a:lnSpc>
                <a:spcPts val="30283"/>
              </a:lnSpc>
              <a:spcBef>
                <a:spcPct val="0"/>
              </a:spcBef>
            </a:pPr>
            <a:r>
              <a:rPr lang="en-US" sz="21630" spc="-1081">
                <a:solidFill>
                  <a:srgbClr val="9D7321"/>
                </a:solidFill>
                <a:latin typeface="Drunken Hour"/>
                <a:ea typeface="Drunken Hour"/>
                <a:cs typeface="Drunken Hour"/>
                <a:sym typeface="Drunken Hour"/>
              </a:rPr>
              <a:t>COLOSSIANS</a:t>
            </a:r>
          </a:p>
        </p:txBody>
      </p:sp>
      <p:sp>
        <p:nvSpPr>
          <p:cNvPr name="TextBox 4" id="4"/>
          <p:cNvSpPr txBox="true"/>
          <p:nvPr/>
        </p:nvSpPr>
        <p:spPr>
          <a:xfrm rot="0">
            <a:off x="2755720" y="1601856"/>
            <a:ext cx="12776561"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6959798" y="6191533"/>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6" id="6"/>
          <p:cNvSpPr txBox="true"/>
          <p:nvPr/>
        </p:nvSpPr>
        <p:spPr>
          <a:xfrm rot="0">
            <a:off x="6959798" y="6638863"/>
            <a:ext cx="8771800" cy="37274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Theme:</a:t>
            </a:r>
            <a:r>
              <a:rPr lang="en-US" sz="2199" spc="294">
                <a:solidFill>
                  <a:srgbClr val="000000"/>
                </a:solidFill>
                <a:latin typeface="Gotham"/>
                <a:ea typeface="Gotham"/>
                <a:cs typeface="Gotham"/>
                <a:sym typeface="Gotham"/>
              </a:rPr>
              <a:t> Supremacy of Christ</a:t>
            </a:r>
          </a:p>
        </p:txBody>
      </p:sp>
      <p:sp>
        <p:nvSpPr>
          <p:cNvPr name="TextBox 7" id="7"/>
          <p:cNvSpPr txBox="true"/>
          <p:nvPr/>
        </p:nvSpPr>
        <p:spPr>
          <a:xfrm rot="0">
            <a:off x="1463409" y="7745033"/>
            <a:ext cx="15361182" cy="1099820"/>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&gt; “He is the image of the invisible God, the first born over all creation .For by him all things were created.”</a:t>
            </a:r>
            <a:r>
              <a:rPr lang="en-US" sz="3200">
                <a:solidFill>
                  <a:srgbClr val="000000"/>
                </a:solidFill>
                <a:latin typeface="Alegreya"/>
                <a:ea typeface="Alegreya"/>
                <a:cs typeface="Alegreya"/>
                <a:sym typeface="Alegreya"/>
              </a:rPr>
              <a:t>   (Colossians 1: 15-17)</a:t>
            </a:r>
          </a:p>
        </p:txBody>
      </p:sp>
      <p:sp>
        <p:nvSpPr>
          <p:cNvPr name="TextBox 8" id="8"/>
          <p:cNvSpPr txBox="true"/>
          <p:nvPr/>
        </p:nvSpPr>
        <p:spPr>
          <a:xfrm rot="0">
            <a:off x="1463409" y="6954458"/>
            <a:ext cx="2456396" cy="537845"/>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Main Verse:</a:t>
            </a: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661453" y="1838946"/>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661453" y="2529069"/>
            <a:ext cx="7640687"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1: Christ is above all things </a:t>
            </a:r>
            <a:r>
              <a:rPr lang="en-US" sz="2199" spc="294">
                <a:solidFill>
                  <a:srgbClr val="000000"/>
                </a:solidFill>
                <a:latin typeface="Gotham"/>
                <a:ea typeface="Gotham"/>
                <a:cs typeface="Gotham"/>
                <a:sym typeface="Gotham"/>
              </a:rPr>
              <a:t>(1:15-20)</a:t>
            </a:r>
          </a:p>
        </p:txBody>
      </p:sp>
      <p:sp>
        <p:nvSpPr>
          <p:cNvPr name="AutoShape 5" id="5"/>
          <p:cNvSpPr/>
          <p:nvPr/>
        </p:nvSpPr>
        <p:spPr>
          <a:xfrm>
            <a:off x="2560299" y="5124450"/>
            <a:ext cx="14699001"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2661453" y="3035935"/>
            <a:ext cx="8570565"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2: Avoid false teaching and legalism </a:t>
            </a:r>
            <a:r>
              <a:rPr lang="en-US" sz="2199" spc="294">
                <a:solidFill>
                  <a:srgbClr val="000000"/>
                </a:solidFill>
                <a:latin typeface="Gotham"/>
                <a:ea typeface="Gotham"/>
                <a:cs typeface="Gotham"/>
                <a:sym typeface="Gotham"/>
              </a:rPr>
              <a:t>(2:8)</a:t>
            </a:r>
          </a:p>
        </p:txBody>
      </p:sp>
      <p:sp>
        <p:nvSpPr>
          <p:cNvPr name="TextBox 7" id="7"/>
          <p:cNvSpPr txBox="true"/>
          <p:nvPr/>
        </p:nvSpPr>
        <p:spPr>
          <a:xfrm rot="0">
            <a:off x="2661428" y="3542030"/>
            <a:ext cx="804014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3: Live a holy and Christ-centered life </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204041" y="2657434"/>
            <a:ext cx="20696083" cy="2746376"/>
          </a:xfrm>
          <a:prstGeom prst="rect">
            <a:avLst/>
          </a:prstGeom>
        </p:spPr>
        <p:txBody>
          <a:bodyPr anchor="t" rtlCol="false" tIns="0" lIns="0" bIns="0" rIns="0">
            <a:spAutoFit/>
          </a:bodyPr>
          <a:lstStyle/>
          <a:p>
            <a:pPr algn="ctr">
              <a:lnSpc>
                <a:spcPts val="22399"/>
              </a:lnSpc>
              <a:spcBef>
                <a:spcPct val="0"/>
              </a:spcBef>
            </a:pPr>
            <a:r>
              <a:rPr lang="en-US" sz="15999" spc="-799">
                <a:solidFill>
                  <a:srgbClr val="9D7321"/>
                </a:solidFill>
                <a:latin typeface="Drunken Hour"/>
                <a:ea typeface="Drunken Hour"/>
                <a:cs typeface="Drunken Hour"/>
                <a:sym typeface="Drunken Hour"/>
              </a:rPr>
              <a:t>THESSALONIANS</a:t>
            </a:r>
          </a:p>
        </p:txBody>
      </p:sp>
      <p:sp>
        <p:nvSpPr>
          <p:cNvPr name="TextBox 4" id="4"/>
          <p:cNvSpPr txBox="true"/>
          <p:nvPr/>
        </p:nvSpPr>
        <p:spPr>
          <a:xfrm rot="0">
            <a:off x="2196971" y="1633814"/>
            <a:ext cx="13894057"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6959798" y="6191533"/>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6" id="6"/>
          <p:cNvSpPr txBox="true"/>
          <p:nvPr/>
        </p:nvSpPr>
        <p:spPr>
          <a:xfrm rot="0">
            <a:off x="6959798" y="6638863"/>
            <a:ext cx="9292278" cy="37274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Theme:</a:t>
            </a:r>
            <a:r>
              <a:rPr lang="en-US" sz="2199" spc="294">
                <a:solidFill>
                  <a:srgbClr val="000000"/>
                </a:solidFill>
                <a:latin typeface="Gotham"/>
                <a:ea typeface="Gotham"/>
                <a:cs typeface="Gotham"/>
                <a:sym typeface="Gotham"/>
              </a:rPr>
              <a:t> Encouragement in faith and Christ’s return</a:t>
            </a:r>
          </a:p>
        </p:txBody>
      </p:sp>
      <p:sp>
        <p:nvSpPr>
          <p:cNvPr name="TextBox 7" id="7"/>
          <p:cNvSpPr txBox="true"/>
          <p:nvPr/>
        </p:nvSpPr>
        <p:spPr>
          <a:xfrm rot="0">
            <a:off x="1463409" y="7745033"/>
            <a:ext cx="15361182" cy="1099820"/>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&gt; “For the lord himself will descend from heaven with a shout ,with the voice of the archangel and with God’s trampette .The dead in Christ will rise first.”</a:t>
            </a:r>
            <a:r>
              <a:rPr lang="en-US" sz="3200">
                <a:solidFill>
                  <a:srgbClr val="000000"/>
                </a:solidFill>
                <a:latin typeface="Alegreya"/>
                <a:ea typeface="Alegreya"/>
                <a:cs typeface="Alegreya"/>
                <a:sym typeface="Alegreya"/>
              </a:rPr>
              <a:t>   (1 Thessalonians 4: 16-17)</a:t>
            </a:r>
          </a:p>
        </p:txBody>
      </p:sp>
      <p:sp>
        <p:nvSpPr>
          <p:cNvPr name="TextBox 8" id="8"/>
          <p:cNvSpPr txBox="true"/>
          <p:nvPr/>
        </p:nvSpPr>
        <p:spPr>
          <a:xfrm rot="0">
            <a:off x="1463409" y="6954458"/>
            <a:ext cx="2456396" cy="537845"/>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Main Verse:</a:t>
            </a:r>
          </a:p>
        </p:txBody>
      </p:sp>
      <p:sp>
        <p:nvSpPr>
          <p:cNvPr name="TextBox 9" id="9"/>
          <p:cNvSpPr txBox="true"/>
          <p:nvPr/>
        </p:nvSpPr>
        <p:spPr>
          <a:xfrm rot="0">
            <a:off x="6959798" y="5067300"/>
            <a:ext cx="7432625" cy="712470"/>
          </a:xfrm>
          <a:prstGeom prst="rect">
            <a:avLst/>
          </a:prstGeom>
        </p:spPr>
        <p:txBody>
          <a:bodyPr anchor="t" rtlCol="false" tIns="0" lIns="0" bIns="0" rIns="0">
            <a:spAutoFit/>
          </a:bodyPr>
          <a:lstStyle/>
          <a:p>
            <a:pPr algn="ctr">
              <a:lnSpc>
                <a:spcPts val="5880"/>
              </a:lnSpc>
              <a:spcBef>
                <a:spcPct val="0"/>
              </a:spcBef>
            </a:pPr>
            <a:r>
              <a:rPr lang="en-US" sz="4200" spc="562">
                <a:solidFill>
                  <a:srgbClr val="000000"/>
                </a:solidFill>
                <a:latin typeface="Gotham"/>
                <a:ea typeface="Gotham"/>
                <a:cs typeface="Gotham"/>
                <a:sym typeface="Gotham"/>
              </a:rPr>
              <a:t>1 &amp; 2</a:t>
            </a:r>
            <a:r>
              <a:rPr lang="en-US" sz="4200" spc="562">
                <a:solidFill>
                  <a:srgbClr val="9D7321"/>
                </a:solidFill>
                <a:latin typeface="Gotham"/>
                <a:ea typeface="Gotham"/>
                <a:cs typeface="Gotham"/>
                <a:sym typeface="Gotham"/>
              </a:rPr>
              <a:t> THESSALONIANS</a:t>
            </a: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755720" y="721678"/>
            <a:ext cx="10893656"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 (1 Thessalonians)</a:t>
            </a:r>
          </a:p>
        </p:txBody>
      </p:sp>
      <p:sp>
        <p:nvSpPr>
          <p:cNvPr name="TextBox 4" id="4"/>
          <p:cNvSpPr txBox="true"/>
          <p:nvPr/>
        </p:nvSpPr>
        <p:spPr>
          <a:xfrm rot="0">
            <a:off x="2755694" y="1412572"/>
            <a:ext cx="9784705"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1: Stand firm in faith despite persecution </a:t>
            </a:r>
            <a:r>
              <a:rPr lang="en-US" sz="2199" spc="294">
                <a:solidFill>
                  <a:srgbClr val="000000"/>
                </a:solidFill>
                <a:latin typeface="Gotham"/>
                <a:ea typeface="Gotham"/>
                <a:cs typeface="Gotham"/>
                <a:sym typeface="Gotham"/>
              </a:rPr>
              <a:t>(3:3-4)</a:t>
            </a:r>
          </a:p>
        </p:txBody>
      </p:sp>
      <p:sp>
        <p:nvSpPr>
          <p:cNvPr name="AutoShape 5" id="5"/>
          <p:cNvSpPr/>
          <p:nvPr/>
        </p:nvSpPr>
        <p:spPr>
          <a:xfrm>
            <a:off x="2710232" y="2997532"/>
            <a:ext cx="14699001"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2755694" y="1918667"/>
            <a:ext cx="7304038"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2: Live a pure and holy life </a:t>
            </a:r>
            <a:r>
              <a:rPr lang="en-US" sz="2199" spc="294">
                <a:solidFill>
                  <a:srgbClr val="000000"/>
                </a:solidFill>
                <a:latin typeface="Gotham"/>
                <a:ea typeface="Gotham"/>
                <a:cs typeface="Gotham"/>
                <a:sym typeface="Gotham"/>
              </a:rPr>
              <a:t>(4:3-7)</a:t>
            </a:r>
          </a:p>
        </p:txBody>
      </p:sp>
      <p:sp>
        <p:nvSpPr>
          <p:cNvPr name="TextBox 7" id="7"/>
          <p:cNvSpPr txBox="true"/>
          <p:nvPr/>
        </p:nvSpPr>
        <p:spPr>
          <a:xfrm rot="0">
            <a:off x="2755720" y="2424762"/>
            <a:ext cx="9969401"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3: Be prepared for Christ’s second coming </a:t>
            </a:r>
            <a:r>
              <a:rPr lang="en-US" sz="2199" spc="294">
                <a:solidFill>
                  <a:srgbClr val="000000"/>
                </a:solidFill>
                <a:latin typeface="Gotham"/>
                <a:ea typeface="Gotham"/>
                <a:cs typeface="Gotham"/>
                <a:sym typeface="Gotham"/>
              </a:rPr>
              <a:t>(5:1-11)</a:t>
            </a:r>
          </a:p>
        </p:txBody>
      </p:sp>
      <p:sp>
        <p:nvSpPr>
          <p:cNvPr name="TextBox 8" id="8"/>
          <p:cNvSpPr txBox="true"/>
          <p:nvPr/>
        </p:nvSpPr>
        <p:spPr>
          <a:xfrm rot="0">
            <a:off x="2710257" y="3635707"/>
            <a:ext cx="10893656"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 (2 Thessalonians)</a:t>
            </a:r>
          </a:p>
        </p:txBody>
      </p:sp>
      <p:sp>
        <p:nvSpPr>
          <p:cNvPr name="TextBox 9" id="9"/>
          <p:cNvSpPr txBox="true"/>
          <p:nvPr/>
        </p:nvSpPr>
        <p:spPr>
          <a:xfrm rot="0">
            <a:off x="2710257" y="7432848"/>
            <a:ext cx="9892010"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1: Do not be deceived about the end time </a:t>
            </a:r>
            <a:r>
              <a:rPr lang="en-US" sz="2199" spc="294">
                <a:solidFill>
                  <a:srgbClr val="000000"/>
                </a:solidFill>
                <a:latin typeface="Gotham"/>
                <a:ea typeface="Gotham"/>
                <a:cs typeface="Gotham"/>
                <a:sym typeface="Gotham"/>
              </a:rPr>
              <a:t>(2:1-12)</a:t>
            </a:r>
          </a:p>
        </p:txBody>
      </p:sp>
      <p:sp>
        <p:nvSpPr>
          <p:cNvPr name="TextBox 10" id="10"/>
          <p:cNvSpPr txBox="true"/>
          <p:nvPr/>
        </p:nvSpPr>
        <p:spPr>
          <a:xfrm rot="0">
            <a:off x="2755720" y="7767493"/>
            <a:ext cx="7439174"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2: Remain</a:t>
            </a:r>
            <a:r>
              <a:rPr lang="en-US" sz="2199" spc="294">
                <a:solidFill>
                  <a:srgbClr val="000000"/>
                </a:solidFill>
                <a:latin typeface="Gotham"/>
                <a:ea typeface="Gotham"/>
                <a:cs typeface="Gotham"/>
                <a:sym typeface="Gotham"/>
              </a:rPr>
              <a:t> </a:t>
            </a:r>
            <a:r>
              <a:rPr lang="en-US" sz="2199" spc="294">
                <a:solidFill>
                  <a:srgbClr val="9D7321"/>
                </a:solidFill>
                <a:latin typeface="Gotham"/>
                <a:ea typeface="Gotham"/>
                <a:cs typeface="Gotham"/>
                <a:sym typeface="Gotham"/>
              </a:rPr>
              <a:t>steadfast in faith</a:t>
            </a:r>
            <a:r>
              <a:rPr lang="en-US" sz="2199" spc="294">
                <a:solidFill>
                  <a:srgbClr val="000000"/>
                </a:solidFill>
                <a:latin typeface="Gotham"/>
                <a:ea typeface="Gotham"/>
                <a:cs typeface="Gotham"/>
                <a:sym typeface="Gotham"/>
              </a:rPr>
              <a:t>   (2:15)</a:t>
            </a:r>
          </a:p>
        </p:txBody>
      </p:sp>
      <p:sp>
        <p:nvSpPr>
          <p:cNvPr name="TextBox 11" id="11"/>
          <p:cNvSpPr txBox="true"/>
          <p:nvPr/>
        </p:nvSpPr>
        <p:spPr>
          <a:xfrm rot="0">
            <a:off x="2755720" y="8102138"/>
            <a:ext cx="8345686"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3: Work hard and avoid idleness </a:t>
            </a:r>
            <a:r>
              <a:rPr lang="en-US" sz="2199" spc="294">
                <a:solidFill>
                  <a:srgbClr val="000000"/>
                </a:solidFill>
                <a:latin typeface="Gotham"/>
                <a:ea typeface="Gotham"/>
                <a:cs typeface="Gotham"/>
                <a:sym typeface="Gotham"/>
              </a:rPr>
              <a:t>(3:6-13)</a:t>
            </a:r>
          </a:p>
        </p:txBody>
      </p:sp>
      <p:sp>
        <p:nvSpPr>
          <p:cNvPr name="TextBox 12" id="12"/>
          <p:cNvSpPr txBox="true"/>
          <p:nvPr/>
        </p:nvSpPr>
        <p:spPr>
          <a:xfrm rot="0">
            <a:off x="2710232" y="5466253"/>
            <a:ext cx="15361182" cy="1099820"/>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&gt; “Let no one deceive you in any way. For it will not be unless the rebellion comes first, and the man of sin is revealed ,the son of destruction.”</a:t>
            </a:r>
            <a:r>
              <a:rPr lang="en-US" sz="3200">
                <a:solidFill>
                  <a:srgbClr val="000000"/>
                </a:solidFill>
                <a:latin typeface="Alegreya"/>
                <a:ea typeface="Alegreya"/>
                <a:cs typeface="Alegreya"/>
                <a:sym typeface="Alegreya"/>
              </a:rPr>
              <a:t>   (2 Thessalonians 2: 3-4)</a:t>
            </a:r>
          </a:p>
        </p:txBody>
      </p:sp>
      <p:sp>
        <p:nvSpPr>
          <p:cNvPr name="TextBox 13" id="13"/>
          <p:cNvSpPr txBox="true"/>
          <p:nvPr/>
        </p:nvSpPr>
        <p:spPr>
          <a:xfrm rot="0">
            <a:off x="2710232" y="4675678"/>
            <a:ext cx="2456396" cy="537845"/>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Main Verse:</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9222" r="0" b="-9222"/>
            </a:stretch>
          </a:blipFill>
        </p:spPr>
      </p:sp>
      <p:sp>
        <p:nvSpPr>
          <p:cNvPr name="TextBox 3" id="3"/>
          <p:cNvSpPr txBox="true"/>
          <p:nvPr/>
        </p:nvSpPr>
        <p:spPr>
          <a:xfrm rot="0">
            <a:off x="1898118" y="1941253"/>
            <a:ext cx="9481907" cy="372745"/>
          </a:xfrm>
          <a:prstGeom prst="rect">
            <a:avLst/>
          </a:prstGeom>
        </p:spPr>
        <p:txBody>
          <a:bodyPr anchor="t" rtlCol="false" tIns="0" lIns="0" bIns="0" rIns="0">
            <a:spAutoFit/>
          </a:bodyPr>
          <a:lstStyle/>
          <a:p>
            <a:pPr algn="just">
              <a:lnSpc>
                <a:spcPts val="3079"/>
              </a:lnSpc>
              <a:spcBef>
                <a:spcPct val="0"/>
              </a:spcBef>
            </a:pPr>
            <a:r>
              <a:rPr lang="en-US" b="true" sz="2199" spc="294">
                <a:solidFill>
                  <a:srgbClr val="000000"/>
                </a:solidFill>
                <a:latin typeface="Gotham Bold"/>
                <a:ea typeface="Gotham Bold"/>
                <a:cs typeface="Gotham Bold"/>
                <a:sym typeface="Gotham Bold"/>
              </a:rPr>
              <a:t>INTRODUCTION</a:t>
            </a:r>
          </a:p>
        </p:txBody>
      </p:sp>
      <p:sp>
        <p:nvSpPr>
          <p:cNvPr name="TextBox 4" id="4"/>
          <p:cNvSpPr txBox="true"/>
          <p:nvPr/>
        </p:nvSpPr>
        <p:spPr>
          <a:xfrm rot="0">
            <a:off x="1898118" y="3947773"/>
            <a:ext cx="15361182" cy="3515404"/>
          </a:xfrm>
          <a:prstGeom prst="rect">
            <a:avLst/>
          </a:prstGeom>
        </p:spPr>
        <p:txBody>
          <a:bodyPr anchor="t" rtlCol="false" tIns="0" lIns="0" bIns="0" rIns="0">
            <a:spAutoFit/>
          </a:bodyPr>
          <a:lstStyle/>
          <a:p>
            <a:pPr algn="l">
              <a:lnSpc>
                <a:spcPts val="4687"/>
              </a:lnSpc>
              <a:spcBef>
                <a:spcPct val="0"/>
              </a:spcBef>
            </a:pPr>
            <a:r>
              <a:rPr lang="en-US" sz="3348">
                <a:solidFill>
                  <a:srgbClr val="9D7321"/>
                </a:solidFill>
                <a:latin typeface="Alegreya"/>
                <a:ea typeface="Alegreya"/>
                <a:cs typeface="Alegreya"/>
                <a:sym typeface="Alegreya"/>
              </a:rPr>
              <a:t>The Epistles in the Bible are letters written by apostles to early Christian communities and individuals. They offer teachings, encouragement, and theological insights. The Epistles are divided into Pauline Epistles (written by the Apostle Paul) and General Epistles (written by other apostles).</a:t>
            </a:r>
          </a:p>
          <a:p>
            <a:pPr algn="l">
              <a:lnSpc>
                <a:spcPts val="4687"/>
              </a:lnSpc>
              <a:spcBef>
                <a:spcPct val="0"/>
              </a:spcBef>
            </a:pPr>
          </a:p>
          <a:p>
            <a:pPr algn="l">
              <a:lnSpc>
                <a:spcPts val="4687"/>
              </a:lnSpc>
              <a:spcBef>
                <a:spcPct val="0"/>
              </a:spcBef>
            </a:pPr>
            <a:r>
              <a:rPr lang="en-US" sz="3348">
                <a:solidFill>
                  <a:srgbClr val="9D7321"/>
                </a:solidFill>
                <a:latin typeface="Alegreya"/>
                <a:ea typeface="Alegreya"/>
                <a:cs typeface="Alegreya"/>
                <a:sym typeface="Alegreya"/>
              </a:rPr>
              <a:t>The Epistles have a total of  21 books, and 121 chapters.</a:t>
            </a:r>
          </a:p>
        </p:txBody>
      </p:sp>
      <p:sp>
        <p:nvSpPr>
          <p:cNvPr name="TextBox 5" id="5"/>
          <p:cNvSpPr txBox="true"/>
          <p:nvPr/>
        </p:nvSpPr>
        <p:spPr>
          <a:xfrm rot="0">
            <a:off x="1898118" y="2082118"/>
            <a:ext cx="1834101" cy="3555660"/>
          </a:xfrm>
          <a:prstGeom prst="rect">
            <a:avLst/>
          </a:prstGeom>
        </p:spPr>
        <p:txBody>
          <a:bodyPr anchor="t" rtlCol="false" tIns="0" lIns="0" bIns="0" rIns="0">
            <a:spAutoFit/>
          </a:bodyPr>
          <a:lstStyle/>
          <a:p>
            <a:pPr algn="ctr">
              <a:lnSpc>
                <a:spcPts val="28927"/>
              </a:lnSpc>
              <a:spcBef>
                <a:spcPct val="0"/>
              </a:spcBef>
            </a:pPr>
            <a:r>
              <a:rPr lang="en-US" sz="20662" spc="-1033">
                <a:solidFill>
                  <a:srgbClr val="9D7321"/>
                </a:solidFill>
                <a:latin typeface="Drunken Hour"/>
                <a:ea typeface="Drunken Hour"/>
                <a:cs typeface="Drunken Hour"/>
                <a:sym typeface="Drunken Hour"/>
              </a:rPr>
              <a:t>“ </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204041" y="928689"/>
            <a:ext cx="20696083" cy="2746376"/>
          </a:xfrm>
          <a:prstGeom prst="rect">
            <a:avLst/>
          </a:prstGeom>
        </p:spPr>
        <p:txBody>
          <a:bodyPr anchor="t" rtlCol="false" tIns="0" lIns="0" bIns="0" rIns="0">
            <a:spAutoFit/>
          </a:bodyPr>
          <a:lstStyle/>
          <a:p>
            <a:pPr algn="ctr">
              <a:lnSpc>
                <a:spcPts val="22399"/>
              </a:lnSpc>
              <a:spcBef>
                <a:spcPct val="0"/>
              </a:spcBef>
            </a:pPr>
            <a:r>
              <a:rPr lang="en-US" sz="15999" spc="-799">
                <a:solidFill>
                  <a:srgbClr val="9D7321"/>
                </a:solidFill>
                <a:latin typeface="Drunken Hour"/>
                <a:ea typeface="Drunken Hour"/>
                <a:cs typeface="Drunken Hour"/>
                <a:sym typeface="Drunken Hour"/>
              </a:rPr>
              <a:t>HEBREWS</a:t>
            </a:r>
          </a:p>
        </p:txBody>
      </p:sp>
      <p:sp>
        <p:nvSpPr>
          <p:cNvPr name="TextBox 4" id="4"/>
          <p:cNvSpPr txBox="true"/>
          <p:nvPr/>
        </p:nvSpPr>
        <p:spPr>
          <a:xfrm rot="0">
            <a:off x="2196971" y="302004"/>
            <a:ext cx="13894057"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1898118" y="3947773"/>
            <a:ext cx="15361182" cy="4696504"/>
          </a:xfrm>
          <a:prstGeom prst="rect">
            <a:avLst/>
          </a:prstGeom>
        </p:spPr>
        <p:txBody>
          <a:bodyPr anchor="t" rtlCol="false" tIns="0" lIns="0" bIns="0" rIns="0">
            <a:spAutoFit/>
          </a:bodyPr>
          <a:lstStyle/>
          <a:p>
            <a:pPr algn="l">
              <a:lnSpc>
                <a:spcPts val="4687"/>
              </a:lnSpc>
            </a:pPr>
            <a:r>
              <a:rPr lang="en-US" sz="3348">
                <a:solidFill>
                  <a:srgbClr val="9D7321"/>
                </a:solidFill>
                <a:latin typeface="Alegreya"/>
                <a:ea typeface="Alegreya"/>
                <a:cs typeface="Alegreya"/>
                <a:sym typeface="Alegreya"/>
              </a:rPr>
              <a:t> The Book of </a:t>
            </a:r>
            <a:r>
              <a:rPr lang="en-US" sz="3348" i="true" b="true">
                <a:solidFill>
                  <a:srgbClr val="9D7321"/>
                </a:solidFill>
                <a:latin typeface="Alegreya Bold Italics"/>
                <a:ea typeface="Alegreya Bold Italics"/>
                <a:cs typeface="Alegreya Bold Italics"/>
                <a:sym typeface="Alegreya Bold Italics"/>
              </a:rPr>
              <a:t>Hebrews</a:t>
            </a:r>
            <a:r>
              <a:rPr lang="en-US" sz="3348">
                <a:solidFill>
                  <a:srgbClr val="9D7321"/>
                </a:solidFill>
                <a:latin typeface="Alegreya"/>
                <a:ea typeface="Alegreya"/>
                <a:cs typeface="Alegreya"/>
                <a:sym typeface="Alegreya"/>
              </a:rPr>
              <a:t>, traditionally attributed to </a:t>
            </a:r>
            <a:r>
              <a:rPr lang="en-US" sz="3348" i="true" b="true">
                <a:solidFill>
                  <a:srgbClr val="9D7321"/>
                </a:solidFill>
                <a:latin typeface="Alegreya Bold Italics"/>
                <a:ea typeface="Alegreya Bold Italics"/>
                <a:cs typeface="Alegreya Bold Italics"/>
                <a:sym typeface="Alegreya Bold Italics"/>
              </a:rPr>
              <a:t>Paul</a:t>
            </a:r>
            <a:r>
              <a:rPr lang="en-US" sz="3348">
                <a:solidFill>
                  <a:srgbClr val="9D7321"/>
                </a:solidFill>
                <a:latin typeface="Alegreya"/>
                <a:ea typeface="Alegreya"/>
                <a:cs typeface="Alegreya"/>
                <a:sym typeface="Alegreya"/>
              </a:rPr>
              <a:t> but debated among scholars, consists of </a:t>
            </a:r>
            <a:r>
              <a:rPr lang="en-US" sz="3348" i="true" b="true">
                <a:solidFill>
                  <a:srgbClr val="9D7321"/>
                </a:solidFill>
                <a:latin typeface="Alegreya Bold Italics"/>
                <a:ea typeface="Alegreya Bold Italics"/>
                <a:cs typeface="Alegreya Bold Italics"/>
                <a:sym typeface="Alegreya Bold Italics"/>
              </a:rPr>
              <a:t>13 chapters</a:t>
            </a:r>
            <a:r>
              <a:rPr lang="en-US" sz="3348">
                <a:solidFill>
                  <a:srgbClr val="9D7321"/>
                </a:solidFill>
                <a:latin typeface="Alegreya"/>
                <a:ea typeface="Alegreya"/>
                <a:cs typeface="Alegreya"/>
                <a:sym typeface="Alegreya"/>
              </a:rPr>
              <a:t> and emphasizes the supremacy of Christ. It presents Jesus as greater than angels, Moses, and the Old Testament priesthood, showing how He fulfills the old covenant and establishes a new one. The book urges believers to remain steadfast in faith, endure suffering, and trust in Jesus as the perfect High Priest and ultimate sacrifice for sins. It highlights faith through the examples of past believers (Hebrews 11) and calls for perseverance in the Christian journey.</a:t>
            </a:r>
          </a:p>
          <a:p>
            <a:pPr algn="l">
              <a:lnSpc>
                <a:spcPts val="4687"/>
              </a:lnSpc>
              <a:spcBef>
                <a:spcPct val="0"/>
              </a:spcBef>
            </a:pP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755720" y="721678"/>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338314" y="1412821"/>
            <a:ext cx="13611371"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Faith requires endurance:</a:t>
            </a:r>
            <a:r>
              <a:rPr lang="en-US" sz="2199" spc="294">
                <a:solidFill>
                  <a:srgbClr val="9D7321"/>
                </a:solidFill>
                <a:latin typeface="Gotham"/>
                <a:ea typeface="Gotham"/>
                <a:cs typeface="Gotham"/>
                <a:sym typeface="Gotham"/>
              </a:rPr>
              <a:t> </a:t>
            </a:r>
            <a:r>
              <a:rPr lang="en-US" sz="2199" spc="294">
                <a:solidFill>
                  <a:srgbClr val="4C463C"/>
                </a:solidFill>
                <a:latin typeface="Gotham"/>
                <a:ea typeface="Gotham"/>
                <a:cs typeface="Gotham"/>
                <a:sym typeface="Gotham"/>
              </a:rPr>
              <a:t>Hebrews encourages perseverance, reminding us that trials are temporary, but God’s promises are eternal</a:t>
            </a:r>
            <a:r>
              <a:rPr lang="en-US" sz="2199" spc="294">
                <a:solidFill>
                  <a:srgbClr val="9D7321"/>
                </a:solidFill>
                <a:latin typeface="Gotham"/>
                <a:ea typeface="Gotham"/>
                <a:cs typeface="Gotham"/>
                <a:sym typeface="Gotham"/>
              </a:rPr>
              <a:t> </a:t>
            </a:r>
            <a:r>
              <a:rPr lang="en-US" sz="2199" spc="294">
                <a:solidFill>
                  <a:srgbClr val="000000"/>
                </a:solidFill>
                <a:latin typeface="Gotham"/>
                <a:ea typeface="Gotham"/>
                <a:cs typeface="Gotham"/>
                <a:sym typeface="Gotham"/>
              </a:rPr>
              <a:t>(Hebrews 10:36-39)</a:t>
            </a:r>
            <a:r>
              <a:rPr lang="en-US" sz="2199" spc="294">
                <a:solidFill>
                  <a:srgbClr val="9D7321"/>
                </a:solidFill>
                <a:latin typeface="Gotham"/>
                <a:ea typeface="Gotham"/>
                <a:cs typeface="Gotham"/>
                <a:sym typeface="Gotham"/>
              </a:rPr>
              <a:t>.</a:t>
            </a:r>
          </a:p>
          <a:p>
            <a:pPr algn="l">
              <a:lnSpc>
                <a:spcPts val="3079"/>
              </a:lnSpc>
              <a:spcBef>
                <a:spcPct val="0"/>
              </a:spcBef>
            </a:pPr>
          </a:p>
        </p:txBody>
      </p:sp>
      <p:sp>
        <p:nvSpPr>
          <p:cNvPr name="AutoShape 5" id="5"/>
          <p:cNvSpPr/>
          <p:nvPr/>
        </p:nvSpPr>
        <p:spPr>
          <a:xfrm>
            <a:off x="2134088" y="7014838"/>
            <a:ext cx="14699001"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2338314" y="2528516"/>
            <a:ext cx="12692881" cy="1544320"/>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Jesus is our High Priest:</a:t>
            </a:r>
            <a:r>
              <a:rPr lang="en-US" sz="2199" spc="294">
                <a:solidFill>
                  <a:srgbClr val="9D7321"/>
                </a:solidFill>
                <a:latin typeface="Gotham"/>
                <a:ea typeface="Gotham"/>
                <a:cs typeface="Gotham"/>
                <a:sym typeface="Gotham"/>
              </a:rPr>
              <a:t> </a:t>
            </a:r>
            <a:r>
              <a:rPr lang="en-US" sz="2199" spc="294">
                <a:solidFill>
                  <a:srgbClr val="4C463C"/>
                </a:solidFill>
                <a:latin typeface="Gotham"/>
                <a:ea typeface="Gotham"/>
                <a:cs typeface="Gotham"/>
                <a:sym typeface="Gotham"/>
              </a:rPr>
              <a:t>He is the perfect mediator between us and God (</a:t>
            </a:r>
            <a:r>
              <a:rPr lang="en-US" sz="2199" spc="294">
                <a:solidFill>
                  <a:srgbClr val="000000"/>
                </a:solidFill>
                <a:latin typeface="Gotham"/>
                <a:ea typeface="Gotham"/>
                <a:cs typeface="Gotham"/>
                <a:sym typeface="Gotham"/>
              </a:rPr>
              <a:t>Hebrews 4:14-16)</a:t>
            </a:r>
          </a:p>
          <a:p>
            <a:pPr algn="l">
              <a:lnSpc>
                <a:spcPts val="3079"/>
              </a:lnSpc>
            </a:pPr>
          </a:p>
          <a:p>
            <a:pPr algn="l">
              <a:lnSpc>
                <a:spcPts val="3079"/>
              </a:lnSpc>
              <a:spcBef>
                <a:spcPct val="0"/>
              </a:spcBef>
            </a:pPr>
          </a:p>
        </p:txBody>
      </p:sp>
      <p:sp>
        <p:nvSpPr>
          <p:cNvPr name="TextBox 7" id="7"/>
          <p:cNvSpPr txBox="true"/>
          <p:nvPr/>
        </p:nvSpPr>
        <p:spPr>
          <a:xfrm rot="0">
            <a:off x="2338314" y="3476889"/>
            <a:ext cx="11636618"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God disciplines those He loves:</a:t>
            </a:r>
            <a:r>
              <a:rPr lang="en-US" sz="2199" spc="294">
                <a:solidFill>
                  <a:srgbClr val="9D7321"/>
                </a:solidFill>
                <a:latin typeface="Gotham"/>
                <a:ea typeface="Gotham"/>
                <a:cs typeface="Gotham"/>
                <a:sym typeface="Gotham"/>
              </a:rPr>
              <a:t> </a:t>
            </a:r>
            <a:r>
              <a:rPr lang="en-US" sz="2199" spc="294">
                <a:solidFill>
                  <a:srgbClr val="342F28"/>
                </a:solidFill>
                <a:latin typeface="Gotham"/>
                <a:ea typeface="Gotham"/>
                <a:cs typeface="Gotham"/>
                <a:sym typeface="Gotham"/>
              </a:rPr>
              <a:t>Hardships help us grow spiritually (Hebrews 12:6-11). (Hebrews 12:6-11).</a:t>
            </a:r>
          </a:p>
          <a:p>
            <a:pPr algn="l">
              <a:lnSpc>
                <a:spcPts val="3079"/>
              </a:lnSpc>
              <a:spcBef>
                <a:spcPct val="0"/>
              </a:spcBef>
            </a:pPr>
          </a:p>
        </p:txBody>
      </p:sp>
      <p:sp>
        <p:nvSpPr>
          <p:cNvPr name="TextBox 8" id="8"/>
          <p:cNvSpPr txBox="true"/>
          <p:nvPr/>
        </p:nvSpPr>
        <p:spPr>
          <a:xfrm rot="0">
            <a:off x="2338314" y="4592584"/>
            <a:ext cx="13106202"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Faith is action:</a:t>
            </a:r>
            <a:r>
              <a:rPr lang="en-US" sz="2199" spc="294">
                <a:solidFill>
                  <a:srgbClr val="342F28"/>
                </a:solidFill>
                <a:latin typeface="Gotham"/>
                <a:ea typeface="Gotham"/>
                <a:cs typeface="Gotham"/>
                <a:sym typeface="Gotham"/>
              </a:rPr>
              <a:t> Faith is not just believing in God; it is trusting Him enough to obey, even when circumstances seem impossible.</a:t>
            </a:r>
          </a:p>
          <a:p>
            <a:pPr algn="l">
              <a:lnSpc>
                <a:spcPts val="3079"/>
              </a:lnSpc>
              <a:spcBef>
                <a:spcPct val="0"/>
              </a:spcBef>
            </a:pPr>
          </a:p>
        </p:txBody>
      </p:sp>
      <p:sp>
        <p:nvSpPr>
          <p:cNvPr name="TextBox 9" id="9"/>
          <p:cNvSpPr txBox="true"/>
          <p:nvPr/>
        </p:nvSpPr>
        <p:spPr>
          <a:xfrm rot="0">
            <a:off x="2338314" y="5545084"/>
            <a:ext cx="13611371"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Jesus is greater than the law:</a:t>
            </a:r>
            <a:r>
              <a:rPr lang="en-US" sz="2199" spc="294">
                <a:solidFill>
                  <a:srgbClr val="342F28"/>
                </a:solidFill>
                <a:latin typeface="Gotham"/>
                <a:ea typeface="Gotham"/>
                <a:cs typeface="Gotham"/>
                <a:sym typeface="Gotham"/>
              </a:rPr>
              <a:t> His sacrifice replaces the old covenant (Hebrews 8:6-13).</a:t>
            </a:r>
          </a:p>
          <a:p>
            <a:pPr algn="l">
              <a:lnSpc>
                <a:spcPts val="3079"/>
              </a:lnSpc>
              <a:spcBef>
                <a:spcPct val="0"/>
              </a:spcBef>
            </a:pP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204041" y="928689"/>
            <a:ext cx="20696083" cy="2746376"/>
          </a:xfrm>
          <a:prstGeom prst="rect">
            <a:avLst/>
          </a:prstGeom>
        </p:spPr>
        <p:txBody>
          <a:bodyPr anchor="t" rtlCol="false" tIns="0" lIns="0" bIns="0" rIns="0">
            <a:spAutoFit/>
          </a:bodyPr>
          <a:lstStyle/>
          <a:p>
            <a:pPr algn="ctr">
              <a:lnSpc>
                <a:spcPts val="22399"/>
              </a:lnSpc>
              <a:spcBef>
                <a:spcPct val="0"/>
              </a:spcBef>
            </a:pPr>
            <a:r>
              <a:rPr lang="en-US" sz="15999" spc="-799">
                <a:solidFill>
                  <a:srgbClr val="9D7321"/>
                </a:solidFill>
                <a:latin typeface="Drunken Hour"/>
                <a:ea typeface="Drunken Hour"/>
                <a:cs typeface="Drunken Hour"/>
                <a:sym typeface="Drunken Hour"/>
              </a:rPr>
              <a:t>PHILEMON</a:t>
            </a:r>
          </a:p>
        </p:txBody>
      </p:sp>
      <p:sp>
        <p:nvSpPr>
          <p:cNvPr name="TextBox 4" id="4"/>
          <p:cNvSpPr txBox="true"/>
          <p:nvPr/>
        </p:nvSpPr>
        <p:spPr>
          <a:xfrm rot="0">
            <a:off x="2196971" y="302004"/>
            <a:ext cx="13894057"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1898118" y="3947773"/>
            <a:ext cx="15361182" cy="4696504"/>
          </a:xfrm>
          <a:prstGeom prst="rect">
            <a:avLst/>
          </a:prstGeom>
        </p:spPr>
        <p:txBody>
          <a:bodyPr anchor="t" rtlCol="false" tIns="0" lIns="0" bIns="0" rIns="0">
            <a:spAutoFit/>
          </a:bodyPr>
          <a:lstStyle/>
          <a:p>
            <a:pPr algn="l">
              <a:lnSpc>
                <a:spcPts val="4687"/>
              </a:lnSpc>
            </a:pPr>
            <a:r>
              <a:rPr lang="en-US" sz="3348">
                <a:solidFill>
                  <a:srgbClr val="9D7321"/>
                </a:solidFill>
                <a:latin typeface="Alegreya"/>
                <a:ea typeface="Alegreya"/>
                <a:cs typeface="Alegreya"/>
                <a:sym typeface="Alegreya"/>
              </a:rPr>
              <a:t>The Book of Phil</a:t>
            </a:r>
            <a:r>
              <a:rPr lang="en-US" sz="3348">
                <a:solidFill>
                  <a:srgbClr val="9D7321"/>
                </a:solidFill>
                <a:latin typeface="Alegreya"/>
                <a:ea typeface="Alegreya"/>
                <a:cs typeface="Alegreya"/>
                <a:sym typeface="Alegreya"/>
              </a:rPr>
              <a:t>e</a:t>
            </a:r>
            <a:r>
              <a:rPr lang="en-US" sz="3348">
                <a:solidFill>
                  <a:srgbClr val="9D7321"/>
                </a:solidFill>
                <a:latin typeface="Alegreya"/>
                <a:ea typeface="Alegreya"/>
                <a:cs typeface="Alegreya"/>
                <a:sym typeface="Alegreya"/>
              </a:rPr>
              <a:t>mon i</a:t>
            </a:r>
            <a:r>
              <a:rPr lang="en-US" sz="3348">
                <a:solidFill>
                  <a:srgbClr val="9D7321"/>
                </a:solidFill>
                <a:latin typeface="Alegreya"/>
                <a:ea typeface="Alegreya"/>
                <a:cs typeface="Alegreya"/>
                <a:sym typeface="Alegreya"/>
              </a:rPr>
              <a:t>s</a:t>
            </a:r>
            <a:r>
              <a:rPr lang="en-US" sz="3348">
                <a:solidFill>
                  <a:srgbClr val="9D7321"/>
                </a:solidFill>
                <a:latin typeface="Alegreya"/>
                <a:ea typeface="Alegreya"/>
                <a:cs typeface="Alegreya"/>
                <a:sym typeface="Alegreya"/>
              </a:rPr>
              <a:t> a personal letter from </a:t>
            </a:r>
            <a:r>
              <a:rPr lang="en-US" sz="3348" b="true">
                <a:solidFill>
                  <a:srgbClr val="9D7321"/>
                </a:solidFill>
                <a:latin typeface="Alegreya Bold"/>
                <a:ea typeface="Alegreya Bold"/>
                <a:cs typeface="Alegreya Bold"/>
                <a:sym typeface="Alegreya Bold"/>
              </a:rPr>
              <a:t>Paul</a:t>
            </a:r>
            <a:r>
              <a:rPr lang="en-US" sz="3348">
                <a:solidFill>
                  <a:srgbClr val="9D7321"/>
                </a:solidFill>
                <a:latin typeface="Alegreya"/>
                <a:ea typeface="Alegreya"/>
                <a:cs typeface="Alegreya"/>
                <a:sym typeface="Alegreya"/>
              </a:rPr>
              <a:t> to Philemon, a C</a:t>
            </a:r>
            <a:r>
              <a:rPr lang="en-US" sz="3348">
                <a:solidFill>
                  <a:srgbClr val="9D7321"/>
                </a:solidFill>
                <a:latin typeface="Alegreya"/>
                <a:ea typeface="Alegreya"/>
                <a:cs typeface="Alegreya"/>
                <a:sym typeface="Alegreya"/>
              </a:rPr>
              <a:t>hr</a:t>
            </a:r>
            <a:r>
              <a:rPr lang="en-US" sz="3348">
                <a:solidFill>
                  <a:srgbClr val="9D7321"/>
                </a:solidFill>
                <a:latin typeface="Alegreya"/>
                <a:ea typeface="Alegreya"/>
                <a:cs typeface="Alegreya"/>
                <a:sym typeface="Alegreya"/>
              </a:rPr>
              <a:t>i</a:t>
            </a:r>
            <a:r>
              <a:rPr lang="en-US" sz="3348">
                <a:solidFill>
                  <a:srgbClr val="9D7321"/>
                </a:solidFill>
                <a:latin typeface="Alegreya"/>
                <a:ea typeface="Alegreya"/>
                <a:cs typeface="Alegreya"/>
                <a:sym typeface="Alegreya"/>
              </a:rPr>
              <a:t>s</a:t>
            </a:r>
            <a:r>
              <a:rPr lang="en-US" sz="3348">
                <a:solidFill>
                  <a:srgbClr val="9D7321"/>
                </a:solidFill>
                <a:latin typeface="Alegreya"/>
                <a:ea typeface="Alegreya"/>
                <a:cs typeface="Alegreya"/>
                <a:sym typeface="Alegreya"/>
              </a:rPr>
              <a:t>tian leader, urging him to forgive and accept his runaway slave, Onesimus, as a brother in Christ. Though it has only </a:t>
            </a:r>
            <a:r>
              <a:rPr lang="en-US" sz="3348" b="true">
                <a:solidFill>
                  <a:srgbClr val="9D7321"/>
                </a:solidFill>
                <a:latin typeface="Alegreya Bold"/>
                <a:ea typeface="Alegreya Bold"/>
                <a:cs typeface="Alegreya Bold"/>
                <a:sym typeface="Alegreya Bold"/>
              </a:rPr>
              <a:t>one chapter</a:t>
            </a:r>
            <a:r>
              <a:rPr lang="en-US" sz="3348">
                <a:solidFill>
                  <a:srgbClr val="9D7321"/>
                </a:solidFill>
                <a:latin typeface="Alegreya"/>
                <a:ea typeface="Alegreya"/>
                <a:cs typeface="Alegreya"/>
                <a:sym typeface="Alegreya"/>
              </a:rPr>
              <a:t>, it carries a deep message of Christian love, reconciliation, and transformation. Paul intercedes for Onesimus, highlighting how faith in Christ changes relationships and social structures, making all believers equal before God. This letter demonstrates the power of forgiveness and how the gospel reshapes human interactions.</a:t>
            </a:r>
          </a:p>
          <a:p>
            <a:pPr algn="l">
              <a:lnSpc>
                <a:spcPts val="4687"/>
              </a:lnSpc>
              <a:spcBef>
                <a:spcPct val="0"/>
              </a:spcBef>
            </a:pP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755720" y="721678"/>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338314" y="1412821"/>
            <a:ext cx="12046103"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Forgiveness transforms relationships:</a:t>
            </a:r>
            <a:r>
              <a:rPr lang="en-US" sz="2199" spc="294">
                <a:solidFill>
                  <a:srgbClr val="342F28"/>
                </a:solidFill>
                <a:latin typeface="Gotham"/>
                <a:ea typeface="Gotham"/>
                <a:cs typeface="Gotham"/>
                <a:sym typeface="Gotham"/>
              </a:rPr>
              <a:t> Paul urges Philemon to see Onesimus not as a slave but as a brother (Philemon 16).</a:t>
            </a:r>
          </a:p>
          <a:p>
            <a:pPr algn="l">
              <a:lnSpc>
                <a:spcPts val="3079"/>
              </a:lnSpc>
              <a:spcBef>
                <a:spcPct val="0"/>
              </a:spcBef>
            </a:pPr>
          </a:p>
        </p:txBody>
      </p:sp>
      <p:sp>
        <p:nvSpPr>
          <p:cNvPr name="AutoShape 5" id="5"/>
          <p:cNvSpPr/>
          <p:nvPr/>
        </p:nvSpPr>
        <p:spPr>
          <a:xfrm>
            <a:off x="2134088" y="7014838"/>
            <a:ext cx="14699001"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2338314" y="2528516"/>
            <a:ext cx="12692881" cy="1544320"/>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Love should guide our actions:</a:t>
            </a:r>
            <a:r>
              <a:rPr lang="en-US" sz="2199" spc="294">
                <a:solidFill>
                  <a:srgbClr val="342F28"/>
                </a:solidFill>
                <a:latin typeface="Gotham"/>
                <a:ea typeface="Gotham"/>
                <a:cs typeface="Gotham"/>
                <a:sym typeface="Gotham"/>
              </a:rPr>
              <a:t> Paul appeals to Philemon with kindness, not force (Philemon 8-9).</a:t>
            </a:r>
          </a:p>
          <a:p>
            <a:pPr algn="l">
              <a:lnSpc>
                <a:spcPts val="3079"/>
              </a:lnSpc>
            </a:pPr>
          </a:p>
          <a:p>
            <a:pPr algn="l">
              <a:lnSpc>
                <a:spcPts val="3079"/>
              </a:lnSpc>
              <a:spcBef>
                <a:spcPct val="0"/>
              </a:spcBef>
            </a:pPr>
          </a:p>
        </p:txBody>
      </p:sp>
      <p:sp>
        <p:nvSpPr>
          <p:cNvPr name="TextBox 7" id="7"/>
          <p:cNvSpPr txBox="true"/>
          <p:nvPr/>
        </p:nvSpPr>
        <p:spPr>
          <a:xfrm rot="0">
            <a:off x="2338314" y="3476889"/>
            <a:ext cx="11636618"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Christ changes our identity:</a:t>
            </a:r>
            <a:r>
              <a:rPr lang="en-US" sz="2199" spc="294">
                <a:solidFill>
                  <a:srgbClr val="342F28"/>
                </a:solidFill>
                <a:latin typeface="Gotham"/>
                <a:ea typeface="Gotham"/>
                <a:cs typeface="Gotham"/>
                <a:sym typeface="Gotham"/>
              </a:rPr>
              <a:t> Onesimus went from useless to useful through faith (Philemon 11).</a:t>
            </a:r>
          </a:p>
          <a:p>
            <a:pPr algn="l">
              <a:lnSpc>
                <a:spcPts val="3079"/>
              </a:lnSpc>
              <a:spcBef>
                <a:spcPct val="0"/>
              </a:spcBef>
            </a:pPr>
          </a:p>
        </p:txBody>
      </p:sp>
      <p:sp>
        <p:nvSpPr>
          <p:cNvPr name="TextBox 8" id="8"/>
          <p:cNvSpPr txBox="true"/>
          <p:nvPr/>
        </p:nvSpPr>
        <p:spPr>
          <a:xfrm rot="0">
            <a:off x="2338314" y="4592584"/>
            <a:ext cx="13106202"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Advocacy matters:</a:t>
            </a:r>
            <a:r>
              <a:rPr lang="en-US" sz="2199" spc="294">
                <a:solidFill>
                  <a:srgbClr val="342F28"/>
                </a:solidFill>
                <a:latin typeface="Gotham"/>
                <a:ea typeface="Gotham"/>
                <a:cs typeface="Gotham"/>
                <a:sym typeface="Gotham"/>
              </a:rPr>
              <a:t> Paul intercedes on behalf of Onesimus, showing the power of standing up for others (Philemon 17-19).</a:t>
            </a:r>
          </a:p>
          <a:p>
            <a:pPr algn="l">
              <a:lnSpc>
                <a:spcPts val="3079"/>
              </a:lnSpc>
              <a:spcBef>
                <a:spcPct val="0"/>
              </a:spcBef>
            </a:pPr>
          </a:p>
        </p:txBody>
      </p:sp>
      <p:sp>
        <p:nvSpPr>
          <p:cNvPr name="TextBox 9" id="9"/>
          <p:cNvSpPr txBox="true"/>
          <p:nvPr/>
        </p:nvSpPr>
        <p:spPr>
          <a:xfrm rot="0">
            <a:off x="2338314" y="5545084"/>
            <a:ext cx="13611371" cy="1153795"/>
          </a:xfrm>
          <a:prstGeom prst="rect">
            <a:avLst/>
          </a:prstGeom>
        </p:spPr>
        <p:txBody>
          <a:bodyPr anchor="t" rtlCol="false" tIns="0" lIns="0" bIns="0" rIns="0">
            <a:spAutoFit/>
          </a:bodyPr>
          <a:lstStyle/>
          <a:p>
            <a:pPr algn="l">
              <a:lnSpc>
                <a:spcPts val="3079"/>
              </a:lnSpc>
            </a:pPr>
            <a:r>
              <a:rPr lang="en-US" sz="2199" spc="294" u="sng">
                <a:solidFill>
                  <a:srgbClr val="9D7321"/>
                </a:solidFill>
                <a:latin typeface="Gotham"/>
                <a:ea typeface="Gotham"/>
                <a:cs typeface="Gotham"/>
                <a:sym typeface="Gotham"/>
              </a:rPr>
              <a:t>&gt; Christianity challenges social norms:</a:t>
            </a:r>
            <a:r>
              <a:rPr lang="en-US" sz="2199" spc="294">
                <a:solidFill>
                  <a:srgbClr val="342F28"/>
                </a:solidFill>
                <a:latin typeface="Gotham"/>
                <a:ea typeface="Gotham"/>
                <a:cs typeface="Gotham"/>
                <a:sym typeface="Gotham"/>
              </a:rPr>
              <a:t> Faith unites all believers as equals (Philemon 15-16).</a:t>
            </a:r>
          </a:p>
          <a:p>
            <a:pPr algn="l">
              <a:lnSpc>
                <a:spcPts val="3079"/>
              </a:lnSpc>
              <a:spcBef>
                <a:spcPct val="0"/>
              </a:spcBef>
            </a:pP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081576" y="-314325"/>
            <a:ext cx="20696083" cy="2746376"/>
          </a:xfrm>
          <a:prstGeom prst="rect">
            <a:avLst/>
          </a:prstGeom>
        </p:spPr>
        <p:txBody>
          <a:bodyPr anchor="t" rtlCol="false" tIns="0" lIns="0" bIns="0" rIns="0">
            <a:spAutoFit/>
          </a:bodyPr>
          <a:lstStyle/>
          <a:p>
            <a:pPr algn="ctr">
              <a:lnSpc>
                <a:spcPts val="22399"/>
              </a:lnSpc>
              <a:spcBef>
                <a:spcPct val="0"/>
              </a:spcBef>
            </a:pPr>
            <a:r>
              <a:rPr lang="en-US" sz="15999" spc="-799">
                <a:solidFill>
                  <a:srgbClr val="9D7321"/>
                </a:solidFill>
                <a:latin typeface="Drunken Hour"/>
                <a:ea typeface="Drunken Hour"/>
                <a:cs typeface="Drunken Hour"/>
                <a:sym typeface="Drunken Hour"/>
              </a:rPr>
              <a:t>1 TIMOTHY</a:t>
            </a:r>
          </a:p>
        </p:txBody>
      </p:sp>
      <p:sp>
        <p:nvSpPr>
          <p:cNvPr name="TextBox 4" id="4"/>
          <p:cNvSpPr txBox="true"/>
          <p:nvPr/>
        </p:nvSpPr>
        <p:spPr>
          <a:xfrm rot="0">
            <a:off x="1892071" y="2070652"/>
            <a:ext cx="14503859" cy="7792646"/>
          </a:xfrm>
          <a:prstGeom prst="rect">
            <a:avLst/>
          </a:prstGeom>
        </p:spPr>
        <p:txBody>
          <a:bodyPr anchor="t" rtlCol="false" tIns="0" lIns="0" bIns="0" rIns="0">
            <a:spAutoFit/>
          </a:bodyPr>
          <a:lstStyle/>
          <a:p>
            <a:pPr algn="l">
              <a:lnSpc>
                <a:spcPts val="4425"/>
              </a:lnSpc>
            </a:pPr>
            <a:r>
              <a:rPr lang="en-US" sz="3161">
                <a:solidFill>
                  <a:srgbClr val="9D7321"/>
                </a:solidFill>
                <a:latin typeface="Alegreya"/>
                <a:ea typeface="Alegreya"/>
                <a:cs typeface="Alegreya"/>
                <a:sym typeface="Alegreya"/>
              </a:rPr>
              <a:t>Paul</a:t>
            </a:r>
            <a:r>
              <a:rPr lang="en-US" sz="3161">
                <a:solidFill>
                  <a:srgbClr val="9D7321"/>
                </a:solidFill>
                <a:latin typeface="Alegreya"/>
                <a:ea typeface="Alegreya"/>
                <a:cs typeface="Alegreya"/>
                <a:sym typeface="Alegreya"/>
              </a:rPr>
              <a:t> writes to Timothy, </a:t>
            </a:r>
            <a:r>
              <a:rPr lang="en-US" sz="3161">
                <a:solidFill>
                  <a:srgbClr val="9D7321"/>
                </a:solidFill>
                <a:latin typeface="Alegreya"/>
                <a:ea typeface="Alegreya"/>
                <a:cs typeface="Alegreya"/>
                <a:sym typeface="Alegreya"/>
              </a:rPr>
              <a:t>his young protégé, </a:t>
            </a:r>
            <a:r>
              <a:rPr lang="en-US" sz="3161">
                <a:solidFill>
                  <a:srgbClr val="9D7321"/>
                </a:solidFill>
                <a:latin typeface="Alegreya"/>
                <a:ea typeface="Alegreya"/>
                <a:cs typeface="Alegreya"/>
                <a:sym typeface="Alegreya"/>
              </a:rPr>
              <a:t>in</a:t>
            </a:r>
            <a:r>
              <a:rPr lang="en-US" sz="3161">
                <a:solidFill>
                  <a:srgbClr val="9D7321"/>
                </a:solidFill>
                <a:latin typeface="Alegreya"/>
                <a:ea typeface="Alegreya"/>
                <a:cs typeface="Alegreya"/>
                <a:sym typeface="Alegreya"/>
              </a:rPr>
              <a:t>struc</a:t>
            </a:r>
            <a:r>
              <a:rPr lang="en-US" sz="3161">
                <a:solidFill>
                  <a:srgbClr val="9D7321"/>
                </a:solidFill>
                <a:latin typeface="Alegreya"/>
                <a:ea typeface="Alegreya"/>
                <a:cs typeface="Alegreya"/>
                <a:sym typeface="Alegreya"/>
              </a:rPr>
              <a:t>ting him on how to lead the church in Ephesus. He encourages him to stand firm in sound doctrine, refute false teachings, and promote faith and love (1:3-11).</a:t>
            </a:r>
          </a:p>
          <a:p>
            <a:pPr algn="l">
              <a:lnSpc>
                <a:spcPts val="4425"/>
              </a:lnSpc>
            </a:pPr>
          </a:p>
          <a:p>
            <a:pPr algn="l">
              <a:lnSpc>
                <a:spcPts val="4425"/>
              </a:lnSpc>
            </a:pPr>
            <a:r>
              <a:rPr lang="en-US" sz="3161">
                <a:solidFill>
                  <a:srgbClr val="9D7321"/>
                </a:solidFill>
                <a:latin typeface="Alegreya"/>
                <a:ea typeface="Alegreya"/>
                <a:cs typeface="Alegreya"/>
                <a:sym typeface="Alegreya"/>
              </a:rPr>
              <a:t> Paul emphasizes the role of prayer and w</a:t>
            </a:r>
            <a:r>
              <a:rPr lang="en-US" sz="3161">
                <a:solidFill>
                  <a:srgbClr val="9D7321"/>
                </a:solidFill>
                <a:latin typeface="Alegreya"/>
                <a:ea typeface="Alegreya"/>
                <a:cs typeface="Alegreya"/>
                <a:sym typeface="Alegreya"/>
              </a:rPr>
              <a:t>o</a:t>
            </a:r>
            <a:r>
              <a:rPr lang="en-US" sz="3161">
                <a:solidFill>
                  <a:srgbClr val="9D7321"/>
                </a:solidFill>
                <a:latin typeface="Alegreya"/>
                <a:ea typeface="Alegreya"/>
                <a:cs typeface="Alegreya"/>
                <a:sym typeface="Alegreya"/>
              </a:rPr>
              <a:t>rship i</a:t>
            </a:r>
            <a:r>
              <a:rPr lang="en-US" sz="3161">
                <a:solidFill>
                  <a:srgbClr val="9D7321"/>
                </a:solidFill>
                <a:latin typeface="Alegreya"/>
                <a:ea typeface="Alegreya"/>
                <a:cs typeface="Alegreya"/>
                <a:sym typeface="Alegreya"/>
              </a:rPr>
              <a:t>n</a:t>
            </a:r>
            <a:r>
              <a:rPr lang="en-US" sz="3161">
                <a:solidFill>
                  <a:srgbClr val="9D7321"/>
                </a:solidFill>
                <a:latin typeface="Alegreya"/>
                <a:ea typeface="Alegreya"/>
                <a:cs typeface="Alegreya"/>
                <a:sym typeface="Alegreya"/>
              </a:rPr>
              <a:t> th</a:t>
            </a:r>
            <a:r>
              <a:rPr lang="en-US" sz="3161">
                <a:solidFill>
                  <a:srgbClr val="9D7321"/>
                </a:solidFill>
                <a:latin typeface="Alegreya"/>
                <a:ea typeface="Alegreya"/>
                <a:cs typeface="Alegreya"/>
                <a:sym typeface="Alegreya"/>
              </a:rPr>
              <a:t>e ch</a:t>
            </a:r>
            <a:r>
              <a:rPr lang="en-US" sz="3161">
                <a:solidFill>
                  <a:srgbClr val="9D7321"/>
                </a:solidFill>
                <a:latin typeface="Alegreya"/>
                <a:ea typeface="Alegreya"/>
                <a:cs typeface="Alegreya"/>
                <a:sym typeface="Alegreya"/>
              </a:rPr>
              <a:t>u</a:t>
            </a:r>
            <a:r>
              <a:rPr lang="en-US" sz="3161">
                <a:solidFill>
                  <a:srgbClr val="9D7321"/>
                </a:solidFill>
                <a:latin typeface="Alegreya"/>
                <a:ea typeface="Alegreya"/>
                <a:cs typeface="Alegreya"/>
                <a:sym typeface="Alegreya"/>
              </a:rPr>
              <a:t>r</a:t>
            </a:r>
            <a:r>
              <a:rPr lang="en-US" sz="3161">
                <a:solidFill>
                  <a:srgbClr val="9D7321"/>
                </a:solidFill>
                <a:latin typeface="Alegreya"/>
                <a:ea typeface="Alegreya"/>
                <a:cs typeface="Alegreya"/>
                <a:sym typeface="Alegreya"/>
              </a:rPr>
              <a:t>ch (2:1-15) </a:t>
            </a:r>
          </a:p>
          <a:p>
            <a:pPr algn="l">
              <a:lnSpc>
                <a:spcPts val="4425"/>
              </a:lnSpc>
            </a:pPr>
            <a:r>
              <a:rPr lang="en-US" sz="3161">
                <a:solidFill>
                  <a:srgbClr val="9D7321"/>
                </a:solidFill>
                <a:latin typeface="Alegreya"/>
                <a:ea typeface="Alegreya"/>
                <a:cs typeface="Alegreya"/>
                <a:sym typeface="Alegreya"/>
              </a:rPr>
              <a:t>and stresses the importance of godly leadership, outlining the qualifications for overseers and deacons, highlighting integrity and good character (3:1-13). </a:t>
            </a:r>
          </a:p>
          <a:p>
            <a:pPr algn="l">
              <a:lnSpc>
                <a:spcPts val="4425"/>
              </a:lnSpc>
            </a:pPr>
            <a:r>
              <a:rPr lang="en-US" sz="3161">
                <a:solidFill>
                  <a:srgbClr val="9D7321"/>
                </a:solidFill>
                <a:latin typeface="Alegreya"/>
                <a:ea typeface="Alegreya"/>
                <a:cs typeface="Alegreya"/>
                <a:sym typeface="Alegreya"/>
              </a:rPr>
              <a:t>He warns against false teachers who mislead believers and urges Timothy to train himself in godliness (4:1-16).</a:t>
            </a:r>
          </a:p>
          <a:p>
            <a:pPr algn="l">
              <a:lnSpc>
                <a:spcPts val="4425"/>
              </a:lnSpc>
            </a:pPr>
          </a:p>
          <a:p>
            <a:pPr algn="l">
              <a:lnSpc>
                <a:spcPts val="4425"/>
              </a:lnSpc>
            </a:pPr>
            <a:r>
              <a:rPr lang="en-US" sz="3161">
                <a:solidFill>
                  <a:srgbClr val="9D7321"/>
                </a:solidFill>
                <a:latin typeface="Alegreya"/>
                <a:ea typeface="Alegreya"/>
                <a:cs typeface="Alegreya"/>
                <a:sym typeface="Alegreya"/>
              </a:rPr>
              <a:t>Paul also provides practical advice on dealing with different groups in the church, including elders, widows, and slaves, encouraging fairness and respect (5:1-25).</a:t>
            </a:r>
          </a:p>
          <a:p>
            <a:pPr algn="l">
              <a:lnSpc>
                <a:spcPts val="4425"/>
              </a:lnSpc>
              <a:spcBef>
                <a:spcPct val="0"/>
              </a:spcBef>
            </a:pPr>
            <a:r>
              <a:rPr lang="en-US" sz="3161">
                <a:solidFill>
                  <a:srgbClr val="9D7321"/>
                </a:solidFill>
                <a:latin typeface="Alegreya"/>
                <a:ea typeface="Alegreya"/>
                <a:cs typeface="Alegreya"/>
                <a:sym typeface="Alegreya"/>
              </a:rPr>
              <a:t> He concludes by emphasizing contentment over wealth and the importance of pursuing righteousness (6:6-10).</a:t>
            </a:r>
          </a:p>
        </p:txBody>
      </p:sp>
    </p:spTree>
  </p:cSld>
  <p:clrMapOvr>
    <a:masterClrMapping/>
  </p:clrMapOvr>
  <p:transition spd="fast">
    <p:fade/>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081576" y="-314325"/>
            <a:ext cx="20696083" cy="2746376"/>
          </a:xfrm>
          <a:prstGeom prst="rect">
            <a:avLst/>
          </a:prstGeom>
        </p:spPr>
        <p:txBody>
          <a:bodyPr anchor="t" rtlCol="false" tIns="0" lIns="0" bIns="0" rIns="0">
            <a:spAutoFit/>
          </a:bodyPr>
          <a:lstStyle/>
          <a:p>
            <a:pPr algn="ctr">
              <a:lnSpc>
                <a:spcPts val="22399"/>
              </a:lnSpc>
              <a:spcBef>
                <a:spcPct val="0"/>
              </a:spcBef>
            </a:pPr>
            <a:r>
              <a:rPr lang="en-US" sz="15999" spc="-799">
                <a:solidFill>
                  <a:srgbClr val="9D7321"/>
                </a:solidFill>
                <a:latin typeface="Drunken Hour"/>
                <a:ea typeface="Drunken Hour"/>
                <a:cs typeface="Drunken Hour"/>
                <a:sym typeface="Drunken Hour"/>
              </a:rPr>
              <a:t>2 TIMOTHY</a:t>
            </a:r>
          </a:p>
        </p:txBody>
      </p:sp>
      <p:sp>
        <p:nvSpPr>
          <p:cNvPr name="TextBox 4" id="4"/>
          <p:cNvSpPr txBox="true"/>
          <p:nvPr/>
        </p:nvSpPr>
        <p:spPr>
          <a:xfrm rot="0">
            <a:off x="2327776" y="2076426"/>
            <a:ext cx="13877378" cy="7982911"/>
          </a:xfrm>
          <a:prstGeom prst="rect">
            <a:avLst/>
          </a:prstGeom>
        </p:spPr>
        <p:txBody>
          <a:bodyPr anchor="t" rtlCol="false" tIns="0" lIns="0" bIns="0" rIns="0">
            <a:spAutoFit/>
          </a:bodyPr>
          <a:lstStyle/>
          <a:p>
            <a:pPr algn="l">
              <a:lnSpc>
                <a:spcPts val="4234"/>
              </a:lnSpc>
            </a:pPr>
            <a:r>
              <a:rPr lang="en-US" sz="3024">
                <a:solidFill>
                  <a:srgbClr val="9D7321"/>
                </a:solidFill>
                <a:latin typeface="Alegreya"/>
                <a:ea typeface="Alegreya"/>
                <a:cs typeface="Alegreya"/>
                <a:sym typeface="Alegreya"/>
              </a:rPr>
              <a:t>This is Paul’s final letter before his martyrdom, where he urges Timothy to remain faithful despite persecution. He reminds Timothy to endure hardship like a good soldier of Christ and t</a:t>
            </a:r>
            <a:r>
              <a:rPr lang="en-US" sz="3024">
                <a:solidFill>
                  <a:srgbClr val="9D7321"/>
                </a:solidFill>
                <a:latin typeface="Alegreya"/>
                <a:ea typeface="Alegreya"/>
                <a:cs typeface="Alegreya"/>
                <a:sym typeface="Alegreya"/>
              </a:rPr>
              <a:t>o </a:t>
            </a:r>
            <a:r>
              <a:rPr lang="en-US" sz="3024">
                <a:solidFill>
                  <a:srgbClr val="9D7321"/>
                </a:solidFill>
                <a:latin typeface="Alegreya"/>
                <a:ea typeface="Alegreya"/>
                <a:cs typeface="Alegreya"/>
                <a:sym typeface="Alegreya"/>
              </a:rPr>
              <a:t>remain committed to th</a:t>
            </a:r>
            <a:r>
              <a:rPr lang="en-US" sz="3024">
                <a:solidFill>
                  <a:srgbClr val="9D7321"/>
                </a:solidFill>
                <a:latin typeface="Alegreya"/>
                <a:ea typeface="Alegreya"/>
                <a:cs typeface="Alegreya"/>
                <a:sym typeface="Alegreya"/>
              </a:rPr>
              <a:t>e gospel</a:t>
            </a:r>
            <a:r>
              <a:rPr lang="en-US" sz="3024">
                <a:solidFill>
                  <a:srgbClr val="9D7321"/>
                </a:solidFill>
                <a:latin typeface="Alegreya"/>
                <a:ea typeface="Alegreya"/>
                <a:cs typeface="Alegreya"/>
                <a:sym typeface="Alegreya"/>
              </a:rPr>
              <a:t> (1:6-14). </a:t>
            </a:r>
          </a:p>
          <a:p>
            <a:pPr algn="l">
              <a:lnSpc>
                <a:spcPts val="4234"/>
              </a:lnSpc>
            </a:pPr>
          </a:p>
          <a:p>
            <a:pPr algn="l">
              <a:lnSpc>
                <a:spcPts val="4234"/>
              </a:lnSpc>
            </a:pPr>
            <a:r>
              <a:rPr lang="en-US" sz="3024">
                <a:solidFill>
                  <a:srgbClr val="9D7321"/>
                </a:solidFill>
                <a:latin typeface="Alegreya"/>
                <a:ea typeface="Alegreya"/>
                <a:cs typeface="Alegreya"/>
                <a:sym typeface="Alegreya"/>
              </a:rPr>
              <a:t>P</a:t>
            </a:r>
            <a:r>
              <a:rPr lang="en-US" sz="3024">
                <a:solidFill>
                  <a:srgbClr val="9D7321"/>
                </a:solidFill>
                <a:latin typeface="Alegreya"/>
                <a:ea typeface="Alegreya"/>
                <a:cs typeface="Alegreya"/>
                <a:sym typeface="Alegreya"/>
              </a:rPr>
              <a:t>aul warns about increasing wickedness in the last days and false teachers who will deceive many (3:1-9). </a:t>
            </a:r>
          </a:p>
          <a:p>
            <a:pPr algn="l">
              <a:lnSpc>
                <a:spcPts val="4234"/>
              </a:lnSpc>
            </a:pPr>
          </a:p>
          <a:p>
            <a:pPr algn="l">
              <a:lnSpc>
                <a:spcPts val="4234"/>
              </a:lnSpc>
            </a:pPr>
            <a:r>
              <a:rPr lang="en-US" sz="3024">
                <a:solidFill>
                  <a:srgbClr val="9D7321"/>
                </a:solidFill>
                <a:latin typeface="Alegreya"/>
                <a:ea typeface="Alegreya"/>
                <a:cs typeface="Alegreya"/>
                <a:sym typeface="Alegreya"/>
              </a:rPr>
              <a:t>He highlights the power and sufficiency of Scripture in equipping believers for good works (3:16-17).</a:t>
            </a:r>
          </a:p>
          <a:p>
            <a:pPr algn="l">
              <a:lnSpc>
                <a:spcPts val="4234"/>
              </a:lnSpc>
            </a:pPr>
          </a:p>
          <a:p>
            <a:pPr algn="l">
              <a:lnSpc>
                <a:spcPts val="4234"/>
              </a:lnSpc>
            </a:pPr>
            <a:r>
              <a:rPr lang="en-US" sz="3024">
                <a:solidFill>
                  <a:srgbClr val="9D7321"/>
                </a:solidFill>
                <a:latin typeface="Alegreya"/>
                <a:ea typeface="Alegreya"/>
                <a:cs typeface="Alegreya"/>
                <a:sym typeface="Alegreya"/>
              </a:rPr>
              <a:t> </a:t>
            </a:r>
            <a:r>
              <a:rPr lang="en-US" sz="3024">
                <a:solidFill>
                  <a:srgbClr val="9D7321"/>
                </a:solidFill>
                <a:latin typeface="Alegreya"/>
                <a:ea typeface="Alegreya"/>
                <a:cs typeface="Alegreya"/>
                <a:sym typeface="Alegreya"/>
              </a:rPr>
              <a:t>Paul reflects on his own life, declaring that he has fought the good fight, finished the race, and kept the faith (4:6-8). </a:t>
            </a:r>
          </a:p>
          <a:p>
            <a:pPr algn="l">
              <a:lnSpc>
                <a:spcPts val="4234"/>
              </a:lnSpc>
            </a:pPr>
          </a:p>
          <a:p>
            <a:pPr algn="l">
              <a:lnSpc>
                <a:spcPts val="4234"/>
              </a:lnSpc>
              <a:spcBef>
                <a:spcPct val="0"/>
              </a:spcBef>
            </a:pPr>
            <a:r>
              <a:rPr lang="en-US" sz="3024">
                <a:solidFill>
                  <a:srgbClr val="9D7321"/>
                </a:solidFill>
                <a:latin typeface="Alegreya"/>
                <a:ea typeface="Alegreya"/>
                <a:cs typeface="Alegreya"/>
                <a:sym typeface="Alegreya"/>
              </a:rPr>
              <a:t>He encourages Timothy to remain steadfast, preach the Word boldly, and fulfill his ministry with courage (4:1-5).</a:t>
            </a:r>
          </a:p>
        </p:txBody>
      </p:sp>
    </p:spTree>
  </p:cSld>
  <p:clrMapOvr>
    <a:masterClrMapping/>
  </p:clrMapOvr>
  <p:transition spd="fast">
    <p:fade/>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081576" y="-314325"/>
            <a:ext cx="20696083" cy="2746376"/>
          </a:xfrm>
          <a:prstGeom prst="rect">
            <a:avLst/>
          </a:prstGeom>
        </p:spPr>
        <p:txBody>
          <a:bodyPr anchor="t" rtlCol="false" tIns="0" lIns="0" bIns="0" rIns="0">
            <a:spAutoFit/>
          </a:bodyPr>
          <a:lstStyle/>
          <a:p>
            <a:pPr algn="ctr">
              <a:lnSpc>
                <a:spcPts val="22399"/>
              </a:lnSpc>
              <a:spcBef>
                <a:spcPct val="0"/>
              </a:spcBef>
            </a:pPr>
            <a:r>
              <a:rPr lang="en-US" sz="15999" spc="-799">
                <a:solidFill>
                  <a:srgbClr val="9D7321"/>
                </a:solidFill>
                <a:latin typeface="Drunken Hour"/>
                <a:ea typeface="Drunken Hour"/>
                <a:cs typeface="Drunken Hour"/>
                <a:sym typeface="Drunken Hour"/>
              </a:rPr>
              <a:t>TITUS</a:t>
            </a:r>
          </a:p>
        </p:txBody>
      </p:sp>
      <p:sp>
        <p:nvSpPr>
          <p:cNvPr name="TextBox 4" id="4"/>
          <p:cNvSpPr txBox="true"/>
          <p:nvPr/>
        </p:nvSpPr>
        <p:spPr>
          <a:xfrm rot="0">
            <a:off x="1585874" y="2233258"/>
            <a:ext cx="15361182" cy="7649254"/>
          </a:xfrm>
          <a:prstGeom prst="rect">
            <a:avLst/>
          </a:prstGeom>
        </p:spPr>
        <p:txBody>
          <a:bodyPr anchor="t" rtlCol="false" tIns="0" lIns="0" bIns="0" rIns="0">
            <a:spAutoFit/>
          </a:bodyPr>
          <a:lstStyle/>
          <a:p>
            <a:pPr algn="l">
              <a:lnSpc>
                <a:spcPts val="4687"/>
              </a:lnSpc>
            </a:pPr>
            <a:r>
              <a:rPr lang="en-US" sz="3348">
                <a:solidFill>
                  <a:srgbClr val="9D7321"/>
                </a:solidFill>
                <a:latin typeface="Alegreya"/>
                <a:ea typeface="Alegreya"/>
                <a:cs typeface="Alegreya"/>
                <a:sym typeface="Alegreya"/>
              </a:rPr>
              <a:t>Paul writes to Titus, who is leading the church in Crete, giving him instructions on establishing order and promoting sound doctrine. He outlines the qualifications f</a:t>
            </a:r>
            <a:r>
              <a:rPr lang="en-US" sz="3348">
                <a:solidFill>
                  <a:srgbClr val="9D7321"/>
                </a:solidFill>
                <a:latin typeface="Alegreya"/>
                <a:ea typeface="Alegreya"/>
                <a:cs typeface="Alegreya"/>
                <a:sym typeface="Alegreya"/>
              </a:rPr>
              <a:t>or elde</a:t>
            </a:r>
            <a:r>
              <a:rPr lang="en-US" sz="3348">
                <a:solidFill>
                  <a:srgbClr val="9D7321"/>
                </a:solidFill>
                <a:latin typeface="Alegreya"/>
                <a:ea typeface="Alegreya"/>
                <a:cs typeface="Alegreya"/>
                <a:sym typeface="Alegreya"/>
              </a:rPr>
              <a:t>rs, emphasizing the need for upright</a:t>
            </a:r>
            <a:r>
              <a:rPr lang="en-US" sz="3348">
                <a:solidFill>
                  <a:srgbClr val="9D7321"/>
                </a:solidFill>
                <a:latin typeface="Alegreya"/>
                <a:ea typeface="Alegreya"/>
                <a:cs typeface="Alegreya"/>
                <a:sym typeface="Alegreya"/>
              </a:rPr>
              <a:t> and disciplined leaders</a:t>
            </a:r>
            <a:r>
              <a:rPr lang="en-US" sz="3348">
                <a:solidFill>
                  <a:srgbClr val="9D7321"/>
                </a:solidFill>
                <a:latin typeface="Alegreya"/>
                <a:ea typeface="Alegreya"/>
                <a:cs typeface="Alegreya"/>
                <a:sym typeface="Alegreya"/>
              </a:rPr>
              <a:t> (1:5-9).</a:t>
            </a:r>
          </a:p>
          <a:p>
            <a:pPr algn="l">
              <a:lnSpc>
                <a:spcPts val="4687"/>
              </a:lnSpc>
            </a:pPr>
          </a:p>
          <a:p>
            <a:pPr algn="l">
              <a:lnSpc>
                <a:spcPts val="4687"/>
              </a:lnSpc>
            </a:pPr>
            <a:r>
              <a:rPr lang="en-US" sz="3348">
                <a:solidFill>
                  <a:srgbClr val="9D7321"/>
                </a:solidFill>
                <a:latin typeface="Alegreya"/>
                <a:ea typeface="Alegreya"/>
                <a:cs typeface="Alegreya"/>
                <a:sym typeface="Alegreya"/>
              </a:rPr>
              <a:t> He</a:t>
            </a:r>
            <a:r>
              <a:rPr lang="en-US" sz="3348">
                <a:solidFill>
                  <a:srgbClr val="9D7321"/>
                </a:solidFill>
                <a:latin typeface="Alegreya"/>
                <a:ea typeface="Alegreya"/>
                <a:cs typeface="Alegreya"/>
                <a:sym typeface="Alegreya"/>
              </a:rPr>
              <a:t> warns against false teachers who spread deception (1:10-16) and encourages Titus to teach godly living to all—older men, older women, young people, and slaves—so that their lives reflect the gospel (2:1-10).</a:t>
            </a:r>
          </a:p>
          <a:p>
            <a:pPr algn="l">
              <a:lnSpc>
                <a:spcPts val="4687"/>
              </a:lnSpc>
            </a:pPr>
          </a:p>
          <a:p>
            <a:pPr algn="l">
              <a:lnSpc>
                <a:spcPts val="4687"/>
              </a:lnSpc>
            </a:pPr>
            <a:r>
              <a:rPr lang="en-US" sz="3348">
                <a:solidFill>
                  <a:srgbClr val="9D7321"/>
                </a:solidFill>
                <a:latin typeface="Alegreya"/>
                <a:ea typeface="Alegreya"/>
                <a:cs typeface="Alegreya"/>
                <a:sym typeface="Alegreya"/>
              </a:rPr>
              <a:t> </a:t>
            </a:r>
            <a:r>
              <a:rPr lang="en-US" sz="3348">
                <a:solidFill>
                  <a:srgbClr val="9D7321"/>
                </a:solidFill>
                <a:latin typeface="Alegreya"/>
                <a:ea typeface="Alegreya"/>
                <a:cs typeface="Alegreya"/>
                <a:sym typeface="Alegreya"/>
              </a:rPr>
              <a:t>Paul reminds believers that salvation comes through God's grace, not works, but calls them to devote themselves to doing good (2:11-15).</a:t>
            </a:r>
          </a:p>
          <a:p>
            <a:pPr algn="l">
              <a:lnSpc>
                <a:spcPts val="4687"/>
              </a:lnSpc>
            </a:pPr>
          </a:p>
          <a:p>
            <a:pPr algn="l">
              <a:lnSpc>
                <a:spcPts val="4687"/>
              </a:lnSpc>
              <a:spcBef>
                <a:spcPct val="0"/>
              </a:spcBef>
            </a:pPr>
            <a:r>
              <a:rPr lang="en-US" sz="3348">
                <a:solidFill>
                  <a:srgbClr val="9D7321"/>
                </a:solidFill>
                <a:latin typeface="Alegreya"/>
                <a:ea typeface="Alegreya"/>
                <a:cs typeface="Alegreya"/>
                <a:sym typeface="Alegreya"/>
              </a:rPr>
              <a:t>He urges them to be obedient, avoid foolish controversies, and live peaceably with others, focusing on what is profitable and beneficial for the faith (3:1-11).</a:t>
            </a:r>
          </a:p>
        </p:txBody>
      </p:sp>
    </p:spTree>
  </p:cSld>
  <p:clrMapOvr>
    <a:masterClrMapping/>
  </p:clrMapOvr>
  <p:transition spd="fast">
    <p:fade/>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4687533" y="2905656"/>
            <a:ext cx="8393388" cy="5071436"/>
          </a:xfrm>
          <a:prstGeom prst="rect">
            <a:avLst/>
          </a:prstGeom>
        </p:spPr>
        <p:txBody>
          <a:bodyPr anchor="t" rtlCol="false" tIns="0" lIns="0" bIns="0" rIns="0">
            <a:spAutoFit/>
          </a:bodyPr>
          <a:lstStyle/>
          <a:p>
            <a:pPr algn="ctr">
              <a:lnSpc>
                <a:spcPts val="19851"/>
              </a:lnSpc>
            </a:pPr>
            <a:r>
              <a:rPr lang="en-US" sz="17262" spc="-863">
                <a:solidFill>
                  <a:srgbClr val="9D7321"/>
                </a:solidFill>
                <a:latin typeface="Drunken Hour"/>
                <a:ea typeface="Drunken Hour"/>
                <a:cs typeface="Drunken Hour"/>
                <a:sym typeface="Drunken Hour"/>
              </a:rPr>
              <a:t>let us pray</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581119" y="1886716"/>
            <a:ext cx="17125761" cy="5162550"/>
          </a:xfrm>
          <a:prstGeom prst="rect">
            <a:avLst/>
          </a:prstGeom>
        </p:spPr>
        <p:txBody>
          <a:bodyPr anchor="t" rtlCol="false" tIns="0" lIns="0" bIns="0" rIns="0">
            <a:spAutoFit/>
          </a:bodyPr>
          <a:lstStyle/>
          <a:p>
            <a:pPr algn="ctr">
              <a:lnSpc>
                <a:spcPts val="42000"/>
              </a:lnSpc>
              <a:spcBef>
                <a:spcPct val="0"/>
              </a:spcBef>
            </a:pPr>
            <a:r>
              <a:rPr lang="en-US" sz="30000" spc="-1500">
                <a:solidFill>
                  <a:srgbClr val="9D7321"/>
                </a:solidFill>
                <a:latin typeface="Drunken Hour"/>
                <a:ea typeface="Drunken Hour"/>
                <a:cs typeface="Drunken Hour"/>
                <a:sym typeface="Drunken Hour"/>
              </a:rPr>
              <a:t>ROMANS</a:t>
            </a:r>
          </a:p>
        </p:txBody>
      </p:sp>
      <p:sp>
        <p:nvSpPr>
          <p:cNvPr name="TextBox 4" id="4"/>
          <p:cNvSpPr txBox="true"/>
          <p:nvPr/>
        </p:nvSpPr>
        <p:spPr>
          <a:xfrm rot="0">
            <a:off x="2755720" y="1601856"/>
            <a:ext cx="12776561"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2755720" y="7765924"/>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6" id="6"/>
          <p:cNvSpPr txBox="true"/>
          <p:nvPr/>
        </p:nvSpPr>
        <p:spPr>
          <a:xfrm rot="0">
            <a:off x="2755720" y="8435214"/>
            <a:ext cx="218420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 </a:t>
            </a:r>
            <a:r>
              <a:rPr lang="en-US" sz="2199" spc="294">
                <a:solidFill>
                  <a:srgbClr val="000000"/>
                </a:solidFill>
                <a:latin typeface="Gotham"/>
                <a:ea typeface="Gotham"/>
                <a:cs typeface="Gotham"/>
                <a:sym typeface="Gotham"/>
              </a:rPr>
              <a:t>16</a:t>
            </a:r>
          </a:p>
        </p:txBody>
      </p:sp>
      <p:sp>
        <p:nvSpPr>
          <p:cNvPr name="TextBox 7" id="7"/>
          <p:cNvSpPr txBox="true"/>
          <p:nvPr/>
        </p:nvSpPr>
        <p:spPr>
          <a:xfrm rot="0">
            <a:off x="2755720" y="8100569"/>
            <a:ext cx="8182421"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Theme:</a:t>
            </a:r>
            <a:r>
              <a:rPr lang="en-US" sz="2199" spc="294">
                <a:solidFill>
                  <a:srgbClr val="000000"/>
                </a:solidFill>
                <a:latin typeface="Gotham"/>
                <a:ea typeface="Gotham"/>
                <a:cs typeface="Gotham"/>
                <a:sym typeface="Gotham"/>
              </a:rPr>
              <a:t> Salvation through faith in Jesus Christ </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755720" y="721678"/>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755720" y="1444530"/>
            <a:ext cx="743039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1: </a:t>
            </a:r>
            <a:r>
              <a:rPr lang="en-US" sz="2199" spc="294">
                <a:solidFill>
                  <a:srgbClr val="000000"/>
                </a:solidFill>
                <a:latin typeface="Gotham"/>
                <a:ea typeface="Gotham"/>
                <a:cs typeface="Gotham"/>
                <a:sym typeface="Gotham"/>
              </a:rPr>
              <a:t>All People Are Guilty Before God</a:t>
            </a:r>
          </a:p>
        </p:txBody>
      </p:sp>
      <p:sp>
        <p:nvSpPr>
          <p:cNvPr name="TextBox 5" id="5"/>
          <p:cNvSpPr txBox="true"/>
          <p:nvPr/>
        </p:nvSpPr>
        <p:spPr>
          <a:xfrm rot="0">
            <a:off x="2755720" y="3467432"/>
            <a:ext cx="14159531" cy="1544320"/>
          </a:xfrm>
          <a:prstGeom prst="rect">
            <a:avLst/>
          </a:prstGeom>
        </p:spPr>
        <p:txBody>
          <a:bodyPr anchor="t" rtlCol="false" tIns="0" lIns="0" bIns="0" rIns="0">
            <a:spAutoFit/>
          </a:bodyPr>
          <a:lstStyle/>
          <a:p>
            <a:pPr algn="l">
              <a:lnSpc>
                <a:spcPts val="3079"/>
              </a:lnSpc>
              <a:spcBef>
                <a:spcPct val="0"/>
              </a:spcBef>
            </a:pPr>
            <a:r>
              <a:rPr lang="en-US" sz="2199" spc="294">
                <a:solidFill>
                  <a:srgbClr val="000000"/>
                </a:solidFill>
                <a:latin typeface="Gotham"/>
                <a:ea typeface="Gotham"/>
                <a:cs typeface="Gotham"/>
                <a:sym typeface="Gotham"/>
              </a:rPr>
              <a:t>This message is not meant to condemn but to affirm that everyone needs grace and redemption. It underscores the fact that our mistakes and failings are part of the human condition and that salvation is not something we can achieve on our own. </a:t>
            </a:r>
            <a:r>
              <a:rPr lang="en-US" sz="2199" spc="294">
                <a:solidFill>
                  <a:srgbClr val="9D7321"/>
                </a:solidFill>
                <a:latin typeface="Gotham"/>
                <a:ea typeface="Gotham"/>
                <a:cs typeface="Gotham"/>
                <a:sym typeface="Gotham"/>
              </a:rPr>
              <a:t>(Romans 2:1-3:20)</a:t>
            </a:r>
          </a:p>
        </p:txBody>
      </p:sp>
      <p:sp>
        <p:nvSpPr>
          <p:cNvPr name="TextBox 6" id="6"/>
          <p:cNvSpPr txBox="true"/>
          <p:nvPr/>
        </p:nvSpPr>
        <p:spPr>
          <a:xfrm rot="0">
            <a:off x="2755720" y="2443812"/>
            <a:ext cx="15361182" cy="537845"/>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“For all have sinned and fall short of the glory of God.”</a:t>
            </a:r>
          </a:p>
        </p:txBody>
      </p:sp>
      <p:sp>
        <p:nvSpPr>
          <p:cNvPr name="TextBox 7" id="7"/>
          <p:cNvSpPr txBox="true"/>
          <p:nvPr/>
        </p:nvSpPr>
        <p:spPr>
          <a:xfrm rot="0">
            <a:off x="11805556" y="2443812"/>
            <a:ext cx="2364547" cy="537845"/>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Alegreya"/>
                <a:ea typeface="Alegreya"/>
                <a:cs typeface="Alegreya"/>
                <a:sym typeface="Alegreya"/>
              </a:rPr>
              <a:t>(Romans 3:23)</a:t>
            </a:r>
          </a:p>
        </p:txBody>
      </p:sp>
      <p:sp>
        <p:nvSpPr>
          <p:cNvPr name="TextBox 8" id="8"/>
          <p:cNvSpPr txBox="true"/>
          <p:nvPr/>
        </p:nvSpPr>
        <p:spPr>
          <a:xfrm rot="0">
            <a:off x="2755720" y="1779175"/>
            <a:ext cx="2310557"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a:t>
            </a:r>
            <a:r>
              <a:rPr lang="en-US" sz="2199" spc="294">
                <a:solidFill>
                  <a:srgbClr val="000000"/>
                </a:solidFill>
                <a:latin typeface="Gotham"/>
                <a:ea typeface="Gotham"/>
                <a:cs typeface="Gotham"/>
                <a:sym typeface="Gotham"/>
              </a:rPr>
              <a:t> 1–3</a:t>
            </a:r>
          </a:p>
        </p:txBody>
      </p:sp>
      <p:sp>
        <p:nvSpPr>
          <p:cNvPr name="TextBox 9" id="9"/>
          <p:cNvSpPr txBox="true"/>
          <p:nvPr/>
        </p:nvSpPr>
        <p:spPr>
          <a:xfrm rot="0">
            <a:off x="2755720" y="6210546"/>
            <a:ext cx="797644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2: </a:t>
            </a:r>
            <a:r>
              <a:rPr lang="en-US" sz="2199" spc="294">
                <a:solidFill>
                  <a:srgbClr val="000000"/>
                </a:solidFill>
                <a:latin typeface="Gotham"/>
                <a:ea typeface="Gotham"/>
                <a:cs typeface="Gotham"/>
                <a:sym typeface="Gotham"/>
              </a:rPr>
              <a:t>Salvation Is by Grace Through Faith</a:t>
            </a:r>
          </a:p>
        </p:txBody>
      </p:sp>
      <p:sp>
        <p:nvSpPr>
          <p:cNvPr name="TextBox 10" id="10"/>
          <p:cNvSpPr txBox="true"/>
          <p:nvPr/>
        </p:nvSpPr>
        <p:spPr>
          <a:xfrm rot="0">
            <a:off x="2755720" y="8795423"/>
            <a:ext cx="14159531" cy="1153795"/>
          </a:xfrm>
          <a:prstGeom prst="rect">
            <a:avLst/>
          </a:prstGeom>
        </p:spPr>
        <p:txBody>
          <a:bodyPr anchor="t" rtlCol="false" tIns="0" lIns="0" bIns="0" rIns="0">
            <a:spAutoFit/>
          </a:bodyPr>
          <a:lstStyle/>
          <a:p>
            <a:pPr algn="l">
              <a:lnSpc>
                <a:spcPts val="3079"/>
              </a:lnSpc>
              <a:spcBef>
                <a:spcPct val="0"/>
              </a:spcBef>
            </a:pPr>
            <a:r>
              <a:rPr lang="en-US" sz="2199" spc="294">
                <a:solidFill>
                  <a:srgbClr val="000000"/>
                </a:solidFill>
                <a:latin typeface="Gotham"/>
                <a:ea typeface="Gotham"/>
                <a:cs typeface="Gotham"/>
                <a:sym typeface="Gotham"/>
              </a:rPr>
              <a:t>This means that no matter how hard we try to be perfect or follow every rule, it’s our faith—our trust in Jesus’s sacrifice and love—that brings us into a right relationship with God.</a:t>
            </a:r>
          </a:p>
        </p:txBody>
      </p:sp>
      <p:sp>
        <p:nvSpPr>
          <p:cNvPr name="TextBox 11" id="11"/>
          <p:cNvSpPr txBox="true"/>
          <p:nvPr/>
        </p:nvSpPr>
        <p:spPr>
          <a:xfrm rot="0">
            <a:off x="2755720" y="7209828"/>
            <a:ext cx="14503580" cy="1099820"/>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“Since we have been justified by faith, we have peace with God through our Lord Jesus Christ.”</a:t>
            </a:r>
          </a:p>
        </p:txBody>
      </p:sp>
      <p:sp>
        <p:nvSpPr>
          <p:cNvPr name="TextBox 12" id="12"/>
          <p:cNvSpPr txBox="true"/>
          <p:nvPr/>
        </p:nvSpPr>
        <p:spPr>
          <a:xfrm rot="0">
            <a:off x="4256929" y="7771803"/>
            <a:ext cx="2364547" cy="537845"/>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Alegreya"/>
                <a:ea typeface="Alegreya"/>
                <a:cs typeface="Alegreya"/>
                <a:sym typeface="Alegreya"/>
              </a:rPr>
              <a:t>(Romans 5:1)</a:t>
            </a:r>
          </a:p>
        </p:txBody>
      </p:sp>
      <p:sp>
        <p:nvSpPr>
          <p:cNvPr name="TextBox 13" id="13"/>
          <p:cNvSpPr txBox="true"/>
          <p:nvPr/>
        </p:nvSpPr>
        <p:spPr>
          <a:xfrm rot="0">
            <a:off x="2727517" y="6545191"/>
            <a:ext cx="236696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a:t>
            </a:r>
            <a:r>
              <a:rPr lang="en-US" sz="2199" spc="294">
                <a:solidFill>
                  <a:srgbClr val="000000"/>
                </a:solidFill>
                <a:latin typeface="Gotham"/>
                <a:ea typeface="Gotham"/>
                <a:cs typeface="Gotham"/>
                <a:sym typeface="Gotham"/>
              </a:rPr>
              <a:t> 4-5</a:t>
            </a:r>
          </a:p>
        </p:txBody>
      </p:sp>
      <p:sp>
        <p:nvSpPr>
          <p:cNvPr name="AutoShape 14" id="14"/>
          <p:cNvSpPr/>
          <p:nvPr/>
        </p:nvSpPr>
        <p:spPr>
          <a:xfrm>
            <a:off x="2755720" y="5630199"/>
            <a:ext cx="14699001" cy="0"/>
          </a:xfrm>
          <a:prstGeom prst="line">
            <a:avLst/>
          </a:prstGeom>
          <a:ln cap="flat" w="38100">
            <a:solidFill>
              <a:srgbClr val="000000"/>
            </a:solidFill>
            <a:prstDash val="solid"/>
            <a:headEnd type="none" len="sm" w="sm"/>
            <a:tailEnd type="none" len="sm" w="sm"/>
          </a:ln>
        </p:spPr>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755720" y="721678"/>
            <a:ext cx="1092427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 (continuation)</a:t>
            </a:r>
          </a:p>
        </p:txBody>
      </p:sp>
      <p:sp>
        <p:nvSpPr>
          <p:cNvPr name="TextBox 4" id="4"/>
          <p:cNvSpPr txBox="true"/>
          <p:nvPr/>
        </p:nvSpPr>
        <p:spPr>
          <a:xfrm rot="0">
            <a:off x="2755720" y="1726481"/>
            <a:ext cx="732383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3: </a:t>
            </a:r>
            <a:r>
              <a:rPr lang="en-US" sz="2199" spc="294">
                <a:solidFill>
                  <a:srgbClr val="000000"/>
                </a:solidFill>
                <a:latin typeface="Gotham"/>
                <a:ea typeface="Gotham"/>
                <a:cs typeface="Gotham"/>
                <a:sym typeface="Gotham"/>
              </a:rPr>
              <a:t>Victory Over Sin Through Christ</a:t>
            </a:r>
          </a:p>
        </p:txBody>
      </p:sp>
      <p:sp>
        <p:nvSpPr>
          <p:cNvPr name="TextBox 5" id="5"/>
          <p:cNvSpPr txBox="true"/>
          <p:nvPr/>
        </p:nvSpPr>
        <p:spPr>
          <a:xfrm rot="0">
            <a:off x="2791290" y="2725763"/>
            <a:ext cx="15361182" cy="537845"/>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“There is now no condemnation for those who are in Christ Jesus.”</a:t>
            </a:r>
          </a:p>
        </p:txBody>
      </p:sp>
      <p:sp>
        <p:nvSpPr>
          <p:cNvPr name="TextBox 6" id="6"/>
          <p:cNvSpPr txBox="true"/>
          <p:nvPr/>
        </p:nvSpPr>
        <p:spPr>
          <a:xfrm rot="0">
            <a:off x="13933391" y="2725763"/>
            <a:ext cx="2364547" cy="537845"/>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Alegreya"/>
                <a:ea typeface="Alegreya"/>
                <a:cs typeface="Alegreya"/>
                <a:sym typeface="Alegreya"/>
              </a:rPr>
              <a:t>(Romans 8:1)</a:t>
            </a:r>
          </a:p>
        </p:txBody>
      </p:sp>
      <p:sp>
        <p:nvSpPr>
          <p:cNvPr name="TextBox 7" id="7"/>
          <p:cNvSpPr txBox="true"/>
          <p:nvPr/>
        </p:nvSpPr>
        <p:spPr>
          <a:xfrm rot="0">
            <a:off x="2763905" y="2061126"/>
            <a:ext cx="2365325"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a:t>
            </a:r>
            <a:r>
              <a:rPr lang="en-US" sz="2199" spc="294">
                <a:solidFill>
                  <a:srgbClr val="000000"/>
                </a:solidFill>
                <a:latin typeface="Gotham"/>
                <a:ea typeface="Gotham"/>
                <a:cs typeface="Gotham"/>
                <a:sym typeface="Gotham"/>
              </a:rPr>
              <a:t> 6-8</a:t>
            </a:r>
          </a:p>
        </p:txBody>
      </p:sp>
      <p:sp>
        <p:nvSpPr>
          <p:cNvPr name="TextBox 8" id="8"/>
          <p:cNvSpPr txBox="true"/>
          <p:nvPr/>
        </p:nvSpPr>
        <p:spPr>
          <a:xfrm rot="0">
            <a:off x="2819492" y="4783747"/>
            <a:ext cx="9071521"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4: </a:t>
            </a:r>
            <a:r>
              <a:rPr lang="en-US" sz="2199" spc="294">
                <a:solidFill>
                  <a:srgbClr val="000000"/>
                </a:solidFill>
                <a:latin typeface="Gotham"/>
                <a:ea typeface="Gotham"/>
                <a:cs typeface="Gotham"/>
                <a:sym typeface="Gotham"/>
              </a:rPr>
              <a:t>Nothing Can Separate Us from God’s Love</a:t>
            </a:r>
          </a:p>
        </p:txBody>
      </p:sp>
      <p:sp>
        <p:nvSpPr>
          <p:cNvPr name="TextBox 9" id="9"/>
          <p:cNvSpPr txBox="true"/>
          <p:nvPr/>
        </p:nvSpPr>
        <p:spPr>
          <a:xfrm rot="0">
            <a:off x="2819492" y="5783029"/>
            <a:ext cx="14503580" cy="1661795"/>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“For I am convinced that neither death nor life, neither angels nor demons, neither the present nor the future, nor any powers, ... will be able to separate us from the love of God that is in Christ Jesus our Lord.” </a:t>
            </a:r>
            <a:r>
              <a:rPr lang="en-US" sz="3200">
                <a:solidFill>
                  <a:srgbClr val="000000"/>
                </a:solidFill>
                <a:latin typeface="Alegreya"/>
                <a:ea typeface="Alegreya"/>
                <a:cs typeface="Alegreya"/>
                <a:sym typeface="Alegreya"/>
              </a:rPr>
              <a:t> (Romans 8:38-39)</a:t>
            </a:r>
          </a:p>
        </p:txBody>
      </p:sp>
      <p:sp>
        <p:nvSpPr>
          <p:cNvPr name="TextBox 10" id="10"/>
          <p:cNvSpPr txBox="true"/>
          <p:nvPr/>
        </p:nvSpPr>
        <p:spPr>
          <a:xfrm rot="0">
            <a:off x="2767998" y="5118392"/>
            <a:ext cx="2413546"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a:t>
            </a:r>
            <a:r>
              <a:rPr lang="en-US" sz="2199" spc="294">
                <a:solidFill>
                  <a:srgbClr val="000000"/>
                </a:solidFill>
                <a:latin typeface="Gotham"/>
                <a:ea typeface="Gotham"/>
                <a:cs typeface="Gotham"/>
                <a:sym typeface="Gotham"/>
              </a:rPr>
              <a:t> 8-11</a:t>
            </a:r>
          </a:p>
        </p:txBody>
      </p:sp>
      <p:sp>
        <p:nvSpPr>
          <p:cNvPr name="AutoShape 11" id="11"/>
          <p:cNvSpPr/>
          <p:nvPr/>
        </p:nvSpPr>
        <p:spPr>
          <a:xfrm>
            <a:off x="2755720" y="4040797"/>
            <a:ext cx="14699001" cy="0"/>
          </a:xfrm>
          <a:prstGeom prst="line">
            <a:avLst/>
          </a:prstGeom>
          <a:ln cap="flat" w="38100">
            <a:solidFill>
              <a:srgbClr val="000000"/>
            </a:solidFill>
            <a:prstDash val="solid"/>
            <a:headEnd type="none" len="sm" w="sm"/>
            <a:tailEnd type="none" len="sm" w="sm"/>
          </a:ln>
        </p:spPr>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508805" y="1972100"/>
            <a:ext cx="1092427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 (continuation)</a:t>
            </a:r>
          </a:p>
        </p:txBody>
      </p:sp>
      <p:sp>
        <p:nvSpPr>
          <p:cNvPr name="TextBox 4" id="4"/>
          <p:cNvSpPr txBox="true"/>
          <p:nvPr/>
        </p:nvSpPr>
        <p:spPr>
          <a:xfrm rot="0">
            <a:off x="2508805" y="2976904"/>
            <a:ext cx="8082111"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5: </a:t>
            </a:r>
            <a:r>
              <a:rPr lang="en-US" sz="2199" spc="294">
                <a:solidFill>
                  <a:srgbClr val="000000"/>
                </a:solidFill>
                <a:latin typeface="Gotham"/>
                <a:ea typeface="Gotham"/>
                <a:cs typeface="Gotham"/>
                <a:sym typeface="Gotham"/>
              </a:rPr>
              <a:t>True Worship is Living for God Daily</a:t>
            </a:r>
          </a:p>
        </p:txBody>
      </p:sp>
      <p:sp>
        <p:nvSpPr>
          <p:cNvPr name="TextBox 5" id="5"/>
          <p:cNvSpPr txBox="true"/>
          <p:nvPr/>
        </p:nvSpPr>
        <p:spPr>
          <a:xfrm rot="0">
            <a:off x="2508805" y="3311549"/>
            <a:ext cx="2623096"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a:t>
            </a:r>
            <a:r>
              <a:rPr lang="en-US" sz="2199" spc="294">
                <a:solidFill>
                  <a:srgbClr val="000000"/>
                </a:solidFill>
                <a:latin typeface="Gotham"/>
                <a:ea typeface="Gotham"/>
                <a:cs typeface="Gotham"/>
                <a:sym typeface="Gotham"/>
              </a:rPr>
              <a:t> 12-16</a:t>
            </a:r>
          </a:p>
        </p:txBody>
      </p:sp>
      <p:sp>
        <p:nvSpPr>
          <p:cNvPr name="TextBox 6" id="6"/>
          <p:cNvSpPr txBox="true"/>
          <p:nvPr/>
        </p:nvSpPr>
        <p:spPr>
          <a:xfrm rot="0">
            <a:off x="2508805" y="3851487"/>
            <a:ext cx="14503580" cy="1661795"/>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“Therefore, I urge you, brothers and sisters, in view of God’s mercy, to offer your bodies as a living sacrifice, holy and pleasing to God—this is your true and proper worship.”</a:t>
            </a:r>
            <a:r>
              <a:rPr lang="en-US" sz="3200">
                <a:solidFill>
                  <a:srgbClr val="000000"/>
                </a:solidFill>
                <a:latin typeface="Alegreya"/>
                <a:ea typeface="Alegreya"/>
                <a:cs typeface="Alegreya"/>
                <a:sym typeface="Alegreya"/>
              </a:rPr>
              <a:t>                 (Romans 12:1)</a:t>
            </a:r>
          </a:p>
        </p:txBody>
      </p:sp>
      <p:sp>
        <p:nvSpPr>
          <p:cNvPr name="AutoShape 7" id="7"/>
          <p:cNvSpPr/>
          <p:nvPr/>
        </p:nvSpPr>
        <p:spPr>
          <a:xfrm>
            <a:off x="2560299" y="6027632"/>
            <a:ext cx="14699001" cy="0"/>
          </a:xfrm>
          <a:prstGeom prst="line">
            <a:avLst/>
          </a:prstGeom>
          <a:ln cap="flat" w="38100">
            <a:solidFill>
              <a:srgbClr val="000000"/>
            </a:solidFill>
            <a:prstDash val="solid"/>
            <a:headEnd type="none" len="sm" w="sm"/>
            <a:tailEnd type="none" len="sm" w="sm"/>
          </a:ln>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0" r="-9222" b="0"/>
            </a:stretch>
          </a:blipFill>
        </p:spPr>
      </p:sp>
      <p:sp>
        <p:nvSpPr>
          <p:cNvPr name="TextBox 3" id="3"/>
          <p:cNvSpPr txBox="true"/>
          <p:nvPr/>
        </p:nvSpPr>
        <p:spPr>
          <a:xfrm rot="0">
            <a:off x="-117161" y="2526936"/>
            <a:ext cx="18522323" cy="3702697"/>
          </a:xfrm>
          <a:prstGeom prst="rect">
            <a:avLst/>
          </a:prstGeom>
        </p:spPr>
        <p:txBody>
          <a:bodyPr anchor="t" rtlCol="false" tIns="0" lIns="0" bIns="0" rIns="0">
            <a:spAutoFit/>
          </a:bodyPr>
          <a:lstStyle/>
          <a:p>
            <a:pPr algn="ctr">
              <a:lnSpc>
                <a:spcPts val="30283"/>
              </a:lnSpc>
              <a:spcBef>
                <a:spcPct val="0"/>
              </a:spcBef>
            </a:pPr>
            <a:r>
              <a:rPr lang="en-US" sz="21630" spc="-1081">
                <a:solidFill>
                  <a:srgbClr val="9D7321"/>
                </a:solidFill>
                <a:latin typeface="Drunken Hour"/>
                <a:ea typeface="Drunken Hour"/>
                <a:cs typeface="Drunken Hour"/>
                <a:sym typeface="Drunken Hour"/>
              </a:rPr>
              <a:t>CORINTHIANS</a:t>
            </a:r>
          </a:p>
        </p:txBody>
      </p:sp>
      <p:sp>
        <p:nvSpPr>
          <p:cNvPr name="TextBox 4" id="4"/>
          <p:cNvSpPr txBox="true"/>
          <p:nvPr/>
        </p:nvSpPr>
        <p:spPr>
          <a:xfrm rot="0">
            <a:off x="2755720" y="1601856"/>
            <a:ext cx="12776561" cy="547370"/>
          </a:xfrm>
          <a:prstGeom prst="rect">
            <a:avLst/>
          </a:prstGeom>
        </p:spPr>
        <p:txBody>
          <a:bodyPr anchor="t" rtlCol="false" tIns="0" lIns="0" bIns="0" rIns="0">
            <a:spAutoFit/>
          </a:bodyPr>
          <a:lstStyle/>
          <a:p>
            <a:pPr algn="ctr">
              <a:lnSpc>
                <a:spcPts val="4480"/>
              </a:lnSpc>
              <a:spcBef>
                <a:spcPct val="0"/>
              </a:spcBef>
            </a:pPr>
            <a:r>
              <a:rPr lang="en-US" sz="3200" spc="428">
                <a:solidFill>
                  <a:srgbClr val="000000"/>
                </a:solidFill>
                <a:latin typeface="Gotham"/>
                <a:ea typeface="Gotham"/>
                <a:cs typeface="Gotham"/>
                <a:sym typeface="Gotham"/>
              </a:rPr>
              <a:t>THE LETTER OF THE APOSTLE PAUL TO THE</a:t>
            </a:r>
          </a:p>
        </p:txBody>
      </p:sp>
      <p:sp>
        <p:nvSpPr>
          <p:cNvPr name="TextBox 5" id="5"/>
          <p:cNvSpPr txBox="true"/>
          <p:nvPr/>
        </p:nvSpPr>
        <p:spPr>
          <a:xfrm rot="0">
            <a:off x="2755720" y="8000027"/>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6" id="6"/>
          <p:cNvSpPr txBox="true"/>
          <p:nvPr/>
        </p:nvSpPr>
        <p:spPr>
          <a:xfrm rot="0">
            <a:off x="2755720" y="7665382"/>
            <a:ext cx="218420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 </a:t>
            </a:r>
            <a:r>
              <a:rPr lang="en-US" sz="2199" spc="294">
                <a:solidFill>
                  <a:srgbClr val="000000"/>
                </a:solidFill>
                <a:latin typeface="Gotham"/>
                <a:ea typeface="Gotham"/>
                <a:cs typeface="Gotham"/>
                <a:sym typeface="Gotham"/>
              </a:rPr>
              <a:t>16</a:t>
            </a:r>
          </a:p>
        </p:txBody>
      </p:sp>
      <p:sp>
        <p:nvSpPr>
          <p:cNvPr name="TextBox 7" id="7"/>
          <p:cNvSpPr txBox="true"/>
          <p:nvPr/>
        </p:nvSpPr>
        <p:spPr>
          <a:xfrm rot="0">
            <a:off x="5485348" y="8858547"/>
            <a:ext cx="8771800" cy="763270"/>
          </a:xfrm>
          <a:prstGeom prst="rect">
            <a:avLst/>
          </a:prstGeom>
        </p:spPr>
        <p:txBody>
          <a:bodyPr anchor="t" rtlCol="false" tIns="0" lIns="0" bIns="0" rIns="0">
            <a:spAutoFit/>
          </a:bodyPr>
          <a:lstStyle/>
          <a:p>
            <a:pPr algn="l">
              <a:lnSpc>
                <a:spcPts val="3079"/>
              </a:lnSpc>
              <a:spcBef>
                <a:spcPct val="0"/>
              </a:spcBef>
            </a:pPr>
            <a:r>
              <a:rPr lang="en-US" sz="2199" spc="294">
                <a:solidFill>
                  <a:srgbClr val="000000"/>
                </a:solidFill>
                <a:latin typeface="Gotham"/>
                <a:ea typeface="Gotham"/>
                <a:cs typeface="Gotham"/>
                <a:sym typeface="Gotham"/>
              </a:rPr>
              <a:t>Addressing issues in the church of Corinth, such as divisions, immorality, and false teachings.</a:t>
            </a:r>
          </a:p>
        </p:txBody>
      </p:sp>
      <p:sp>
        <p:nvSpPr>
          <p:cNvPr name="TextBox 8" id="8"/>
          <p:cNvSpPr txBox="true"/>
          <p:nvPr/>
        </p:nvSpPr>
        <p:spPr>
          <a:xfrm rot="0">
            <a:off x="2755720" y="7146051"/>
            <a:ext cx="2245519"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1 Corinthians</a:t>
            </a:r>
          </a:p>
        </p:txBody>
      </p:sp>
      <p:sp>
        <p:nvSpPr>
          <p:cNvPr name="TextBox 9" id="9"/>
          <p:cNvSpPr txBox="true"/>
          <p:nvPr/>
        </p:nvSpPr>
        <p:spPr>
          <a:xfrm rot="0">
            <a:off x="11163877" y="7925048"/>
            <a:ext cx="4368403"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Author: </a:t>
            </a:r>
            <a:r>
              <a:rPr lang="en-US" sz="2199" spc="294">
                <a:solidFill>
                  <a:srgbClr val="000000"/>
                </a:solidFill>
                <a:latin typeface="Gotham"/>
                <a:ea typeface="Gotham"/>
                <a:cs typeface="Gotham"/>
                <a:sym typeface="Gotham"/>
              </a:rPr>
              <a:t>The Apostle Paul</a:t>
            </a:r>
          </a:p>
        </p:txBody>
      </p:sp>
      <p:sp>
        <p:nvSpPr>
          <p:cNvPr name="TextBox 10" id="10"/>
          <p:cNvSpPr txBox="true"/>
          <p:nvPr/>
        </p:nvSpPr>
        <p:spPr>
          <a:xfrm rot="0">
            <a:off x="11163877" y="7590402"/>
            <a:ext cx="2184202"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Chapters: </a:t>
            </a:r>
            <a:r>
              <a:rPr lang="en-US" sz="2199" spc="294">
                <a:solidFill>
                  <a:srgbClr val="000000"/>
                </a:solidFill>
                <a:latin typeface="Gotham"/>
                <a:ea typeface="Gotham"/>
                <a:cs typeface="Gotham"/>
                <a:sym typeface="Gotham"/>
              </a:rPr>
              <a:t>13</a:t>
            </a:r>
          </a:p>
        </p:txBody>
      </p:sp>
      <p:sp>
        <p:nvSpPr>
          <p:cNvPr name="TextBox 11" id="11"/>
          <p:cNvSpPr txBox="true"/>
          <p:nvPr/>
        </p:nvSpPr>
        <p:spPr>
          <a:xfrm rot="0">
            <a:off x="11130168" y="7071072"/>
            <a:ext cx="2312938"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2 Corinthians</a:t>
            </a:r>
          </a:p>
        </p:txBody>
      </p:sp>
      <p:sp>
        <p:nvSpPr>
          <p:cNvPr name="TextBox 12" id="12"/>
          <p:cNvSpPr txBox="true"/>
          <p:nvPr/>
        </p:nvSpPr>
        <p:spPr>
          <a:xfrm rot="0">
            <a:off x="4030852" y="8858547"/>
            <a:ext cx="1454495" cy="372745"/>
          </a:xfrm>
          <a:prstGeom prst="rect">
            <a:avLst/>
          </a:prstGeom>
        </p:spPr>
        <p:txBody>
          <a:bodyPr anchor="t" rtlCol="false" tIns="0" lIns="0" bIns="0" rIns="0">
            <a:spAutoFit/>
          </a:bodyPr>
          <a:lstStyle/>
          <a:p>
            <a:pPr algn="l">
              <a:lnSpc>
                <a:spcPts val="3079"/>
              </a:lnSpc>
              <a:spcBef>
                <a:spcPct val="0"/>
              </a:spcBef>
            </a:pPr>
            <a:r>
              <a:rPr lang="en-US" sz="2199" spc="294">
                <a:solidFill>
                  <a:srgbClr val="9D7321"/>
                </a:solidFill>
                <a:latin typeface="Gotham"/>
                <a:ea typeface="Gotham"/>
                <a:cs typeface="Gotham"/>
                <a:sym typeface="Gotham"/>
              </a:rPr>
              <a:t>Theme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755720" y="721678"/>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755720" y="1442417"/>
            <a:ext cx="6372374"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1: </a:t>
            </a:r>
            <a:r>
              <a:rPr lang="en-US" sz="2199" spc="294">
                <a:solidFill>
                  <a:srgbClr val="000000"/>
                </a:solidFill>
                <a:latin typeface="Gotham"/>
                <a:ea typeface="Gotham"/>
                <a:cs typeface="Gotham"/>
                <a:sym typeface="Gotham"/>
              </a:rPr>
              <a:t>Love Is the Greatest Virtue</a:t>
            </a:r>
          </a:p>
        </p:txBody>
      </p:sp>
      <p:sp>
        <p:nvSpPr>
          <p:cNvPr name="TextBox 5" id="5"/>
          <p:cNvSpPr txBox="true"/>
          <p:nvPr/>
        </p:nvSpPr>
        <p:spPr>
          <a:xfrm rot="0">
            <a:off x="2755720" y="2443812"/>
            <a:ext cx="14029372" cy="1099820"/>
          </a:xfrm>
          <a:prstGeom prst="rect">
            <a:avLst/>
          </a:prstGeom>
        </p:spPr>
        <p:txBody>
          <a:bodyPr anchor="t" rtlCol="false" tIns="0" lIns="0" bIns="0" rIns="0">
            <a:spAutoFit/>
          </a:bodyPr>
          <a:lstStyle/>
          <a:p>
            <a:pPr algn="l">
              <a:lnSpc>
                <a:spcPts val="4480"/>
              </a:lnSpc>
            </a:pPr>
            <a:r>
              <a:rPr lang="en-US" sz="3200">
                <a:solidFill>
                  <a:srgbClr val="9D7321"/>
                </a:solidFill>
                <a:latin typeface="Alegreya"/>
                <a:ea typeface="Alegreya"/>
                <a:cs typeface="Alegreya"/>
                <a:sym typeface="Alegreya"/>
              </a:rPr>
              <a:t>“And now these three remain: faith, hope, and love. But the greatest of these is love.”</a:t>
            </a:r>
          </a:p>
          <a:p>
            <a:pPr algn="l">
              <a:lnSpc>
                <a:spcPts val="4480"/>
              </a:lnSpc>
              <a:spcBef>
                <a:spcPct val="0"/>
              </a:spcBef>
            </a:pPr>
            <a:r>
              <a:rPr lang="en-US" sz="3200">
                <a:solidFill>
                  <a:srgbClr val="000000"/>
                </a:solidFill>
                <a:latin typeface="Alegreya"/>
                <a:ea typeface="Alegreya"/>
                <a:cs typeface="Alegreya"/>
                <a:sym typeface="Alegreya"/>
              </a:rPr>
              <a:t>(1 Corinthians 13:13)</a:t>
            </a:r>
          </a:p>
        </p:txBody>
      </p:sp>
      <p:sp>
        <p:nvSpPr>
          <p:cNvPr name="TextBox 6" id="6"/>
          <p:cNvSpPr txBox="true"/>
          <p:nvPr/>
        </p:nvSpPr>
        <p:spPr>
          <a:xfrm rot="0">
            <a:off x="2755694" y="6639257"/>
            <a:ext cx="7774186"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2: </a:t>
            </a:r>
            <a:r>
              <a:rPr lang="en-US" sz="2199" spc="294">
                <a:solidFill>
                  <a:srgbClr val="000000"/>
                </a:solidFill>
                <a:latin typeface="Gotham"/>
                <a:ea typeface="Gotham"/>
                <a:cs typeface="Gotham"/>
                <a:sym typeface="Gotham"/>
              </a:rPr>
              <a:t>The Body of Christ Must Be United</a:t>
            </a:r>
          </a:p>
        </p:txBody>
      </p:sp>
      <p:sp>
        <p:nvSpPr>
          <p:cNvPr name="AutoShape 7" id="7"/>
          <p:cNvSpPr/>
          <p:nvPr/>
        </p:nvSpPr>
        <p:spPr>
          <a:xfrm>
            <a:off x="2755720" y="5110494"/>
            <a:ext cx="14699001"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2654566" y="7164402"/>
            <a:ext cx="14029372" cy="1099820"/>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“For just as the body is one and has many members, and all the members of the body, though many, are one body, so it is with Christ.”   </a:t>
            </a:r>
            <a:r>
              <a:rPr lang="en-US" sz="3200">
                <a:solidFill>
                  <a:srgbClr val="000000"/>
                </a:solidFill>
                <a:latin typeface="Alegreya"/>
                <a:ea typeface="Alegreya"/>
                <a:cs typeface="Alegreya"/>
                <a:sym typeface="Alegreya"/>
              </a:rPr>
              <a:t>(1 Corinthians 12:12)</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0" r="-9222" b="0"/>
            </a:stretch>
          </a:blipFill>
        </p:spPr>
      </p:sp>
      <p:sp>
        <p:nvSpPr>
          <p:cNvPr name="TextBox 3" id="3"/>
          <p:cNvSpPr txBox="true"/>
          <p:nvPr/>
        </p:nvSpPr>
        <p:spPr>
          <a:xfrm rot="0">
            <a:off x="2560299" y="1762633"/>
            <a:ext cx="6913532" cy="547370"/>
          </a:xfrm>
          <a:prstGeom prst="rect">
            <a:avLst/>
          </a:prstGeom>
        </p:spPr>
        <p:txBody>
          <a:bodyPr anchor="t" rtlCol="false" tIns="0" lIns="0" bIns="0" rIns="0">
            <a:spAutoFit/>
          </a:bodyPr>
          <a:lstStyle/>
          <a:p>
            <a:pPr algn="l">
              <a:lnSpc>
                <a:spcPts val="4480"/>
              </a:lnSpc>
              <a:spcBef>
                <a:spcPct val="0"/>
              </a:spcBef>
            </a:pPr>
            <a:r>
              <a:rPr lang="en-US" sz="3200" spc="428">
                <a:solidFill>
                  <a:srgbClr val="000000"/>
                </a:solidFill>
                <a:latin typeface="Gotham"/>
                <a:ea typeface="Gotham"/>
                <a:cs typeface="Gotham"/>
                <a:sym typeface="Gotham"/>
              </a:rPr>
              <a:t>Lessons from the book</a:t>
            </a:r>
          </a:p>
        </p:txBody>
      </p:sp>
      <p:sp>
        <p:nvSpPr>
          <p:cNvPr name="TextBox 4" id="4"/>
          <p:cNvSpPr txBox="true"/>
          <p:nvPr/>
        </p:nvSpPr>
        <p:spPr>
          <a:xfrm rot="0">
            <a:off x="2524729" y="2468064"/>
            <a:ext cx="9433024" cy="372745"/>
          </a:xfrm>
          <a:prstGeom prst="rect">
            <a:avLst/>
          </a:prstGeom>
        </p:spPr>
        <p:txBody>
          <a:bodyPr anchor="t" rtlCol="false" tIns="0" lIns="0" bIns="0" rIns="0">
            <a:spAutoFit/>
          </a:bodyPr>
          <a:lstStyle/>
          <a:p>
            <a:pPr algn="ctr">
              <a:lnSpc>
                <a:spcPts val="3079"/>
              </a:lnSpc>
              <a:spcBef>
                <a:spcPct val="0"/>
              </a:spcBef>
            </a:pPr>
            <a:r>
              <a:rPr lang="en-US" sz="2199" spc="294">
                <a:solidFill>
                  <a:srgbClr val="9D7321"/>
                </a:solidFill>
                <a:latin typeface="Gotham"/>
                <a:ea typeface="Gotham"/>
                <a:cs typeface="Gotham"/>
                <a:sym typeface="Gotham"/>
              </a:rPr>
              <a:t>Lesson 3: </a:t>
            </a:r>
            <a:r>
              <a:rPr lang="en-US" sz="2199" spc="294">
                <a:solidFill>
                  <a:srgbClr val="000000"/>
                </a:solidFill>
                <a:latin typeface="Gotham"/>
                <a:ea typeface="Gotham"/>
                <a:cs typeface="Gotham"/>
                <a:sym typeface="Gotham"/>
              </a:rPr>
              <a:t>God's Strength Is Made Perfect in Weakness</a:t>
            </a:r>
          </a:p>
        </p:txBody>
      </p:sp>
      <p:sp>
        <p:nvSpPr>
          <p:cNvPr name="TextBox 5" id="5"/>
          <p:cNvSpPr txBox="true"/>
          <p:nvPr/>
        </p:nvSpPr>
        <p:spPr>
          <a:xfrm rot="0">
            <a:off x="2560299" y="3484767"/>
            <a:ext cx="14029372" cy="1099820"/>
          </a:xfrm>
          <a:prstGeom prst="rect">
            <a:avLst/>
          </a:prstGeom>
        </p:spPr>
        <p:txBody>
          <a:bodyPr anchor="t" rtlCol="false" tIns="0" lIns="0" bIns="0" rIns="0">
            <a:spAutoFit/>
          </a:bodyPr>
          <a:lstStyle/>
          <a:p>
            <a:pPr algn="l">
              <a:lnSpc>
                <a:spcPts val="4480"/>
              </a:lnSpc>
              <a:spcBef>
                <a:spcPct val="0"/>
              </a:spcBef>
            </a:pPr>
            <a:r>
              <a:rPr lang="en-US" sz="3200">
                <a:solidFill>
                  <a:srgbClr val="9D7321"/>
                </a:solidFill>
                <a:latin typeface="Alegreya"/>
                <a:ea typeface="Alegreya"/>
                <a:cs typeface="Alegreya"/>
                <a:sym typeface="Alegreya"/>
              </a:rPr>
              <a:t>“But he said to me, ‘My grace is sufficient for you, for my power is made perfect in weakness.”   </a:t>
            </a:r>
            <a:r>
              <a:rPr lang="en-US" sz="3200">
                <a:solidFill>
                  <a:srgbClr val="000000"/>
                </a:solidFill>
                <a:latin typeface="Alegreya"/>
                <a:ea typeface="Alegreya"/>
                <a:cs typeface="Alegreya"/>
                <a:sym typeface="Alegreya"/>
              </a:rPr>
              <a:t>(2 Corinthians 12:9)</a:t>
            </a:r>
          </a:p>
        </p:txBody>
      </p:sp>
      <p:sp>
        <p:nvSpPr>
          <p:cNvPr name="AutoShape 6" id="6"/>
          <p:cNvSpPr/>
          <p:nvPr/>
        </p:nvSpPr>
        <p:spPr>
          <a:xfrm>
            <a:off x="2560299" y="6151450"/>
            <a:ext cx="14699001" cy="0"/>
          </a:xfrm>
          <a:prstGeom prst="line">
            <a:avLst/>
          </a:prstGeom>
          <a:ln cap="flat" w="38100">
            <a:solidFill>
              <a:srgbClr val="000000"/>
            </a:solidFill>
            <a:prstDash val="solid"/>
            <a:headEnd type="none" len="sm" w="sm"/>
            <a:tailEnd type="none" len="sm" w="sm"/>
          </a:ln>
        </p:spPr>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DAGjNEIFzFU</dc:identifier>
  <dcterms:modified xsi:type="dcterms:W3CDTF">2011-08-01T06:04:30Z</dcterms:modified>
  <cp:revision>1</cp:revision>
  <dc:title>The Epistles</dc:title>
</cp:coreProperties>
</file>