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56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3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5940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0419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436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040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28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50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448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757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16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152C0B-C603-4969-B01A-475E84C50A19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B52BA-CAFF-4AB9-A707-8A1399D01C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87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INTRODUCTION TO COMPUTER PROGRAMMING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flipV="1">
            <a:off x="3755119" y="524426"/>
            <a:ext cx="491951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751346" y="634921"/>
            <a:ext cx="8689307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PRESENTATION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619565" y="1482278"/>
            <a:ext cx="2560693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GROUP MEMBERS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 rot="10800000" flipV="1">
            <a:off x="4562573" y="1065226"/>
            <a:ext cx="3073138" cy="568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907436" y="1911377"/>
            <a:ext cx="211946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5"/>
          <p:cNvSpPr txBox="1">
            <a:spLocks/>
          </p:cNvSpPr>
          <p:nvPr/>
        </p:nvSpPr>
        <p:spPr>
          <a:xfrm>
            <a:off x="6410269" y="2864207"/>
            <a:ext cx="5389553" cy="331981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7"/>
            </a:pPr>
            <a:r>
              <a:rPr lang="en-US" sz="2000" dirty="0" smtClean="0">
                <a:solidFill>
                  <a:schemeClr val="accent4"/>
                </a:solidFill>
              </a:rPr>
              <a:t>IRAKOZE </a:t>
            </a:r>
            <a:r>
              <a:rPr lang="en-US" sz="2000" dirty="0" smtClean="0">
                <a:solidFill>
                  <a:schemeClr val="accent4"/>
                </a:solidFill>
              </a:rPr>
              <a:t>Nicole </a:t>
            </a:r>
            <a:r>
              <a:rPr lang="en-US" sz="2000" dirty="0" err="1" smtClean="0">
                <a:solidFill>
                  <a:schemeClr val="accent4"/>
                </a:solidFill>
              </a:rPr>
              <a:t>Promesse</a:t>
            </a:r>
            <a:r>
              <a:rPr lang="en-US" sz="2000" dirty="0">
                <a:solidFill>
                  <a:schemeClr val="accent4"/>
                </a:solidFill>
              </a:rPr>
              <a:t> 29185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Tumusabire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>
                <a:solidFill>
                  <a:schemeClr val="accent4"/>
                </a:solidFill>
              </a:rPr>
              <a:t>E</a:t>
            </a:r>
            <a:r>
              <a:rPr lang="en-US" sz="2000" dirty="0" err="1" smtClean="0">
                <a:solidFill>
                  <a:schemeClr val="accent4"/>
                </a:solidFill>
              </a:rPr>
              <a:t>mmerance</a:t>
            </a:r>
            <a:r>
              <a:rPr lang="en-US" sz="2000" dirty="0" smtClean="0">
                <a:solidFill>
                  <a:schemeClr val="accent4"/>
                </a:solidFill>
              </a:rPr>
              <a:t> 28425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Ikirezi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Gloria 29118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 err="1" smtClean="0">
                <a:solidFill>
                  <a:schemeClr val="accent4"/>
                </a:solidFill>
              </a:rPr>
              <a:t>Ishimwe</a:t>
            </a:r>
            <a:r>
              <a:rPr lang="en-US" sz="2000" dirty="0" smtClean="0">
                <a:solidFill>
                  <a:schemeClr val="accent4"/>
                </a:solidFill>
              </a:rPr>
              <a:t> Shema </a:t>
            </a:r>
            <a:r>
              <a:rPr lang="en-US" sz="2000" dirty="0" err="1" smtClean="0">
                <a:solidFill>
                  <a:schemeClr val="accent4"/>
                </a:solidFill>
              </a:rPr>
              <a:t>Gentil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29760</a:t>
            </a:r>
          </a:p>
          <a:p>
            <a:pPr marL="514350" indent="-514350">
              <a:buFont typeface="+mj-lt"/>
              <a:buAutoNum type="arabicPeriod" startAt="7"/>
            </a:pPr>
            <a:r>
              <a:rPr lang="en-US" sz="2000" dirty="0">
                <a:solidFill>
                  <a:schemeClr val="accent4"/>
                </a:solidFill>
              </a:rPr>
              <a:t>⁠NISHIMWE Prosper 28926</a:t>
            </a:r>
          </a:p>
          <a:p>
            <a:pPr marL="457200" indent="-457200">
              <a:buFont typeface="+mj-lt"/>
              <a:buAutoNum type="arabicPeriod" startAt="7"/>
            </a:pPr>
            <a:endParaRPr lang="en-US" sz="2000" dirty="0" smtClean="0">
              <a:solidFill>
                <a:schemeClr val="accent4"/>
              </a:solidFill>
            </a:endParaRPr>
          </a:p>
        </p:txBody>
      </p:sp>
      <p:sp>
        <p:nvSpPr>
          <p:cNvPr id="28" name="Content Placeholder 5"/>
          <p:cNvSpPr txBox="1">
            <a:spLocks/>
          </p:cNvSpPr>
          <p:nvPr/>
        </p:nvSpPr>
        <p:spPr>
          <a:xfrm>
            <a:off x="1241813" y="2760799"/>
            <a:ext cx="5389553" cy="320669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000" dirty="0" err="1">
                <a:solidFill>
                  <a:schemeClr val="accent4"/>
                </a:solidFill>
              </a:rPr>
              <a:t>Mucyo</a:t>
            </a:r>
            <a:r>
              <a:rPr lang="en-US" sz="2000" dirty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Fabrice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27565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Abijuru</a:t>
            </a:r>
            <a:r>
              <a:rPr lang="en-US" sz="2000" dirty="0" smtClean="0">
                <a:solidFill>
                  <a:schemeClr val="accent4"/>
                </a:solidFill>
              </a:rPr>
              <a:t> Annabelle Marie </a:t>
            </a:r>
            <a:r>
              <a:rPr lang="en-US" sz="2000" dirty="0">
                <a:solidFill>
                  <a:schemeClr val="accent4"/>
                </a:solidFill>
              </a:rPr>
              <a:t>Pierre 28929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Mbonizana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>
                <a:solidFill>
                  <a:schemeClr val="accent4"/>
                </a:solidFill>
              </a:rPr>
              <a:t>Augustin 28862</a:t>
            </a:r>
            <a:endParaRPr lang="en-US" sz="2000" dirty="0" smtClean="0">
              <a:solidFill>
                <a:schemeClr val="accent4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 err="1" smtClean="0">
                <a:solidFill>
                  <a:schemeClr val="accent4"/>
                </a:solidFill>
              </a:rPr>
              <a:t>Kayonde</a:t>
            </a:r>
            <a:r>
              <a:rPr lang="en-US" sz="2000" dirty="0" smtClean="0">
                <a:solidFill>
                  <a:schemeClr val="accent4"/>
                </a:solidFill>
              </a:rPr>
              <a:t> Dan Brian 29107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 smtClean="0">
                <a:solidFill>
                  <a:schemeClr val="accent4"/>
                </a:solidFill>
              </a:rPr>
              <a:t>⁠</a:t>
            </a:r>
            <a:r>
              <a:rPr lang="en-US" sz="2000" dirty="0" err="1" smtClean="0">
                <a:solidFill>
                  <a:schemeClr val="accent4"/>
                </a:solidFill>
              </a:rPr>
              <a:t>Uwera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Mubiligi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err="1" smtClean="0">
                <a:solidFill>
                  <a:schemeClr val="accent4"/>
                </a:solidFill>
              </a:rPr>
              <a:t>Josiane</a:t>
            </a:r>
            <a:r>
              <a:rPr lang="en-US" sz="2000" dirty="0" smtClean="0">
                <a:solidFill>
                  <a:schemeClr val="accent4"/>
                </a:solidFill>
              </a:rPr>
              <a:t> </a:t>
            </a:r>
            <a:r>
              <a:rPr lang="en-US" sz="2000" dirty="0" smtClean="0">
                <a:solidFill>
                  <a:schemeClr val="accent4"/>
                </a:solidFill>
              </a:rPr>
              <a:t>28205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olidFill>
                  <a:schemeClr val="accent4"/>
                </a:solidFill>
              </a:rPr>
              <a:t>Joseph MUTANGANA 29061</a:t>
            </a:r>
          </a:p>
          <a:p>
            <a:pPr marL="514350" indent="-514350">
              <a:buFont typeface="+mj-lt"/>
              <a:buAutoNum type="arabicPeriod"/>
            </a:pPr>
            <a:endParaRPr lang="en-US" sz="20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41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5396007" y="2940290"/>
            <a:ext cx="1559559" cy="152082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7" name="Oval 6"/>
          <p:cNvSpPr/>
          <p:nvPr/>
        </p:nvSpPr>
        <p:spPr>
          <a:xfrm>
            <a:off x="8990965" y="1785620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7292022" y="2344420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686526" y="4293870"/>
            <a:ext cx="1137920" cy="1041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4132263" y="3848100"/>
            <a:ext cx="843280" cy="820103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783589" y="4668203"/>
            <a:ext cx="1595120" cy="165608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01657" y="1142926"/>
            <a:ext cx="8689307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Let us test this list by making comparison through the elements in the list Below aiming to have list in ascending order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4175" y="1546081"/>
            <a:ext cx="2560693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TEST 1: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991349" y="4571999"/>
            <a:ext cx="4626645" cy="4723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9 is big compared to that number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7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5E-6 1.11111E-6 L 0.13828 -0.09167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14" y="-45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3.33333E-6 L -0.13724 0.0993 " pathEditMode="relative" rAng="0" ptsTypes="AA">
                                      <p:cBhvr>
                                        <p:cTn id="24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84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28 -0.09166 L 0.24752 -0.18148 " pathEditMode="relative" rAng="0" ptsTypes="AA">
                                      <p:cBhvr>
                                        <p:cTn id="28" dur="3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1" y="-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33333E-6 L -0.10651 0.08125 " pathEditMode="relative" rAng="0" ptsTypes="AA">
                                      <p:cBhvr>
                                        <p:cTn id="4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34" y="39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4753 -0.18148 L 0.37578 -0.26389 " pathEditMode="relative" rAng="0" ptsTypes="AA">
                                      <p:cBhvr>
                                        <p:cTn id="50" dur="4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62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33333E-6 L -0.13307 0.08125 " pathEditMode="relative" rAng="0" ptsTypes="AA">
                                      <p:cBhvr>
                                        <p:cTn id="68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54" y="43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79 -0.26389 L 0.525 -0.36181 " pathEditMode="relative" rAng="0" ptsTypes="AA">
                                      <p:cBhvr>
                                        <p:cTn id="7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39" y="-49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-3.33333E-6 L -0.14805 0.1 " pathEditMode="relative" rAng="0" ptsTypes="AA">
                                      <p:cBhvr>
                                        <p:cTn id="9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422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25 -0.36181 L 0.65612 -0.44375 " pathEditMode="relative" rAng="0" ptsTypes="AA">
                                      <p:cBhvr>
                                        <p:cTn id="94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32" y="-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2" presetClass="exit" presetSubtype="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4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4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0" nodeType="click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2.70833E-6 0 L -0.13125 0.08958 " pathEditMode="relative" rAng="0" ptsTypes="AA">
                                      <p:cBhvr>
                                        <p:cTn id="112" dur="3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758" y="4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1" grpId="1" animBg="1"/>
      <p:bldP spid="11" grpId="2" animBg="1"/>
      <p:bldP spid="11" grpId="3" animBg="1"/>
      <p:bldP spid="11" grpId="4" animBg="1"/>
      <p:bldP spid="23" grpId="0"/>
      <p:bldP spid="23" grpId="1"/>
      <p:bldP spid="23" grpId="2"/>
      <p:bldP spid="23" grpId="3"/>
      <p:bldP spid="23" grpId="4"/>
      <p:bldP spid="23" grpId="5"/>
      <p:bldP spid="23" grpId="6"/>
      <p:bldP spid="23" grpId="7"/>
      <p:bldP spid="23" grpId="8"/>
      <p:bldP spid="23" grpId="9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7695565" y="2499042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5910897" y="3113722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10" name="Oval 9"/>
          <p:cNvSpPr/>
          <p:nvPr/>
        </p:nvSpPr>
        <p:spPr>
          <a:xfrm>
            <a:off x="2551113" y="4593908"/>
            <a:ext cx="887412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9184639" y="1595755"/>
            <a:ext cx="1595120" cy="165608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943350" y="3694429"/>
            <a:ext cx="1559559" cy="152082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1005205" y="5089523"/>
            <a:ext cx="1137920" cy="1041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4919476" y="5720714"/>
            <a:ext cx="6730738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 big number (9) we found earlier, there is no need to test it again.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04020" y="1260623"/>
            <a:ext cx="5513725" cy="11926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We ended up with list looking like this in previous Test</a:t>
            </a:r>
          </a:p>
          <a:p>
            <a:pPr algn="ctr"/>
            <a:endParaRPr lang="en-US" b="1" dirty="0" smtClean="0">
              <a:solidFill>
                <a:schemeClr val="accent4"/>
              </a:solidFill>
            </a:endParaRPr>
          </a:p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TEST 2: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695565" y="4840243"/>
            <a:ext cx="3511331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2 &gt; 1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223135" y="4866145"/>
            <a:ext cx="2281287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No Swap 2 &lt; 5!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22486" y="4840243"/>
            <a:ext cx="3511331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There is swap because 5 is big!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43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44444E-6 L 0.11705 -0.07593 " pathEditMode="relative" rAng="0" ptsTypes="AA">
                                      <p:cBhvr>
                                        <p:cTn id="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-37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4.07407E-6 L -0.11654 0.08148 " pathEditMode="relative" rAng="0" ptsTypes="AA">
                                      <p:cBhvr>
                                        <p:cTn id="24" dur="2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55" y="4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705 -0.07593 L 0.26002 -0.16852 " pathEditMode="relative" rAng="0" ptsTypes="AA">
                                      <p:cBhvr>
                                        <p:cTn id="28" dur="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48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3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003 -0.16852 L 0.11653 -0.08149 " pathEditMode="relative" rAng="0" ptsTypes="AA">
                                      <p:cBhvr>
                                        <p:cTn id="46" dur="3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435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96296E-6 L 0.15326 -0.09931 " pathEditMode="relative" rAng="0" ptsTypes="AA">
                                      <p:cBhvr>
                                        <p:cTn id="50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-49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3.7037E-7 L -0.15222 0.09792 " pathEditMode="relative" rAng="0" ptsTypes="AA">
                                      <p:cBhvr>
                                        <p:cTn id="68" dur="2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91" y="48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326 -0.0993 L 0.29466 -0.1956 " pathEditMode="relative" rAng="0" ptsTypes="AA">
                                      <p:cBhvr>
                                        <p:cTn id="72" dur="2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31" y="-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2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2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4.81481E-6 L -0.13828 0.09768 " pathEditMode="relative" rAng="0" ptsTypes="AA">
                                      <p:cBhvr>
                                        <p:cTn id="90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14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  <p:bldP spid="12" grpId="1" animBg="1"/>
      <p:bldP spid="9" grpId="0" animBg="1"/>
      <p:bldP spid="9" grpId="1" animBg="1"/>
      <p:bldP spid="9" grpId="2" animBg="1"/>
      <p:bldP spid="20" grpId="0"/>
      <p:bldP spid="22" grpId="0"/>
      <p:bldP spid="22" grpId="1"/>
      <p:bldP spid="23" grpId="0"/>
      <p:bldP spid="23" grpId="1"/>
      <p:bldP spid="26" grpId="0"/>
      <p:bldP spid="26" grpId="1"/>
      <p:bldP spid="26" grpId="2"/>
      <p:bldP spid="26" grpId="3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803774" y="3278894"/>
            <a:ext cx="1178560" cy="122936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  <a:endParaRPr lang="en-US" b="1" dirty="0"/>
          </a:p>
        </p:txBody>
      </p:sp>
      <p:sp>
        <p:nvSpPr>
          <p:cNvPr id="8" name="Oval 7"/>
          <p:cNvSpPr/>
          <p:nvPr/>
        </p:nvSpPr>
        <p:spPr>
          <a:xfrm>
            <a:off x="4034789" y="3840137"/>
            <a:ext cx="1376680" cy="134112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  <a:endParaRPr lang="en-US" b="1" dirty="0"/>
          </a:p>
        </p:txBody>
      </p:sp>
      <p:sp>
        <p:nvSpPr>
          <p:cNvPr id="11" name="Oval 10"/>
          <p:cNvSpPr/>
          <p:nvPr/>
        </p:nvSpPr>
        <p:spPr>
          <a:xfrm>
            <a:off x="9184639" y="1595755"/>
            <a:ext cx="1595120" cy="165608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9</a:t>
            </a:r>
            <a:endParaRPr lang="en-US" b="1" dirty="0"/>
          </a:p>
        </p:txBody>
      </p:sp>
      <p:sp>
        <p:nvSpPr>
          <p:cNvPr id="13" name="Rectangle 12"/>
          <p:cNvSpPr/>
          <p:nvPr/>
        </p:nvSpPr>
        <p:spPr>
          <a:xfrm>
            <a:off x="0" y="6614160"/>
            <a:ext cx="12192000" cy="243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7363701" y="2491422"/>
            <a:ext cx="1559559" cy="1520825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5</a:t>
            </a:r>
            <a:endParaRPr lang="en-US" b="1" dirty="0"/>
          </a:p>
        </p:txBody>
      </p:sp>
      <p:sp>
        <p:nvSpPr>
          <p:cNvPr id="9" name="Oval 8"/>
          <p:cNvSpPr/>
          <p:nvPr/>
        </p:nvSpPr>
        <p:spPr>
          <a:xfrm>
            <a:off x="2264602" y="4787015"/>
            <a:ext cx="1137920" cy="1041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  <a:endParaRPr lang="en-US" b="1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8836300" y="3380380"/>
            <a:ext cx="6319222" cy="3921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&lt;\\ BUBBLE SORT PRESENTATION //&gt;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49507" y="82079"/>
            <a:ext cx="6730738" cy="4246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BUBBLE SORT </a:t>
            </a:r>
            <a:r>
              <a:rPr lang="en-US" b="1" dirty="0" err="1" smtClean="0">
                <a:solidFill>
                  <a:schemeClr val="accent4"/>
                </a:solidFill>
              </a:rPr>
              <a:t>Cont</a:t>
            </a:r>
            <a:r>
              <a:rPr lang="en-US" b="1" dirty="0" smtClean="0">
                <a:solidFill>
                  <a:schemeClr val="accent4"/>
                </a:solidFill>
              </a:rPr>
              <a:t>…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236477" y="589202"/>
            <a:ext cx="390700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44175" y="1546081"/>
            <a:ext cx="2560693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PASS 3: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778111" y="5400688"/>
            <a:ext cx="6730738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The big number (5 and 9) we found earlier, there is no need to test them again.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709566" y="1211149"/>
            <a:ext cx="2281287" cy="4996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accent4"/>
                </a:solidFill>
              </a:rPr>
              <a:t>No Swap</a:t>
            </a: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883608" y="5371215"/>
            <a:ext cx="887412" cy="914400"/>
          </a:xfrm>
          <a:prstGeom prst="ellipse">
            <a:avLst/>
          </a:prstGeom>
          <a:solidFill>
            <a:schemeClr val="accent4"/>
          </a:solidFill>
          <a:ln>
            <a:noFill/>
          </a:ln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  <a:endParaRPr lang="en-US" b="1" dirty="0"/>
          </a:p>
        </p:txBody>
      </p:sp>
      <p:sp>
        <p:nvSpPr>
          <p:cNvPr id="15" name="Rectangle 14"/>
          <p:cNvSpPr/>
          <p:nvPr/>
        </p:nvSpPr>
        <p:spPr>
          <a:xfrm>
            <a:off x="5094545" y="1211149"/>
            <a:ext cx="3511331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Swap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778111" y="5962051"/>
            <a:ext cx="6730738" cy="51847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accent4"/>
                </a:solidFill>
              </a:rPr>
              <a:t>Now we have our list sorted In ascending order.</a:t>
            </a:r>
            <a:endParaRPr 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851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12006 -0.08148 " pathEditMode="relative" rAng="0" ptsTypes="AA">
                                      <p:cBhvr>
                                        <p:cTn id="6" dur="4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-40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005 -0.08148 L -4.16667E-6 1.48148E-6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250" y="393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59259E-6 L 0.15495 -0.11643 " pathEditMode="relative" rAng="0" ptsTypes="AA">
                                      <p:cBhvr>
                                        <p:cTn id="19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-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495 -0.11643 L -3.95833E-6 3.7037E-6 " pathEditMode="relative" rAng="0" ptsTypes="AA">
                                      <p:cBhvr>
                                        <p:cTn id="23" dur="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82" y="5995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11111E-6 L 0.1401 -0.09838 " pathEditMode="relative" rAng="0" ptsTypes="AA">
                                      <p:cBhvr>
                                        <p:cTn id="32" dur="3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005" y="-4931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59259E-6 L -0.13697 0.08982 " pathEditMode="relative" rAng="0" ptsTypes="AA">
                                      <p:cBhvr>
                                        <p:cTn id="46" dur="6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005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9" grpId="1" animBg="1"/>
      <p:bldP spid="20" grpId="0"/>
      <p:bldP spid="2" grpId="0"/>
      <p:bldP spid="2" grpId="1"/>
      <p:bldP spid="2" grpId="2"/>
      <p:bldP spid="10" grpId="0" animBg="1"/>
      <p:bldP spid="10" grpId="1" animBg="1"/>
      <p:bldP spid="15" grpId="0"/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227</Words>
  <Application>Microsoft Office PowerPoint</Application>
  <PresentationFormat>Widescreen</PresentationFormat>
  <Paragraphs>54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22</cp:revision>
  <dcterms:created xsi:type="dcterms:W3CDTF">2025-10-09T22:29:38Z</dcterms:created>
  <dcterms:modified xsi:type="dcterms:W3CDTF">2025-10-10T01:11:38Z</dcterms:modified>
</cp:coreProperties>
</file>