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87" r:id="rId8"/>
    <p:sldId id="262" r:id="rId9"/>
    <p:sldId id="263" r:id="rId10"/>
    <p:sldId id="264" r:id="rId11"/>
    <p:sldId id="28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89" r:id="rId21"/>
    <p:sldId id="273" r:id="rId22"/>
    <p:sldId id="274" r:id="rId23"/>
    <p:sldId id="275" r:id="rId24"/>
    <p:sldId id="276" r:id="rId25"/>
    <p:sldId id="311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277" r:id="rId44"/>
    <p:sldId id="278" r:id="rId45"/>
    <p:sldId id="279" r:id="rId46"/>
    <p:sldId id="306" r:id="rId47"/>
    <p:sldId id="280" r:id="rId48"/>
    <p:sldId id="281" r:id="rId49"/>
    <p:sldId id="282" r:id="rId50"/>
    <p:sldId id="283" r:id="rId51"/>
    <p:sldId id="284" r:id="rId52"/>
    <p:sldId id="285" r:id="rId53"/>
    <p:sldId id="310" r:id="rId54"/>
    <p:sldId id="286" r:id="rId5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65615E-5DF9-488C-8849-ACD72694C226}" type="datetimeFigureOut">
              <a:rPr lang="en-US" smtClean="0"/>
              <a:t>20-Sep-25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F54550-AB39-4CDC-B8F2-DC43BD56E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31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provoke thought: to stimulate or cause someone to think deeply about a subject by introducing new ideas, challenging assumptions, or raising questions that encourage reflection and critical analysis.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F54550-AB39-4CDC-B8F2-DC43BD56E1A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78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141" y="446278"/>
            <a:ext cx="849122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7341" y="2619883"/>
            <a:ext cx="860806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1"/>
            <a:ext cx="29260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20-Sep-25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1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://edition.cnn.com/2009/WORLD/europe/10/03/uk.flights.delaye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-r9cYp3tT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inkedin.com/in/gaspard-gashema-%2019056b59/" TargetMode="External"/><Relationship Id="rId3" Type="http://schemas.openxmlformats.org/officeDocument/2006/relationships/hyperlink" Target="mailto:g.gashema@ur.ac.rw" TargetMode="External"/><Relationship Id="rId7" Type="http://schemas.openxmlformats.org/officeDocument/2006/relationships/hyperlink" Target="https://aceiot.ur.ac.rw/?Gaspard-GASHEMA" TargetMode="External"/><Relationship Id="rId2" Type="http://schemas.openxmlformats.org/officeDocument/2006/relationships/hyperlink" Target="mailto:ggas06@yahoo.f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holar.google.com/citations?user=pKNk3y8AAAAJ&amp;hl=en" TargetMode="External"/><Relationship Id="rId5" Type="http://schemas.openxmlformats.org/officeDocument/2006/relationships/hyperlink" Target="https://www.linkedin.com/in/gaspard-gashema-19056b59/" TargetMode="External"/><Relationship Id="rId4" Type="http://schemas.openxmlformats.org/officeDocument/2006/relationships/hyperlink" Target="mailto:allschoolsactivities@gmail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jpg"/><Relationship Id="rId3" Type="http://schemas.openxmlformats.org/officeDocument/2006/relationships/image" Target="../media/image33.jpg"/><Relationship Id="rId7" Type="http://schemas.openxmlformats.org/officeDocument/2006/relationships/image" Target="../media/image37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4" Type="http://schemas.openxmlformats.org/officeDocument/2006/relationships/image" Target="../media/image34.jp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5125"/>
            <a:ext cx="9144000" cy="2221230"/>
          </a:xfrm>
          <a:custGeom>
            <a:avLst/>
            <a:gdLst/>
            <a:ahLst/>
            <a:cxnLst/>
            <a:rect l="l" t="t" r="r" b="b"/>
            <a:pathLst>
              <a:path w="9144000" h="2221230">
                <a:moveTo>
                  <a:pt x="9144000" y="0"/>
                </a:moveTo>
                <a:lnTo>
                  <a:pt x="0" y="0"/>
                </a:lnTo>
                <a:lnTo>
                  <a:pt x="0" y="2220976"/>
                </a:lnTo>
                <a:lnTo>
                  <a:pt x="9144000" y="2220976"/>
                </a:lnTo>
                <a:lnTo>
                  <a:pt x="9144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392" y="676003"/>
            <a:ext cx="8923655" cy="14600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spcBef>
                <a:spcPts val="105"/>
              </a:spcBef>
            </a:pPr>
            <a:r>
              <a:rPr lang="en-US" sz="4700" dirty="0"/>
              <a:t>SENG 8215</a:t>
            </a:r>
            <a:r>
              <a:rPr lang="en-US" sz="4700" b="1" dirty="0"/>
              <a:t>: </a:t>
            </a:r>
            <a:r>
              <a:rPr sz="4700" b="1" spc="-10" dirty="0"/>
              <a:t>SOFTWARE</a:t>
            </a:r>
            <a:r>
              <a:rPr sz="4700" b="1" spc="-105" dirty="0"/>
              <a:t> </a:t>
            </a:r>
            <a:r>
              <a:rPr sz="4700" b="1" spc="-10" dirty="0"/>
              <a:t>ENGINEERING</a:t>
            </a:r>
            <a:endParaRPr sz="47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48200"/>
            <a:ext cx="8763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12270" y="2027049"/>
            <a:ext cx="5714365" cy="49148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889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2009,Computer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glitch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delays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flights</a:t>
            </a:r>
            <a:endParaRPr sz="2000">
              <a:latin typeface="Calibri"/>
              <a:cs typeface="Calibri"/>
            </a:endParaRPr>
          </a:p>
          <a:p>
            <a:pPr>
              <a:spcBef>
                <a:spcPts val="455"/>
              </a:spcBef>
            </a:pPr>
            <a:endParaRPr sz="2000">
              <a:latin typeface="Calibri"/>
              <a:cs typeface="Calibri"/>
            </a:endParaRPr>
          </a:p>
          <a:p>
            <a:pPr marL="88900"/>
            <a:r>
              <a:rPr b="1" dirty="0">
                <a:latin typeface="Calibri"/>
                <a:cs typeface="Calibri"/>
              </a:rPr>
              <a:t>Saturday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3</a:t>
            </a:r>
            <a:r>
              <a:rPr b="1" baseline="25462" dirty="0">
                <a:latin typeface="Calibri"/>
                <a:cs typeface="Calibri"/>
              </a:rPr>
              <a:t>rd</a:t>
            </a:r>
            <a:r>
              <a:rPr b="1" spc="165" baseline="25462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October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2009-</a:t>
            </a:r>
            <a:r>
              <a:rPr b="1" dirty="0">
                <a:latin typeface="Calibri"/>
                <a:cs typeface="Calibri"/>
              </a:rPr>
              <a:t>London,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England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(CNN)</a:t>
            </a:r>
            <a:endParaRPr>
              <a:latin typeface="Calibri"/>
              <a:cs typeface="Calibri"/>
            </a:endParaRPr>
          </a:p>
          <a:p>
            <a:pPr marL="251460" marR="43180" indent="-163195" algn="just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Dozens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flights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from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UK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were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delayed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Saturday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after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glitch(a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sudden,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usually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temporary</a:t>
            </a:r>
            <a:r>
              <a:rPr spc="1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malfunction</a:t>
            </a:r>
            <a:r>
              <a:rPr spc="175" dirty="0">
                <a:latin typeface="Calibri"/>
                <a:cs typeface="Calibri"/>
              </a:rPr>
              <a:t>  </a:t>
            </a:r>
            <a:r>
              <a:rPr spc="-25" dirty="0">
                <a:latin typeface="Calibri"/>
                <a:cs typeface="Calibri"/>
              </a:rPr>
              <a:t>or </a:t>
            </a:r>
            <a:r>
              <a:rPr dirty="0">
                <a:latin typeface="Calibri"/>
                <a:cs typeface="Calibri"/>
              </a:rPr>
              <a:t>irregularity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equipment)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1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1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air</a:t>
            </a:r>
            <a:r>
              <a:rPr spc="1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traffic</a:t>
            </a:r>
            <a:r>
              <a:rPr spc="1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control</a:t>
            </a:r>
            <a:r>
              <a:rPr spc="13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system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Scotland,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but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problem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was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fixed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few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hours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later.</a:t>
            </a:r>
            <a:endParaRPr>
              <a:latin typeface="Calibri"/>
              <a:cs typeface="Calibri"/>
            </a:endParaRPr>
          </a:p>
          <a:p>
            <a:pPr marL="251460" marR="46355" indent="-163195" algn="just">
              <a:spcBef>
                <a:spcPts val="15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The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agency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said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it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reverted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(returned)</a:t>
            </a:r>
            <a:r>
              <a:rPr spc="30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0" dirty="0">
                <a:latin typeface="Calibri"/>
                <a:cs typeface="Calibri"/>
              </a:rPr>
              <a:t>  </a:t>
            </a:r>
            <a:r>
              <a:rPr spc="-10" dirty="0">
                <a:latin typeface="Calibri"/>
                <a:cs typeface="Calibri"/>
              </a:rPr>
              <a:t>backup </a:t>
            </a:r>
            <a:r>
              <a:rPr dirty="0">
                <a:latin typeface="Calibri"/>
                <a:cs typeface="Calibri"/>
              </a:rPr>
              <a:t>equipment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as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engineering</a:t>
            </a:r>
            <a:r>
              <a:rPr spc="-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worked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on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system.</a:t>
            </a:r>
            <a:endParaRPr>
              <a:latin typeface="Calibri"/>
              <a:cs typeface="Calibri"/>
            </a:endParaRPr>
          </a:p>
          <a:p>
            <a:pPr marL="252729" indent="-163830">
              <a:spcBef>
                <a:spcPts val="15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2729" algn="l"/>
              </a:tabLst>
            </a:pPr>
            <a:r>
              <a:rPr dirty="0">
                <a:latin typeface="Calibri"/>
                <a:cs typeface="Calibri"/>
              </a:rPr>
              <a:t>The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problem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did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not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create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safety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issue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but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could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cause</a:t>
            </a:r>
            <a:endParaRPr>
              <a:latin typeface="Calibri"/>
              <a:cs typeface="Calibri"/>
            </a:endParaRPr>
          </a:p>
          <a:p>
            <a:pPr marL="251460"/>
            <a:r>
              <a:rPr dirty="0">
                <a:latin typeface="Calibri"/>
                <a:cs typeface="Calibri"/>
              </a:rPr>
              <a:t>delays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-4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flights.</a:t>
            </a:r>
            <a:endParaRPr>
              <a:latin typeface="Calibri"/>
              <a:cs typeface="Calibri"/>
            </a:endParaRPr>
          </a:p>
          <a:p>
            <a:pPr marL="251460" marR="70485" indent="-163195">
              <a:spcBef>
                <a:spcPts val="15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dirty="0">
                <a:latin typeface="Calibri"/>
                <a:cs typeface="Calibri"/>
              </a:rPr>
              <a:t>Read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more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at: 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2"/>
              </a:rPr>
              <a:t>http://edition.cnn.com/2009/WORLD/europe/10/03/uk.fl</a:t>
            </a:r>
            <a:r>
              <a:rPr spc="-10" dirty="0">
                <a:solidFill>
                  <a:srgbClr val="00A2D5"/>
                </a:solidFill>
                <a:latin typeface="Calibri"/>
                <a:cs typeface="Calibri"/>
              </a:rPr>
              <a:t> 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</a:rPr>
              <a:t>i</a:t>
            </a:r>
            <a:r>
              <a:rPr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2"/>
              </a:rPr>
              <a:t>ghts.delayed</a:t>
            </a:r>
            <a:endParaRPr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600" y="2971800"/>
            <a:ext cx="3125724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781FE-B7A3-B71C-A7BC-4CC647E65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27E9025-F26B-61DD-33DA-55A79349468E}"/>
              </a:ext>
            </a:extLst>
          </p:cNvPr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26C36B-BA41-7FCF-FACA-83D80D5446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l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6604C47-36A5-C2F1-D647-8C4BE4D537D6}"/>
              </a:ext>
            </a:extLst>
          </p:cNvPr>
          <p:cNvSpPr txBox="1"/>
          <p:nvPr/>
        </p:nvSpPr>
        <p:spPr>
          <a:xfrm>
            <a:off x="112269" y="1537342"/>
            <a:ext cx="5069331" cy="52661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1: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lang="en-US" sz="2000" dirty="0"/>
              <a:t>2024 CrowdStrike-related IT outages</a:t>
            </a:r>
            <a:endParaRPr sz="2000" dirty="0">
              <a:latin typeface="Calibri"/>
              <a:cs typeface="Calibri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On </a:t>
            </a:r>
            <a:r>
              <a:rPr lang="en-US" sz="1800" b="1" dirty="0"/>
              <a:t>19 July 2024 at 04:09 UTC</a:t>
            </a:r>
            <a:r>
              <a:rPr lang="en-US" sz="1800" dirty="0"/>
              <a:t>, CrowdStrike released a </a:t>
            </a:r>
            <a:r>
              <a:rPr lang="en-US" sz="1800" i="1" dirty="0"/>
              <a:t>content configuration update</a:t>
            </a:r>
            <a:r>
              <a:rPr lang="en-US" sz="1800" dirty="0"/>
              <a:t> (via its Falcon sensor) for Windows hosts.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The update involved </a:t>
            </a:r>
            <a:r>
              <a:rPr lang="en-US" sz="1800" b="1" dirty="0"/>
              <a:t>Channel File 291</a:t>
            </a:r>
            <a:r>
              <a:rPr lang="en-US" sz="1800" dirty="0"/>
              <a:t>, part of the Rapid Response Content that’s meant to help detect or mitigate threats. 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1800" dirty="0"/>
              <a:t>There was a logic error in this update. Specifically, a mismatch between defined input fields in a template type and what the sensor actually provided led to an out-of-bounds memory read — ultimately causing Windows machines with that update to crash (blue screen) or get stuck in a boot loop. </a:t>
            </a:r>
          </a:p>
          <a:p>
            <a:pPr marL="251460" marR="70485" indent="-163195">
              <a:spcBef>
                <a:spcPts val="15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251460" algn="l"/>
              </a:tabLst>
            </a:pPr>
            <a:r>
              <a:rPr lang="en-US" dirty="0">
                <a:latin typeface="Calibri"/>
                <a:cs typeface="Calibri"/>
              </a:rPr>
              <a:t>Read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more</a:t>
            </a:r>
            <a:r>
              <a:rPr lang="en-US" spc="-70" dirty="0">
                <a:latin typeface="Calibri"/>
                <a:cs typeface="Calibri"/>
              </a:rPr>
              <a:t> </a:t>
            </a:r>
            <a:r>
              <a:rPr lang="en-US" spc="-25" dirty="0">
                <a:latin typeface="Calibri"/>
                <a:cs typeface="Calibri"/>
              </a:rPr>
              <a:t>at: </a:t>
            </a:r>
            <a:r>
              <a:rPr lang="en-US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</a:rPr>
              <a:t>https://en.wikipedia.org/wiki/2024_CrowdStrike-related_IT_outages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81D9B-DE47-7B5F-B001-363F893E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1" y="311978"/>
            <a:ext cx="3962400" cy="634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34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2400" y="1424775"/>
            <a:ext cx="5143500" cy="514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2: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Ariane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5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Explosion</a:t>
            </a:r>
            <a:r>
              <a:rPr lang="en-US" sz="2000" b="1" spc="-10" dirty="0">
                <a:latin typeface="Calibri"/>
                <a:cs typeface="Calibri"/>
              </a:rPr>
              <a:t> on </a:t>
            </a:r>
            <a:r>
              <a:rPr lang="en-US" sz="2000" b="1" dirty="0">
                <a:effectLst/>
              </a:rPr>
              <a:t>June 4, 1996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275"/>
              </a:spcBef>
            </a:pPr>
            <a:r>
              <a:rPr lang="en-US" sz="2000" dirty="0">
                <a:latin typeface="Calibri"/>
                <a:cs typeface="Calibri"/>
              </a:rPr>
              <a:t>(M</a:t>
            </a:r>
            <a:r>
              <a:rPr lang="en-US" sz="2000" dirty="0"/>
              <a:t>ost commonly refers to the failure of </a:t>
            </a:r>
            <a:r>
              <a:rPr lang="en-US" sz="2000" b="1" dirty="0">
                <a:effectLst/>
              </a:rPr>
              <a:t>Ariane 5 Flight 501)</a:t>
            </a:r>
            <a:endParaRPr sz="2000" dirty="0">
              <a:latin typeface="Calibri"/>
              <a:cs typeface="Calibri"/>
            </a:endParaRPr>
          </a:p>
          <a:p>
            <a:pPr marL="176530" indent="-163830"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  <a:tab pos="1868805" algn="l"/>
                <a:tab pos="2795905" algn="l"/>
              </a:tabLst>
            </a:pPr>
            <a:r>
              <a:rPr dirty="0">
                <a:latin typeface="Calibri"/>
                <a:cs typeface="Calibri"/>
              </a:rPr>
              <a:t>European</a:t>
            </a:r>
            <a:r>
              <a:rPr spc="50" dirty="0">
                <a:latin typeface="Calibri"/>
                <a:cs typeface="Calibri"/>
              </a:rPr>
              <a:t>  </a:t>
            </a:r>
            <a:r>
              <a:rPr spc="-20" dirty="0">
                <a:latin typeface="Calibri"/>
                <a:cs typeface="Calibri"/>
              </a:rPr>
              <a:t>Space</a:t>
            </a:r>
            <a:r>
              <a:rPr dirty="0">
                <a:latin typeface="Calibri"/>
                <a:cs typeface="Calibri"/>
              </a:rPr>
              <a:t>	</a:t>
            </a:r>
            <a:r>
              <a:rPr spc="-10" dirty="0">
                <a:latin typeface="Calibri"/>
                <a:cs typeface="Calibri"/>
              </a:rPr>
              <a:t>Agency</a:t>
            </a:r>
            <a:r>
              <a:rPr dirty="0">
                <a:latin typeface="Calibri"/>
                <a:cs typeface="Calibri"/>
              </a:rPr>
              <a:t>	spent</a:t>
            </a:r>
            <a:r>
              <a:rPr spc="65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10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years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70" dirty="0">
                <a:latin typeface="Calibri"/>
                <a:cs typeface="Calibri"/>
              </a:rPr>
              <a:t>  </a:t>
            </a:r>
            <a:r>
              <a:rPr spc="-25" dirty="0">
                <a:latin typeface="Calibri"/>
                <a:cs typeface="Calibri"/>
              </a:rPr>
              <a:t>$7</a:t>
            </a:r>
            <a:endParaRPr dirty="0">
              <a:latin typeface="Calibri"/>
              <a:cs typeface="Calibri"/>
            </a:endParaRPr>
          </a:p>
          <a:p>
            <a:pPr marL="175260"/>
            <a:r>
              <a:rPr dirty="0">
                <a:latin typeface="Calibri"/>
                <a:cs typeface="Calibri"/>
              </a:rPr>
              <a:t>billion</a:t>
            </a:r>
            <a:r>
              <a:rPr spc="-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produce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Ariane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5.</a:t>
            </a:r>
            <a:endParaRPr dirty="0">
              <a:latin typeface="Calibri"/>
              <a:cs typeface="Calibri"/>
            </a:endParaRPr>
          </a:p>
          <a:p>
            <a:pPr marL="176530" indent="-163830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</a:tabLst>
            </a:pPr>
            <a:r>
              <a:rPr dirty="0">
                <a:latin typeface="Calibri"/>
                <a:cs typeface="Calibri"/>
              </a:rPr>
              <a:t>Crash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after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36.7</a:t>
            </a:r>
            <a:r>
              <a:rPr spc="-5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seconds</a:t>
            </a:r>
            <a:r>
              <a:rPr lang="en-US" spc="-10" dirty="0">
                <a:latin typeface="Calibri"/>
                <a:cs typeface="Calibri"/>
              </a:rPr>
              <a:t> </a:t>
            </a:r>
            <a:r>
              <a:rPr lang="en-US" dirty="0"/>
              <a:t>after liftoff due to a software error in its </a:t>
            </a:r>
            <a:r>
              <a:rPr lang="en-US" dirty="0">
                <a:effectLst/>
              </a:rPr>
              <a:t>Inertial Reference System</a:t>
            </a:r>
            <a:r>
              <a:rPr lang="en-US" dirty="0"/>
              <a:t> (IRS)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. </a:t>
            </a:r>
            <a:endParaRPr dirty="0">
              <a:latin typeface="Calibri"/>
              <a:cs typeface="Calibri"/>
            </a:endParaRPr>
          </a:p>
          <a:p>
            <a:pPr marL="176530" indent="-16383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6530" algn="l"/>
              </a:tabLst>
            </a:pPr>
            <a:r>
              <a:rPr dirty="0">
                <a:latin typeface="Calibri"/>
                <a:cs typeface="Calibri"/>
              </a:rPr>
              <a:t>Caused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by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overflow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error.</a:t>
            </a:r>
            <a:r>
              <a:rPr spc="4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Trying</a:t>
            </a:r>
            <a:r>
              <a:rPr spc="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store</a:t>
            </a:r>
            <a:r>
              <a:rPr spc="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1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64-</a:t>
            </a:r>
            <a:r>
              <a:rPr spc="-25" dirty="0">
                <a:latin typeface="Calibri"/>
                <a:cs typeface="Calibri"/>
              </a:rPr>
              <a:t>bit</a:t>
            </a:r>
            <a:endParaRPr dirty="0">
              <a:latin typeface="Calibri"/>
              <a:cs typeface="Calibri"/>
            </a:endParaRPr>
          </a:p>
          <a:p>
            <a:pPr marL="175260"/>
            <a:r>
              <a:rPr dirty="0">
                <a:latin typeface="Calibri"/>
                <a:cs typeface="Calibri"/>
              </a:rPr>
              <a:t>number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into</a:t>
            </a:r>
            <a:r>
              <a:rPr spc="-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16-</a:t>
            </a:r>
            <a:r>
              <a:rPr dirty="0">
                <a:latin typeface="Calibri"/>
                <a:cs typeface="Calibri"/>
              </a:rPr>
              <a:t>bit</a:t>
            </a:r>
            <a:r>
              <a:rPr spc="-2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space.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The error, a data conversion failure, caused the IRS to stop functioning, leading to a loss of guidance and attitude information, which then caused an angle of attack exceeding 20 degrees and the subsequent destruction of the rocket.</a:t>
            </a:r>
            <a:endParaRPr lang="en-US" dirty="0"/>
          </a:p>
          <a:p>
            <a:pPr marL="175260"/>
            <a:endParaRPr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0532" y="1424775"/>
            <a:ext cx="3133725" cy="41766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9C2036-8190-2E65-21AE-FA605036DF71}"/>
              </a:ext>
            </a:extLst>
          </p:cNvPr>
          <p:cNvSpPr txBox="1"/>
          <p:nvPr/>
        </p:nvSpPr>
        <p:spPr>
          <a:xfrm>
            <a:off x="27214" y="6400798"/>
            <a:ext cx="76635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5260" marR="520700" indent="-163195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75260" algn="l"/>
              </a:tabLst>
            </a:pPr>
            <a:r>
              <a:rPr lang="en-US" spc="-10" dirty="0">
                <a:latin typeface="Calibri"/>
                <a:cs typeface="Calibri"/>
              </a:rPr>
              <a:t>Watch</a:t>
            </a:r>
            <a:r>
              <a:rPr lang="en-US" spc="-55" dirty="0"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the</a:t>
            </a:r>
            <a:r>
              <a:rPr lang="en-US" spc="-65" dirty="0">
                <a:latin typeface="Calibri"/>
                <a:cs typeface="Calibri"/>
              </a:rPr>
              <a:t> </a:t>
            </a:r>
            <a:r>
              <a:rPr lang="en-US" spc="-10" dirty="0">
                <a:latin typeface="Calibri"/>
                <a:cs typeface="Calibri"/>
              </a:rPr>
              <a:t>video: </a:t>
            </a:r>
            <a:r>
              <a:rPr lang="en-US" u="sng" spc="-25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3"/>
              </a:rPr>
              <a:t>http://www.youtube.com/watch?v=z-</a:t>
            </a:r>
            <a:r>
              <a:rPr lang="en-US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Calibri"/>
                <a:cs typeface="Calibri"/>
                <a:hlinkClick r:id="rId3"/>
              </a:rPr>
              <a:t>r9cYp3tTE</a:t>
            </a:r>
            <a:endParaRPr lang="en-US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algn="ctr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Crisis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52400" y="1769413"/>
            <a:ext cx="4914265" cy="50994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Example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3: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1992,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London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Ambulance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Service</a:t>
            </a:r>
            <a:endParaRPr sz="2000" dirty="0">
              <a:latin typeface="Calibri"/>
              <a:cs typeface="Calibri"/>
            </a:endParaRPr>
          </a:p>
          <a:p>
            <a:pPr>
              <a:spcBef>
                <a:spcPts val="95"/>
              </a:spcBef>
            </a:pPr>
            <a:endParaRPr sz="2000" dirty="0">
              <a:latin typeface="Calibri"/>
              <a:cs typeface="Calibri"/>
            </a:endParaRPr>
          </a:p>
          <a:p>
            <a:pPr marL="191770" indent="-179070"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Considered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29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largest</a:t>
            </a:r>
            <a:r>
              <a:rPr spc="26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ambulance</a:t>
            </a:r>
            <a:r>
              <a:rPr spc="28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service</a:t>
            </a:r>
            <a:r>
              <a:rPr spc="28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in</a:t>
            </a:r>
            <a:r>
              <a:rPr spc="270" dirty="0">
                <a:latin typeface="Calibri"/>
                <a:cs typeface="Calibri"/>
              </a:rPr>
              <a:t> </a:t>
            </a:r>
            <a:r>
              <a:rPr spc="-25" dirty="0">
                <a:latin typeface="Calibri"/>
                <a:cs typeface="Calibri"/>
              </a:rPr>
              <a:t>the</a:t>
            </a:r>
            <a:endParaRPr dirty="0">
              <a:latin typeface="Calibri"/>
              <a:cs typeface="Calibri"/>
            </a:endParaRPr>
          </a:p>
          <a:p>
            <a:pPr marL="190500"/>
            <a:r>
              <a:rPr spc="-10" dirty="0">
                <a:latin typeface="Calibri"/>
                <a:cs typeface="Calibri"/>
              </a:rPr>
              <a:t>world.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5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Overloaded</a:t>
            </a:r>
            <a:r>
              <a:rPr spc="-9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problem.</a:t>
            </a:r>
            <a:endParaRPr dirty="0">
              <a:latin typeface="Calibri"/>
              <a:cs typeface="Calibri"/>
            </a:endParaRPr>
          </a:p>
          <a:p>
            <a:pPr marL="190500" marR="5080" indent="-178435" algn="just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0500" algn="l"/>
              </a:tabLst>
            </a:pPr>
            <a:r>
              <a:rPr dirty="0">
                <a:latin typeface="Calibri"/>
                <a:cs typeface="Calibri"/>
              </a:rPr>
              <a:t>It</a:t>
            </a:r>
            <a:r>
              <a:rPr spc="310" dirty="0">
                <a:latin typeface="Calibri"/>
                <a:cs typeface="Calibri"/>
              </a:rPr>
              <a:t>  </a:t>
            </a:r>
            <a:r>
              <a:rPr dirty="0">
                <a:latin typeface="Calibri"/>
                <a:cs typeface="Calibri"/>
              </a:rPr>
              <a:t>was</a:t>
            </a:r>
            <a:r>
              <a:rPr spc="31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unable</a:t>
            </a:r>
            <a:r>
              <a:rPr spc="3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keep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track</a:t>
            </a:r>
            <a:r>
              <a:rPr spc="29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of</a:t>
            </a:r>
            <a:r>
              <a:rPr spc="31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</a:t>
            </a:r>
            <a:r>
              <a:rPr spc="315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ambulances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their</a:t>
            </a:r>
            <a:r>
              <a:rPr spc="2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statuses.</a:t>
            </a:r>
            <a:r>
              <a:rPr spc="2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Sending</a:t>
            </a:r>
            <a:r>
              <a:rPr spc="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multiple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units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30" dirty="0">
                <a:latin typeface="Calibri"/>
                <a:cs typeface="Calibri"/>
              </a:rPr>
              <a:t> </a:t>
            </a:r>
            <a:r>
              <a:rPr spc="-20" dirty="0">
                <a:latin typeface="Calibri"/>
                <a:cs typeface="Calibri"/>
              </a:rPr>
              <a:t>some </a:t>
            </a:r>
            <a:r>
              <a:rPr dirty="0">
                <a:latin typeface="Calibri"/>
                <a:cs typeface="Calibri"/>
              </a:rPr>
              <a:t>locations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and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no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units</a:t>
            </a:r>
            <a:r>
              <a:rPr spc="-4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to</a:t>
            </a:r>
            <a:r>
              <a:rPr spc="-3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other</a:t>
            </a:r>
            <a:r>
              <a:rPr spc="-5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locations.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Generates</a:t>
            </a:r>
            <a:r>
              <a:rPr spc="275" dirty="0">
                <a:latin typeface="Calibri"/>
                <a:cs typeface="Calibri"/>
              </a:rPr>
              <a:t> </a:t>
            </a:r>
            <a:r>
              <a:rPr dirty="0">
                <a:latin typeface="Calibri"/>
                <a:cs typeface="Calibri"/>
              </a:rPr>
              <a:t>many</a:t>
            </a:r>
            <a:r>
              <a:rPr spc="-7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exceptions</a:t>
            </a:r>
            <a:r>
              <a:rPr spc="-60" dirty="0">
                <a:latin typeface="Calibri"/>
                <a:cs typeface="Calibri"/>
              </a:rPr>
              <a:t> </a:t>
            </a:r>
            <a:r>
              <a:rPr spc="-10" dirty="0">
                <a:latin typeface="Calibri"/>
                <a:cs typeface="Calibri"/>
              </a:rPr>
              <a:t>messages.</a:t>
            </a:r>
            <a:endParaRPr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dirty="0">
                <a:latin typeface="Calibri"/>
                <a:cs typeface="Calibri"/>
              </a:rPr>
              <a:t>46</a:t>
            </a:r>
            <a:r>
              <a:rPr spc="-10" dirty="0">
                <a:latin typeface="Calibri"/>
                <a:cs typeface="Calibri"/>
              </a:rPr>
              <a:t> deaths.</a:t>
            </a:r>
            <a:endParaRPr lang="en-US" spc="-10" dirty="0">
              <a:latin typeface="Calibri"/>
              <a:cs typeface="Calibri"/>
            </a:endParaRPr>
          </a:p>
          <a:p>
            <a:pPr marL="191770" indent="-179070">
              <a:spcBef>
                <a:spcPts val="2160"/>
              </a:spcBef>
              <a:buClr>
                <a:srgbClr val="8BACAD"/>
              </a:buClr>
              <a:buSzPct val="88888"/>
              <a:buFont typeface="Arial MT"/>
              <a:buChar char="•"/>
              <a:tabLst>
                <a:tab pos="191770" algn="l"/>
              </a:tabLst>
            </a:pPr>
            <a:r>
              <a:rPr lang="en-US" spc="-10" dirty="0">
                <a:latin typeface="Calibri"/>
                <a:cs typeface="Calibri"/>
              </a:rPr>
              <a:t>Read more: https://www.wired.com/2009/10/1026london-ambulance-computer-meltdown/</a:t>
            </a:r>
            <a:endParaRPr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08600" y="2667000"/>
            <a:ext cx="3759200" cy="2819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6200" y="1295400"/>
            <a:ext cx="8763000" cy="4495800"/>
          </a:xfrm>
          <a:custGeom>
            <a:avLst/>
            <a:gdLst/>
            <a:ahLst/>
            <a:cxnLst/>
            <a:rect l="l" t="t" r="r" b="b"/>
            <a:pathLst>
              <a:path w="8763000" h="4495800">
                <a:moveTo>
                  <a:pt x="8763000" y="0"/>
                </a:moveTo>
                <a:lnTo>
                  <a:pt x="0" y="0"/>
                </a:lnTo>
                <a:lnTo>
                  <a:pt x="0" y="4495800"/>
                </a:lnTo>
                <a:lnTo>
                  <a:pt x="8763000" y="4495800"/>
                </a:lnTo>
                <a:lnTo>
                  <a:pt x="8763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59075" y="1853311"/>
            <a:ext cx="23983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spc="-25" dirty="0"/>
              <a:t>Therefore…</a:t>
            </a:r>
            <a:endParaRPr sz="400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409789" y="2619883"/>
            <a:ext cx="8277011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68044" marR="5080" indent="-785495"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</a:rPr>
              <a:t>A</a:t>
            </a:r>
            <a:r>
              <a:rPr sz="4000" spc="-5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well-</a:t>
            </a:r>
            <a:r>
              <a:rPr sz="4000" dirty="0">
                <a:solidFill>
                  <a:srgbClr val="FFFFFF"/>
                </a:solidFill>
              </a:rPr>
              <a:t>disciplined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approach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to</a:t>
            </a:r>
            <a:r>
              <a:rPr sz="4000" spc="-5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software development</a:t>
            </a:r>
            <a:r>
              <a:rPr sz="4000" spc="-14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and</a:t>
            </a:r>
            <a:r>
              <a:rPr sz="4000" spc="-114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management</a:t>
            </a:r>
            <a:r>
              <a:rPr sz="4000" spc="-125" dirty="0">
                <a:solidFill>
                  <a:srgbClr val="FFFFFF"/>
                </a:solidFill>
              </a:rPr>
              <a:t> </a:t>
            </a:r>
            <a:r>
              <a:rPr sz="4000" spc="-25" dirty="0">
                <a:solidFill>
                  <a:srgbClr val="FFFFFF"/>
                </a:solidFill>
              </a:rPr>
              <a:t>is</a:t>
            </a:r>
            <a:endParaRPr sz="4000" dirty="0"/>
          </a:p>
          <a:p>
            <a:pPr marL="566420">
              <a:spcBef>
                <a:spcPts val="5"/>
              </a:spcBef>
            </a:pPr>
            <a:r>
              <a:rPr sz="4000" spc="-10" dirty="0">
                <a:solidFill>
                  <a:srgbClr val="FFFFFF"/>
                </a:solidFill>
              </a:rPr>
              <a:t>necessary.</a:t>
            </a:r>
            <a:r>
              <a:rPr sz="4000" spc="-85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This</a:t>
            </a:r>
            <a:r>
              <a:rPr sz="4000" spc="-8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is</a:t>
            </a:r>
            <a:r>
              <a:rPr sz="4000" spc="-70" dirty="0">
                <a:solidFill>
                  <a:srgbClr val="FFFFFF"/>
                </a:solidFill>
              </a:rPr>
              <a:t> </a:t>
            </a:r>
            <a:r>
              <a:rPr sz="4000" dirty="0">
                <a:solidFill>
                  <a:srgbClr val="FFFFFF"/>
                </a:solidFill>
              </a:rPr>
              <a:t>called</a:t>
            </a:r>
            <a:r>
              <a:rPr sz="4000" spc="-95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engineering.</a:t>
            </a:r>
            <a:endParaRPr sz="40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5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52400" y="2057400"/>
            <a:ext cx="8608060" cy="42460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7620" indent="-288290" algn="just">
              <a:spcBef>
                <a:spcPts val="100"/>
              </a:spcBef>
            </a:pPr>
            <a:r>
              <a:rPr dirty="0"/>
              <a:t>The</a:t>
            </a:r>
            <a:r>
              <a:rPr spc="310" dirty="0"/>
              <a:t> </a:t>
            </a:r>
            <a:r>
              <a:rPr dirty="0"/>
              <a:t>term</a:t>
            </a:r>
            <a:r>
              <a:rPr spc="315" dirty="0"/>
              <a:t> </a:t>
            </a:r>
            <a:r>
              <a:rPr i="1" dirty="0">
                <a:latin typeface="Calibri"/>
                <a:cs typeface="Calibri"/>
              </a:rPr>
              <a:t>software</a:t>
            </a:r>
            <a:r>
              <a:rPr i="1" spc="320" dirty="0"/>
              <a:t> </a:t>
            </a:r>
            <a:r>
              <a:rPr i="1" dirty="0">
                <a:latin typeface="Calibri"/>
                <a:cs typeface="Calibri"/>
              </a:rPr>
              <a:t>engineering</a:t>
            </a:r>
            <a:r>
              <a:rPr i="1" spc="325" dirty="0"/>
              <a:t> </a:t>
            </a:r>
            <a:r>
              <a:rPr dirty="0"/>
              <a:t>first</a:t>
            </a:r>
            <a:r>
              <a:rPr spc="310" dirty="0"/>
              <a:t> </a:t>
            </a:r>
            <a:r>
              <a:rPr dirty="0"/>
              <a:t>appeared</a:t>
            </a:r>
            <a:r>
              <a:rPr spc="305" dirty="0"/>
              <a:t> </a:t>
            </a:r>
            <a:r>
              <a:rPr dirty="0"/>
              <a:t>in</a:t>
            </a:r>
            <a:r>
              <a:rPr spc="315" dirty="0"/>
              <a:t> </a:t>
            </a:r>
            <a:r>
              <a:rPr dirty="0"/>
              <a:t>the</a:t>
            </a:r>
            <a:r>
              <a:rPr spc="315" dirty="0"/>
              <a:t> </a:t>
            </a:r>
            <a:r>
              <a:rPr b="1" dirty="0">
                <a:latin typeface="Calibri"/>
                <a:cs typeface="Calibri"/>
              </a:rPr>
              <a:t>1968</a:t>
            </a:r>
            <a:r>
              <a:rPr b="1" spc="300" dirty="0"/>
              <a:t> </a:t>
            </a:r>
            <a:r>
              <a:rPr spc="-65" dirty="0"/>
              <a:t>NATO </a:t>
            </a:r>
            <a:r>
              <a:rPr dirty="0"/>
              <a:t>Software</a:t>
            </a:r>
            <a:r>
              <a:rPr spc="155" dirty="0"/>
              <a:t>  </a:t>
            </a:r>
            <a:r>
              <a:rPr dirty="0"/>
              <a:t>Engineering</a:t>
            </a:r>
            <a:r>
              <a:rPr spc="150" dirty="0"/>
              <a:t>  </a:t>
            </a:r>
            <a:r>
              <a:rPr dirty="0"/>
              <a:t>Conference</a:t>
            </a:r>
            <a:r>
              <a:rPr spc="160" dirty="0"/>
              <a:t>  </a:t>
            </a:r>
            <a:r>
              <a:rPr dirty="0"/>
              <a:t>and</a:t>
            </a:r>
            <a:r>
              <a:rPr spc="160" dirty="0"/>
              <a:t>  </a:t>
            </a:r>
            <a:r>
              <a:rPr dirty="0"/>
              <a:t>was</a:t>
            </a:r>
            <a:r>
              <a:rPr spc="145" dirty="0"/>
              <a:t>  </a:t>
            </a:r>
            <a:r>
              <a:rPr dirty="0"/>
              <a:t>meant</a:t>
            </a:r>
            <a:r>
              <a:rPr spc="145" dirty="0"/>
              <a:t>  </a:t>
            </a:r>
            <a:r>
              <a:rPr dirty="0"/>
              <a:t>to</a:t>
            </a:r>
            <a:r>
              <a:rPr spc="145" dirty="0"/>
              <a:t>  </a:t>
            </a:r>
            <a:r>
              <a:rPr spc="-10" dirty="0"/>
              <a:t>provoke </a:t>
            </a:r>
            <a:r>
              <a:rPr dirty="0"/>
              <a:t>thought</a:t>
            </a:r>
            <a:r>
              <a:rPr spc="-65" dirty="0"/>
              <a:t> </a:t>
            </a:r>
            <a:r>
              <a:rPr spc="-10" dirty="0"/>
              <a:t>regarding</a:t>
            </a:r>
            <a:r>
              <a:rPr spc="-55" dirty="0"/>
              <a:t> </a:t>
            </a:r>
            <a:r>
              <a:rPr dirty="0"/>
              <a:t>what</a:t>
            </a:r>
            <a:r>
              <a:rPr spc="-65" dirty="0"/>
              <a:t> </a:t>
            </a:r>
            <a:r>
              <a:rPr dirty="0"/>
              <a:t>was</a:t>
            </a:r>
            <a:r>
              <a:rPr spc="-70" dirty="0"/>
              <a:t> </a:t>
            </a:r>
            <a:r>
              <a:rPr dirty="0"/>
              <a:t>then</a:t>
            </a:r>
            <a:r>
              <a:rPr spc="-45" dirty="0"/>
              <a:t> </a:t>
            </a:r>
            <a:r>
              <a:rPr dirty="0"/>
              <a:t>called</a:t>
            </a:r>
            <a:r>
              <a:rPr spc="-6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b="1" spc="-10" dirty="0"/>
              <a:t>“software</a:t>
            </a:r>
            <a:r>
              <a:rPr b="1" spc="-40" dirty="0"/>
              <a:t> </a:t>
            </a:r>
            <a:r>
              <a:rPr b="1" spc="-10" dirty="0"/>
              <a:t>crisis”..</a:t>
            </a:r>
            <a:r>
              <a:rPr lang="en-US" b="1" spc="-10" dirty="0"/>
              <a:t> </a:t>
            </a:r>
          </a:p>
          <a:p>
            <a:pPr marL="300355" marR="7620" indent="-288290" algn="just">
              <a:spcBef>
                <a:spcPts val="100"/>
              </a:spcBef>
            </a:pPr>
            <a:r>
              <a:rPr lang="en-US" b="1" spc="-10" dirty="0"/>
              <a:t>https://en.wikipedia.org/wiki/NATO_Software_Engineering_Conferences </a:t>
            </a:r>
          </a:p>
          <a:p>
            <a:pPr marL="300355" marR="7620" indent="-288290" algn="just">
              <a:spcBef>
                <a:spcPts val="100"/>
              </a:spcBef>
            </a:pPr>
            <a:r>
              <a:rPr lang="en-US" b="1" spc="-10" dirty="0"/>
              <a:t>https://www.scrummanager.com/files/nato1968e.pdf</a:t>
            </a:r>
            <a:endParaRPr lang="en-US" sz="1650" dirty="0"/>
          </a:p>
          <a:p>
            <a:pPr>
              <a:spcBef>
                <a:spcPts val="2335"/>
              </a:spcBef>
            </a:pPr>
            <a:endParaRPr lang="en-US" sz="1650" dirty="0"/>
          </a:p>
          <a:p>
            <a:pPr marL="300355" marR="5080" indent="-288290" algn="just">
              <a:lnSpc>
                <a:spcPts val="2880"/>
              </a:lnSpc>
            </a:pPr>
            <a:r>
              <a:rPr lang="en-US" sz="1650" spc="254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lang="en-US" dirty="0"/>
              <a:t>“..</a:t>
            </a:r>
            <a:r>
              <a:rPr lang="en-US" spc="175" dirty="0"/>
              <a:t> </a:t>
            </a:r>
            <a:r>
              <a:rPr lang="en-US" dirty="0"/>
              <a:t>An</a:t>
            </a:r>
            <a:r>
              <a:rPr lang="en-US" spc="180" dirty="0"/>
              <a:t> </a:t>
            </a:r>
            <a:r>
              <a:rPr lang="en-US" dirty="0"/>
              <a:t>engineering</a:t>
            </a:r>
            <a:r>
              <a:rPr lang="en-US" spc="180" dirty="0"/>
              <a:t> </a:t>
            </a:r>
            <a:r>
              <a:rPr lang="en-US" dirty="0"/>
              <a:t>discipline</a:t>
            </a:r>
            <a:r>
              <a:rPr lang="en-US" spc="180" dirty="0"/>
              <a:t> </a:t>
            </a:r>
            <a:r>
              <a:rPr lang="en-US" dirty="0"/>
              <a:t>that</a:t>
            </a:r>
            <a:r>
              <a:rPr lang="en-US" spc="180" dirty="0"/>
              <a:t> </a:t>
            </a:r>
            <a:r>
              <a:rPr lang="en-US" dirty="0"/>
              <a:t>is</a:t>
            </a:r>
            <a:r>
              <a:rPr lang="en-US" spc="180" dirty="0"/>
              <a:t> </a:t>
            </a:r>
            <a:r>
              <a:rPr lang="en-US" dirty="0"/>
              <a:t>concerned</a:t>
            </a:r>
            <a:r>
              <a:rPr lang="en-US" spc="175" dirty="0"/>
              <a:t> </a:t>
            </a:r>
            <a:r>
              <a:rPr lang="en-US" b="1" dirty="0">
                <a:latin typeface="Calibri"/>
                <a:cs typeface="Calibri"/>
              </a:rPr>
              <a:t>with</a:t>
            </a:r>
            <a:r>
              <a:rPr lang="en-US" b="1" spc="175" dirty="0"/>
              <a:t> </a:t>
            </a:r>
            <a:r>
              <a:rPr lang="en-US" b="1" dirty="0">
                <a:latin typeface="Calibri"/>
                <a:cs typeface="Calibri"/>
              </a:rPr>
              <a:t>all</a:t>
            </a:r>
            <a:r>
              <a:rPr lang="en-US" b="1" spc="180" dirty="0"/>
              <a:t> </a:t>
            </a:r>
            <a:r>
              <a:rPr lang="en-US" b="1" dirty="0">
                <a:latin typeface="Calibri"/>
                <a:cs typeface="Calibri"/>
              </a:rPr>
              <a:t>aspects</a:t>
            </a:r>
            <a:r>
              <a:rPr lang="en-US" b="1" spc="190" dirty="0"/>
              <a:t> </a:t>
            </a:r>
            <a:r>
              <a:rPr lang="en-US" b="1" spc="-40" dirty="0"/>
              <a:t>of </a:t>
            </a:r>
            <a:r>
              <a:rPr lang="en-US" b="1" dirty="0">
                <a:latin typeface="Calibri"/>
                <a:cs typeface="Calibri"/>
              </a:rPr>
              <a:t>software</a:t>
            </a:r>
            <a:r>
              <a:rPr lang="en-US" b="1" spc="50" dirty="0"/>
              <a:t> </a:t>
            </a:r>
            <a:r>
              <a:rPr lang="en-US" b="1" dirty="0">
                <a:latin typeface="Calibri"/>
                <a:cs typeface="Calibri"/>
              </a:rPr>
              <a:t>production</a:t>
            </a:r>
            <a:r>
              <a:rPr lang="en-US" b="1" spc="50" dirty="0"/>
              <a:t> </a:t>
            </a:r>
            <a:r>
              <a:rPr lang="en-US" dirty="0"/>
              <a:t>from</a:t>
            </a:r>
            <a:r>
              <a:rPr lang="en-US" spc="35" dirty="0"/>
              <a:t> </a:t>
            </a:r>
            <a:r>
              <a:rPr lang="en-US" dirty="0"/>
              <a:t>the</a:t>
            </a:r>
            <a:r>
              <a:rPr lang="en-US" spc="50" dirty="0"/>
              <a:t> </a:t>
            </a:r>
            <a:r>
              <a:rPr lang="en-US" b="1" dirty="0">
                <a:latin typeface="Calibri"/>
                <a:cs typeface="Calibri"/>
              </a:rPr>
              <a:t>early</a:t>
            </a:r>
            <a:r>
              <a:rPr lang="en-US" b="1" spc="45" dirty="0"/>
              <a:t> </a:t>
            </a:r>
            <a:r>
              <a:rPr lang="en-US" b="1" dirty="0">
                <a:latin typeface="Calibri"/>
                <a:cs typeface="Calibri"/>
              </a:rPr>
              <a:t>stages</a:t>
            </a:r>
            <a:r>
              <a:rPr lang="en-US" b="1" spc="45" dirty="0"/>
              <a:t> </a:t>
            </a:r>
            <a:r>
              <a:rPr lang="en-US" dirty="0"/>
              <a:t>of</a:t>
            </a:r>
            <a:r>
              <a:rPr lang="en-US" spc="45" dirty="0"/>
              <a:t> </a:t>
            </a:r>
            <a:r>
              <a:rPr lang="en-US" dirty="0"/>
              <a:t>system</a:t>
            </a:r>
            <a:r>
              <a:rPr lang="en-US" spc="45" dirty="0"/>
              <a:t> </a:t>
            </a:r>
            <a:r>
              <a:rPr lang="en-US" spc="-10" dirty="0"/>
              <a:t>specification </a:t>
            </a:r>
            <a:r>
              <a:rPr lang="en-US" dirty="0"/>
              <a:t>to</a:t>
            </a:r>
            <a:r>
              <a:rPr lang="en-US" spc="185" dirty="0"/>
              <a:t> </a:t>
            </a:r>
            <a:r>
              <a:rPr lang="en-US" b="1" dirty="0">
                <a:latin typeface="Calibri"/>
                <a:cs typeface="Calibri"/>
              </a:rPr>
              <a:t>maintaining</a:t>
            </a:r>
            <a:r>
              <a:rPr lang="en-US" b="1" spc="185" dirty="0"/>
              <a:t> </a:t>
            </a:r>
            <a:r>
              <a:rPr lang="en-US" b="1" dirty="0">
                <a:latin typeface="Calibri"/>
                <a:cs typeface="Calibri"/>
              </a:rPr>
              <a:t>the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system</a:t>
            </a:r>
            <a:r>
              <a:rPr lang="en-US" b="1" spc="195" dirty="0"/>
              <a:t> </a:t>
            </a:r>
            <a:r>
              <a:rPr lang="en-US" b="1" dirty="0">
                <a:latin typeface="Calibri"/>
                <a:cs typeface="Calibri"/>
              </a:rPr>
              <a:t>after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it</a:t>
            </a:r>
            <a:r>
              <a:rPr lang="en-US" b="1" spc="180" dirty="0"/>
              <a:t> </a:t>
            </a:r>
            <a:r>
              <a:rPr lang="en-US" b="1" dirty="0">
                <a:latin typeface="Calibri"/>
                <a:cs typeface="Calibri"/>
              </a:rPr>
              <a:t>has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gone</a:t>
            </a:r>
            <a:r>
              <a:rPr lang="en-US" b="1" spc="190" dirty="0"/>
              <a:t> </a:t>
            </a:r>
            <a:r>
              <a:rPr lang="en-US" b="1" dirty="0">
                <a:latin typeface="Calibri"/>
                <a:cs typeface="Calibri"/>
              </a:rPr>
              <a:t>into</a:t>
            </a:r>
            <a:r>
              <a:rPr lang="en-US" b="1" spc="195" dirty="0"/>
              <a:t> </a:t>
            </a:r>
            <a:r>
              <a:rPr lang="en-US" b="1" dirty="0">
                <a:latin typeface="Calibri"/>
                <a:cs typeface="Calibri"/>
              </a:rPr>
              <a:t>use</a:t>
            </a:r>
            <a:r>
              <a:rPr lang="en-US" dirty="0"/>
              <a:t>.”</a:t>
            </a:r>
            <a:r>
              <a:rPr lang="en-US" spc="190" dirty="0"/>
              <a:t> </a:t>
            </a:r>
            <a:r>
              <a:rPr lang="en-US" sz="1800" i="1" spc="-10" dirty="0">
                <a:solidFill>
                  <a:srgbClr val="D16248"/>
                </a:solidFill>
              </a:rPr>
              <a:t>Sommerville, </a:t>
            </a:r>
            <a:r>
              <a:rPr lang="en-US" sz="1800" i="1" spc="-20" dirty="0">
                <a:solidFill>
                  <a:srgbClr val="D16248"/>
                </a:solidFill>
              </a:rPr>
              <a:t>pg.7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2746" y="3727646"/>
            <a:ext cx="1390015" cy="1390015"/>
            <a:chOff x="2622744" y="3727644"/>
            <a:chExt cx="1390015" cy="13900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2744" y="3727644"/>
              <a:ext cx="1390005" cy="139000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08147" y="4158970"/>
              <a:ext cx="1216164" cy="56847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675000" y="3759961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644525" y="0"/>
                  </a:moveTo>
                  <a:lnTo>
                    <a:pt x="596420" y="1767"/>
                  </a:lnTo>
                  <a:lnTo>
                    <a:pt x="549277" y="6987"/>
                  </a:lnTo>
                  <a:lnTo>
                    <a:pt x="503219" y="15535"/>
                  </a:lnTo>
                  <a:lnTo>
                    <a:pt x="458370" y="27286"/>
                  </a:lnTo>
                  <a:lnTo>
                    <a:pt x="414856" y="42116"/>
                  </a:lnTo>
                  <a:lnTo>
                    <a:pt x="372801" y="59900"/>
                  </a:lnTo>
                  <a:lnTo>
                    <a:pt x="332329" y="80513"/>
                  </a:lnTo>
                  <a:lnTo>
                    <a:pt x="293565" y="103831"/>
                  </a:lnTo>
                  <a:lnTo>
                    <a:pt x="256634" y="129730"/>
                  </a:lnTo>
                  <a:lnTo>
                    <a:pt x="221661" y="158084"/>
                  </a:lnTo>
                  <a:lnTo>
                    <a:pt x="188769" y="188769"/>
                  </a:lnTo>
                  <a:lnTo>
                    <a:pt x="158084" y="221661"/>
                  </a:lnTo>
                  <a:lnTo>
                    <a:pt x="129730" y="256634"/>
                  </a:lnTo>
                  <a:lnTo>
                    <a:pt x="103831" y="293565"/>
                  </a:lnTo>
                  <a:lnTo>
                    <a:pt x="80513" y="332329"/>
                  </a:lnTo>
                  <a:lnTo>
                    <a:pt x="59900" y="372801"/>
                  </a:lnTo>
                  <a:lnTo>
                    <a:pt x="42116" y="414856"/>
                  </a:lnTo>
                  <a:lnTo>
                    <a:pt x="27286" y="458370"/>
                  </a:lnTo>
                  <a:lnTo>
                    <a:pt x="15535" y="503219"/>
                  </a:lnTo>
                  <a:lnTo>
                    <a:pt x="6987" y="549277"/>
                  </a:lnTo>
                  <a:lnTo>
                    <a:pt x="1767" y="596420"/>
                  </a:lnTo>
                  <a:lnTo>
                    <a:pt x="0" y="644525"/>
                  </a:lnTo>
                  <a:lnTo>
                    <a:pt x="1767" y="692629"/>
                  </a:lnTo>
                  <a:lnTo>
                    <a:pt x="6987" y="739772"/>
                  </a:lnTo>
                  <a:lnTo>
                    <a:pt x="15535" y="785830"/>
                  </a:lnTo>
                  <a:lnTo>
                    <a:pt x="27286" y="830679"/>
                  </a:lnTo>
                  <a:lnTo>
                    <a:pt x="42116" y="874193"/>
                  </a:lnTo>
                  <a:lnTo>
                    <a:pt x="59900" y="916248"/>
                  </a:lnTo>
                  <a:lnTo>
                    <a:pt x="80513" y="956720"/>
                  </a:lnTo>
                  <a:lnTo>
                    <a:pt x="103831" y="995484"/>
                  </a:lnTo>
                  <a:lnTo>
                    <a:pt x="129730" y="1032415"/>
                  </a:lnTo>
                  <a:lnTo>
                    <a:pt x="158084" y="1067388"/>
                  </a:lnTo>
                  <a:lnTo>
                    <a:pt x="188769" y="1100280"/>
                  </a:lnTo>
                  <a:lnTo>
                    <a:pt x="221661" y="1130965"/>
                  </a:lnTo>
                  <a:lnTo>
                    <a:pt x="256634" y="1159319"/>
                  </a:lnTo>
                  <a:lnTo>
                    <a:pt x="293565" y="1185218"/>
                  </a:lnTo>
                  <a:lnTo>
                    <a:pt x="332329" y="1208536"/>
                  </a:lnTo>
                  <a:lnTo>
                    <a:pt x="372801" y="1229149"/>
                  </a:lnTo>
                  <a:lnTo>
                    <a:pt x="414856" y="1246933"/>
                  </a:lnTo>
                  <a:lnTo>
                    <a:pt x="458370" y="1261763"/>
                  </a:lnTo>
                  <a:lnTo>
                    <a:pt x="503219" y="1273514"/>
                  </a:lnTo>
                  <a:lnTo>
                    <a:pt x="549277" y="1282062"/>
                  </a:lnTo>
                  <a:lnTo>
                    <a:pt x="596420" y="1287282"/>
                  </a:lnTo>
                  <a:lnTo>
                    <a:pt x="644525" y="1289050"/>
                  </a:lnTo>
                  <a:lnTo>
                    <a:pt x="692629" y="1287282"/>
                  </a:lnTo>
                  <a:lnTo>
                    <a:pt x="739772" y="1282062"/>
                  </a:lnTo>
                  <a:lnTo>
                    <a:pt x="785830" y="1273514"/>
                  </a:lnTo>
                  <a:lnTo>
                    <a:pt x="830679" y="1261763"/>
                  </a:lnTo>
                  <a:lnTo>
                    <a:pt x="874193" y="1246933"/>
                  </a:lnTo>
                  <a:lnTo>
                    <a:pt x="916248" y="1229149"/>
                  </a:lnTo>
                  <a:lnTo>
                    <a:pt x="956720" y="1208536"/>
                  </a:lnTo>
                  <a:lnTo>
                    <a:pt x="995484" y="1185218"/>
                  </a:lnTo>
                  <a:lnTo>
                    <a:pt x="1032415" y="1159319"/>
                  </a:lnTo>
                  <a:lnTo>
                    <a:pt x="1067388" y="1130965"/>
                  </a:lnTo>
                  <a:lnTo>
                    <a:pt x="1100280" y="1100280"/>
                  </a:lnTo>
                  <a:lnTo>
                    <a:pt x="1130965" y="1067388"/>
                  </a:lnTo>
                  <a:lnTo>
                    <a:pt x="1159319" y="1032415"/>
                  </a:lnTo>
                  <a:lnTo>
                    <a:pt x="1185218" y="995484"/>
                  </a:lnTo>
                  <a:lnTo>
                    <a:pt x="1208536" y="956720"/>
                  </a:lnTo>
                  <a:lnTo>
                    <a:pt x="1229149" y="916248"/>
                  </a:lnTo>
                  <a:lnTo>
                    <a:pt x="1246933" y="874193"/>
                  </a:lnTo>
                  <a:lnTo>
                    <a:pt x="1261763" y="830679"/>
                  </a:lnTo>
                  <a:lnTo>
                    <a:pt x="1273514" y="785830"/>
                  </a:lnTo>
                  <a:lnTo>
                    <a:pt x="1282062" y="739772"/>
                  </a:lnTo>
                  <a:lnTo>
                    <a:pt x="1287282" y="692629"/>
                  </a:lnTo>
                  <a:lnTo>
                    <a:pt x="1289050" y="644525"/>
                  </a:lnTo>
                  <a:lnTo>
                    <a:pt x="1287282" y="596420"/>
                  </a:lnTo>
                  <a:lnTo>
                    <a:pt x="1282062" y="549277"/>
                  </a:lnTo>
                  <a:lnTo>
                    <a:pt x="1273514" y="503219"/>
                  </a:lnTo>
                  <a:lnTo>
                    <a:pt x="1261763" y="458370"/>
                  </a:lnTo>
                  <a:lnTo>
                    <a:pt x="1246933" y="414856"/>
                  </a:lnTo>
                  <a:lnTo>
                    <a:pt x="1229149" y="372801"/>
                  </a:lnTo>
                  <a:lnTo>
                    <a:pt x="1208536" y="332329"/>
                  </a:lnTo>
                  <a:lnTo>
                    <a:pt x="1185218" y="293565"/>
                  </a:lnTo>
                  <a:lnTo>
                    <a:pt x="1159319" y="256634"/>
                  </a:lnTo>
                  <a:lnTo>
                    <a:pt x="1130965" y="221661"/>
                  </a:lnTo>
                  <a:lnTo>
                    <a:pt x="1100280" y="188769"/>
                  </a:lnTo>
                  <a:lnTo>
                    <a:pt x="1067388" y="158084"/>
                  </a:lnTo>
                  <a:lnTo>
                    <a:pt x="1032415" y="129730"/>
                  </a:lnTo>
                  <a:lnTo>
                    <a:pt x="995484" y="103831"/>
                  </a:lnTo>
                  <a:lnTo>
                    <a:pt x="956720" y="80513"/>
                  </a:lnTo>
                  <a:lnTo>
                    <a:pt x="916248" y="59900"/>
                  </a:lnTo>
                  <a:lnTo>
                    <a:pt x="874193" y="42116"/>
                  </a:lnTo>
                  <a:lnTo>
                    <a:pt x="830679" y="27286"/>
                  </a:lnTo>
                  <a:lnTo>
                    <a:pt x="785830" y="15535"/>
                  </a:lnTo>
                  <a:lnTo>
                    <a:pt x="739772" y="6987"/>
                  </a:lnTo>
                  <a:lnTo>
                    <a:pt x="692629" y="1767"/>
                  </a:lnTo>
                  <a:lnTo>
                    <a:pt x="644525" y="0"/>
                  </a:lnTo>
                  <a:close/>
                </a:path>
              </a:pathLst>
            </a:custGeom>
            <a:solidFill>
              <a:srgbClr val="8BACAD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75000" y="3759961"/>
              <a:ext cx="1289050" cy="1289050"/>
            </a:xfrm>
            <a:custGeom>
              <a:avLst/>
              <a:gdLst/>
              <a:ahLst/>
              <a:cxnLst/>
              <a:rect l="l" t="t" r="r" b="b"/>
              <a:pathLst>
                <a:path w="1289050" h="1289050">
                  <a:moveTo>
                    <a:pt x="0" y="644525"/>
                  </a:moveTo>
                  <a:lnTo>
                    <a:pt x="1767" y="596420"/>
                  </a:lnTo>
                  <a:lnTo>
                    <a:pt x="6987" y="549277"/>
                  </a:lnTo>
                  <a:lnTo>
                    <a:pt x="15535" y="503219"/>
                  </a:lnTo>
                  <a:lnTo>
                    <a:pt x="27286" y="458370"/>
                  </a:lnTo>
                  <a:lnTo>
                    <a:pt x="42116" y="414856"/>
                  </a:lnTo>
                  <a:lnTo>
                    <a:pt x="59900" y="372801"/>
                  </a:lnTo>
                  <a:lnTo>
                    <a:pt x="80513" y="332329"/>
                  </a:lnTo>
                  <a:lnTo>
                    <a:pt x="103831" y="293565"/>
                  </a:lnTo>
                  <a:lnTo>
                    <a:pt x="129730" y="256634"/>
                  </a:lnTo>
                  <a:lnTo>
                    <a:pt x="158084" y="221661"/>
                  </a:lnTo>
                  <a:lnTo>
                    <a:pt x="188769" y="188769"/>
                  </a:lnTo>
                  <a:lnTo>
                    <a:pt x="221661" y="158084"/>
                  </a:lnTo>
                  <a:lnTo>
                    <a:pt x="256634" y="129730"/>
                  </a:lnTo>
                  <a:lnTo>
                    <a:pt x="293565" y="103831"/>
                  </a:lnTo>
                  <a:lnTo>
                    <a:pt x="332329" y="80513"/>
                  </a:lnTo>
                  <a:lnTo>
                    <a:pt x="372801" y="59900"/>
                  </a:lnTo>
                  <a:lnTo>
                    <a:pt x="414856" y="42116"/>
                  </a:lnTo>
                  <a:lnTo>
                    <a:pt x="458370" y="27286"/>
                  </a:lnTo>
                  <a:lnTo>
                    <a:pt x="503219" y="15535"/>
                  </a:lnTo>
                  <a:lnTo>
                    <a:pt x="549277" y="6987"/>
                  </a:lnTo>
                  <a:lnTo>
                    <a:pt x="596420" y="1767"/>
                  </a:lnTo>
                  <a:lnTo>
                    <a:pt x="644525" y="0"/>
                  </a:lnTo>
                  <a:lnTo>
                    <a:pt x="692629" y="1767"/>
                  </a:lnTo>
                  <a:lnTo>
                    <a:pt x="739772" y="6987"/>
                  </a:lnTo>
                  <a:lnTo>
                    <a:pt x="785830" y="15535"/>
                  </a:lnTo>
                  <a:lnTo>
                    <a:pt x="830679" y="27286"/>
                  </a:lnTo>
                  <a:lnTo>
                    <a:pt x="874193" y="42116"/>
                  </a:lnTo>
                  <a:lnTo>
                    <a:pt x="916248" y="59900"/>
                  </a:lnTo>
                  <a:lnTo>
                    <a:pt x="956720" y="80513"/>
                  </a:lnTo>
                  <a:lnTo>
                    <a:pt x="995484" y="103831"/>
                  </a:lnTo>
                  <a:lnTo>
                    <a:pt x="1032415" y="129730"/>
                  </a:lnTo>
                  <a:lnTo>
                    <a:pt x="1067388" y="158084"/>
                  </a:lnTo>
                  <a:lnTo>
                    <a:pt x="1100280" y="188769"/>
                  </a:lnTo>
                  <a:lnTo>
                    <a:pt x="1130965" y="221661"/>
                  </a:lnTo>
                  <a:lnTo>
                    <a:pt x="1159319" y="256634"/>
                  </a:lnTo>
                  <a:lnTo>
                    <a:pt x="1185218" y="293565"/>
                  </a:lnTo>
                  <a:lnTo>
                    <a:pt x="1208536" y="332329"/>
                  </a:lnTo>
                  <a:lnTo>
                    <a:pt x="1229149" y="372801"/>
                  </a:lnTo>
                  <a:lnTo>
                    <a:pt x="1246933" y="414856"/>
                  </a:lnTo>
                  <a:lnTo>
                    <a:pt x="1261763" y="458370"/>
                  </a:lnTo>
                  <a:lnTo>
                    <a:pt x="1273514" y="503219"/>
                  </a:lnTo>
                  <a:lnTo>
                    <a:pt x="1282062" y="549277"/>
                  </a:lnTo>
                  <a:lnTo>
                    <a:pt x="1287282" y="596420"/>
                  </a:lnTo>
                  <a:lnTo>
                    <a:pt x="1289050" y="644525"/>
                  </a:lnTo>
                  <a:lnTo>
                    <a:pt x="1287282" y="692629"/>
                  </a:lnTo>
                  <a:lnTo>
                    <a:pt x="1282062" y="739772"/>
                  </a:lnTo>
                  <a:lnTo>
                    <a:pt x="1273514" y="785830"/>
                  </a:lnTo>
                  <a:lnTo>
                    <a:pt x="1261763" y="830679"/>
                  </a:lnTo>
                  <a:lnTo>
                    <a:pt x="1246933" y="874193"/>
                  </a:lnTo>
                  <a:lnTo>
                    <a:pt x="1229149" y="916248"/>
                  </a:lnTo>
                  <a:lnTo>
                    <a:pt x="1208536" y="956720"/>
                  </a:lnTo>
                  <a:lnTo>
                    <a:pt x="1185218" y="995484"/>
                  </a:lnTo>
                  <a:lnTo>
                    <a:pt x="1159319" y="1032415"/>
                  </a:lnTo>
                  <a:lnTo>
                    <a:pt x="1130965" y="1067388"/>
                  </a:lnTo>
                  <a:lnTo>
                    <a:pt x="1100280" y="1100280"/>
                  </a:lnTo>
                  <a:lnTo>
                    <a:pt x="1067388" y="1130965"/>
                  </a:lnTo>
                  <a:lnTo>
                    <a:pt x="1032415" y="1159319"/>
                  </a:lnTo>
                  <a:lnTo>
                    <a:pt x="995484" y="1185218"/>
                  </a:lnTo>
                  <a:lnTo>
                    <a:pt x="956720" y="1208536"/>
                  </a:lnTo>
                  <a:lnTo>
                    <a:pt x="916248" y="1229149"/>
                  </a:lnTo>
                  <a:lnTo>
                    <a:pt x="874193" y="1246933"/>
                  </a:lnTo>
                  <a:lnTo>
                    <a:pt x="830679" y="1261763"/>
                  </a:lnTo>
                  <a:lnTo>
                    <a:pt x="785830" y="1273514"/>
                  </a:lnTo>
                  <a:lnTo>
                    <a:pt x="739772" y="1282062"/>
                  </a:lnTo>
                  <a:lnTo>
                    <a:pt x="692629" y="1287282"/>
                  </a:lnTo>
                  <a:lnTo>
                    <a:pt x="644525" y="1289050"/>
                  </a:lnTo>
                  <a:lnTo>
                    <a:pt x="596420" y="1287282"/>
                  </a:lnTo>
                  <a:lnTo>
                    <a:pt x="549277" y="1282062"/>
                  </a:lnTo>
                  <a:lnTo>
                    <a:pt x="503219" y="1273514"/>
                  </a:lnTo>
                  <a:lnTo>
                    <a:pt x="458370" y="1261763"/>
                  </a:lnTo>
                  <a:lnTo>
                    <a:pt x="414856" y="1246933"/>
                  </a:lnTo>
                  <a:lnTo>
                    <a:pt x="372801" y="1229149"/>
                  </a:lnTo>
                  <a:lnTo>
                    <a:pt x="332329" y="1208536"/>
                  </a:lnTo>
                  <a:lnTo>
                    <a:pt x="293565" y="1185218"/>
                  </a:lnTo>
                  <a:lnTo>
                    <a:pt x="256634" y="1159319"/>
                  </a:lnTo>
                  <a:lnTo>
                    <a:pt x="221661" y="1130965"/>
                  </a:lnTo>
                  <a:lnTo>
                    <a:pt x="188769" y="1100280"/>
                  </a:lnTo>
                  <a:lnTo>
                    <a:pt x="158084" y="1067388"/>
                  </a:lnTo>
                  <a:lnTo>
                    <a:pt x="129730" y="1032415"/>
                  </a:lnTo>
                  <a:lnTo>
                    <a:pt x="103831" y="995484"/>
                  </a:lnTo>
                  <a:lnTo>
                    <a:pt x="80513" y="956720"/>
                  </a:lnTo>
                  <a:lnTo>
                    <a:pt x="59900" y="916248"/>
                  </a:lnTo>
                  <a:lnTo>
                    <a:pt x="42116" y="874193"/>
                  </a:lnTo>
                  <a:lnTo>
                    <a:pt x="27286" y="830679"/>
                  </a:lnTo>
                  <a:lnTo>
                    <a:pt x="15535" y="785830"/>
                  </a:lnTo>
                  <a:lnTo>
                    <a:pt x="6987" y="739772"/>
                  </a:lnTo>
                  <a:lnTo>
                    <a:pt x="1767" y="692629"/>
                  </a:lnTo>
                  <a:lnTo>
                    <a:pt x="0" y="64452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78327" y="4229227"/>
            <a:ext cx="8807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b="1" spc="-10" dirty="0">
                <a:solidFill>
                  <a:srgbClr val="A9432B"/>
                </a:solidFill>
                <a:latin typeface="Calibri"/>
                <a:cs typeface="Calibri"/>
              </a:rPr>
              <a:t>Software</a:t>
            </a:r>
            <a:endParaRPr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386585" y="2150353"/>
            <a:ext cx="1862455" cy="1622425"/>
            <a:chOff x="2386583" y="2150351"/>
            <a:chExt cx="1862455" cy="1622425"/>
          </a:xfrm>
        </p:grpSpPr>
        <p:sp>
          <p:nvSpPr>
            <p:cNvPr id="9" name="object 9"/>
            <p:cNvSpPr/>
            <p:nvPr/>
          </p:nvSpPr>
          <p:spPr>
            <a:xfrm>
              <a:off x="3319525" y="3262249"/>
              <a:ext cx="0" cy="497840"/>
            </a:xfrm>
            <a:custGeom>
              <a:avLst/>
              <a:gdLst/>
              <a:ahLst/>
              <a:cxnLst/>
              <a:rect l="l" t="t" r="r" b="b"/>
              <a:pathLst>
                <a:path h="497839">
                  <a:moveTo>
                    <a:pt x="0" y="497713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86583" y="2150351"/>
              <a:ext cx="1862327" cy="118873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5935" y="2417063"/>
              <a:ext cx="1562100" cy="70866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448051" y="2191639"/>
              <a:ext cx="1743075" cy="1070610"/>
            </a:xfrm>
            <a:custGeom>
              <a:avLst/>
              <a:gdLst/>
              <a:ahLst/>
              <a:cxnLst/>
              <a:rect l="l" t="t" r="r" b="b"/>
              <a:pathLst>
                <a:path w="1743075" h="1070610">
                  <a:moveTo>
                    <a:pt x="871474" y="0"/>
                  </a:moveTo>
                  <a:lnTo>
                    <a:pt x="811804" y="1234"/>
                  </a:lnTo>
                  <a:lnTo>
                    <a:pt x="753214" y="4886"/>
                  </a:lnTo>
                  <a:lnTo>
                    <a:pt x="695833" y="10874"/>
                  </a:lnTo>
                  <a:lnTo>
                    <a:pt x="639791" y="19120"/>
                  </a:lnTo>
                  <a:lnTo>
                    <a:pt x="585219" y="29543"/>
                  </a:lnTo>
                  <a:lnTo>
                    <a:pt x="532245" y="42064"/>
                  </a:lnTo>
                  <a:lnTo>
                    <a:pt x="480999" y="56603"/>
                  </a:lnTo>
                  <a:lnTo>
                    <a:pt x="431611" y="73081"/>
                  </a:lnTo>
                  <a:lnTo>
                    <a:pt x="384212" y="91417"/>
                  </a:lnTo>
                  <a:lnTo>
                    <a:pt x="338930" y="111532"/>
                  </a:lnTo>
                  <a:lnTo>
                    <a:pt x="295895" y="133347"/>
                  </a:lnTo>
                  <a:lnTo>
                    <a:pt x="255238" y="156781"/>
                  </a:lnTo>
                  <a:lnTo>
                    <a:pt x="217087" y="181755"/>
                  </a:lnTo>
                  <a:lnTo>
                    <a:pt x="181573" y="208189"/>
                  </a:lnTo>
                  <a:lnTo>
                    <a:pt x="148826" y="236004"/>
                  </a:lnTo>
                  <a:lnTo>
                    <a:pt x="118975" y="265119"/>
                  </a:lnTo>
                  <a:lnTo>
                    <a:pt x="92150" y="295455"/>
                  </a:lnTo>
                  <a:lnTo>
                    <a:pt x="68480" y="326933"/>
                  </a:lnTo>
                  <a:lnTo>
                    <a:pt x="48096" y="359473"/>
                  </a:lnTo>
                  <a:lnTo>
                    <a:pt x="17704" y="427418"/>
                  </a:lnTo>
                  <a:lnTo>
                    <a:pt x="2010" y="498652"/>
                  </a:lnTo>
                  <a:lnTo>
                    <a:pt x="0" y="535305"/>
                  </a:lnTo>
                  <a:lnTo>
                    <a:pt x="2010" y="571957"/>
                  </a:lnTo>
                  <a:lnTo>
                    <a:pt x="17704" y="643191"/>
                  </a:lnTo>
                  <a:lnTo>
                    <a:pt x="48096" y="711136"/>
                  </a:lnTo>
                  <a:lnTo>
                    <a:pt x="68480" y="743676"/>
                  </a:lnTo>
                  <a:lnTo>
                    <a:pt x="92150" y="775154"/>
                  </a:lnTo>
                  <a:lnTo>
                    <a:pt x="118975" y="805490"/>
                  </a:lnTo>
                  <a:lnTo>
                    <a:pt x="148826" y="834605"/>
                  </a:lnTo>
                  <a:lnTo>
                    <a:pt x="181573" y="862420"/>
                  </a:lnTo>
                  <a:lnTo>
                    <a:pt x="217087" y="888854"/>
                  </a:lnTo>
                  <a:lnTo>
                    <a:pt x="255238" y="913828"/>
                  </a:lnTo>
                  <a:lnTo>
                    <a:pt x="295895" y="937262"/>
                  </a:lnTo>
                  <a:lnTo>
                    <a:pt x="338930" y="959077"/>
                  </a:lnTo>
                  <a:lnTo>
                    <a:pt x="384212" y="979192"/>
                  </a:lnTo>
                  <a:lnTo>
                    <a:pt x="431611" y="997528"/>
                  </a:lnTo>
                  <a:lnTo>
                    <a:pt x="480999" y="1014006"/>
                  </a:lnTo>
                  <a:lnTo>
                    <a:pt x="532245" y="1028545"/>
                  </a:lnTo>
                  <a:lnTo>
                    <a:pt x="585219" y="1041066"/>
                  </a:lnTo>
                  <a:lnTo>
                    <a:pt x="639791" y="1051489"/>
                  </a:lnTo>
                  <a:lnTo>
                    <a:pt x="695833" y="1059735"/>
                  </a:lnTo>
                  <a:lnTo>
                    <a:pt x="753214" y="1065723"/>
                  </a:lnTo>
                  <a:lnTo>
                    <a:pt x="811804" y="1069375"/>
                  </a:lnTo>
                  <a:lnTo>
                    <a:pt x="871474" y="1070610"/>
                  </a:lnTo>
                  <a:lnTo>
                    <a:pt x="931143" y="1069375"/>
                  </a:lnTo>
                  <a:lnTo>
                    <a:pt x="989733" y="1065723"/>
                  </a:lnTo>
                  <a:lnTo>
                    <a:pt x="1047114" y="1059735"/>
                  </a:lnTo>
                  <a:lnTo>
                    <a:pt x="1103156" y="1051489"/>
                  </a:lnTo>
                  <a:lnTo>
                    <a:pt x="1157728" y="1041066"/>
                  </a:lnTo>
                  <a:lnTo>
                    <a:pt x="1210702" y="1028545"/>
                  </a:lnTo>
                  <a:lnTo>
                    <a:pt x="1261948" y="1014006"/>
                  </a:lnTo>
                  <a:lnTo>
                    <a:pt x="1311336" y="997528"/>
                  </a:lnTo>
                  <a:lnTo>
                    <a:pt x="1358735" y="979192"/>
                  </a:lnTo>
                  <a:lnTo>
                    <a:pt x="1404017" y="959077"/>
                  </a:lnTo>
                  <a:lnTo>
                    <a:pt x="1447052" y="937262"/>
                  </a:lnTo>
                  <a:lnTo>
                    <a:pt x="1487709" y="913828"/>
                  </a:lnTo>
                  <a:lnTo>
                    <a:pt x="1525860" y="888854"/>
                  </a:lnTo>
                  <a:lnTo>
                    <a:pt x="1561374" y="862420"/>
                  </a:lnTo>
                  <a:lnTo>
                    <a:pt x="1594121" y="834605"/>
                  </a:lnTo>
                  <a:lnTo>
                    <a:pt x="1623972" y="805490"/>
                  </a:lnTo>
                  <a:lnTo>
                    <a:pt x="1650797" y="775154"/>
                  </a:lnTo>
                  <a:lnTo>
                    <a:pt x="1674467" y="743676"/>
                  </a:lnTo>
                  <a:lnTo>
                    <a:pt x="1694851" y="711136"/>
                  </a:lnTo>
                  <a:lnTo>
                    <a:pt x="1725243" y="643191"/>
                  </a:lnTo>
                  <a:lnTo>
                    <a:pt x="1740937" y="571957"/>
                  </a:lnTo>
                  <a:lnTo>
                    <a:pt x="1742948" y="535305"/>
                  </a:lnTo>
                  <a:lnTo>
                    <a:pt x="1740937" y="498652"/>
                  </a:lnTo>
                  <a:lnTo>
                    <a:pt x="1725243" y="427418"/>
                  </a:lnTo>
                  <a:lnTo>
                    <a:pt x="1694851" y="359473"/>
                  </a:lnTo>
                  <a:lnTo>
                    <a:pt x="1674467" y="326933"/>
                  </a:lnTo>
                  <a:lnTo>
                    <a:pt x="1650797" y="295455"/>
                  </a:lnTo>
                  <a:lnTo>
                    <a:pt x="1623972" y="265119"/>
                  </a:lnTo>
                  <a:lnTo>
                    <a:pt x="1594121" y="236004"/>
                  </a:lnTo>
                  <a:lnTo>
                    <a:pt x="1561374" y="208189"/>
                  </a:lnTo>
                  <a:lnTo>
                    <a:pt x="1525860" y="181755"/>
                  </a:lnTo>
                  <a:lnTo>
                    <a:pt x="1487709" y="156781"/>
                  </a:lnTo>
                  <a:lnTo>
                    <a:pt x="1447052" y="133347"/>
                  </a:lnTo>
                  <a:lnTo>
                    <a:pt x="1404017" y="111532"/>
                  </a:lnTo>
                  <a:lnTo>
                    <a:pt x="1358735" y="91417"/>
                  </a:lnTo>
                  <a:lnTo>
                    <a:pt x="1311336" y="73081"/>
                  </a:lnTo>
                  <a:lnTo>
                    <a:pt x="1261948" y="56603"/>
                  </a:lnTo>
                  <a:lnTo>
                    <a:pt x="1210702" y="42064"/>
                  </a:lnTo>
                  <a:lnTo>
                    <a:pt x="1157728" y="29543"/>
                  </a:lnTo>
                  <a:lnTo>
                    <a:pt x="1103156" y="19120"/>
                  </a:lnTo>
                  <a:lnTo>
                    <a:pt x="1047114" y="10874"/>
                  </a:lnTo>
                  <a:lnTo>
                    <a:pt x="989733" y="4886"/>
                  </a:lnTo>
                  <a:lnTo>
                    <a:pt x="931143" y="1234"/>
                  </a:lnTo>
                  <a:lnTo>
                    <a:pt x="871474" y="0"/>
                  </a:lnTo>
                  <a:close/>
                </a:path>
              </a:pathLst>
            </a:custGeom>
            <a:solidFill>
              <a:srgbClr val="8BACAD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448051" y="2191639"/>
              <a:ext cx="1743075" cy="1070610"/>
            </a:xfrm>
            <a:custGeom>
              <a:avLst/>
              <a:gdLst/>
              <a:ahLst/>
              <a:cxnLst/>
              <a:rect l="l" t="t" r="r" b="b"/>
              <a:pathLst>
                <a:path w="1743075" h="1070610">
                  <a:moveTo>
                    <a:pt x="0" y="535305"/>
                  </a:moveTo>
                  <a:lnTo>
                    <a:pt x="7954" y="462664"/>
                  </a:lnTo>
                  <a:lnTo>
                    <a:pt x="31127" y="392994"/>
                  </a:lnTo>
                  <a:lnTo>
                    <a:pt x="68480" y="326933"/>
                  </a:lnTo>
                  <a:lnTo>
                    <a:pt x="92150" y="295455"/>
                  </a:lnTo>
                  <a:lnTo>
                    <a:pt x="118975" y="265119"/>
                  </a:lnTo>
                  <a:lnTo>
                    <a:pt x="148826" y="236004"/>
                  </a:lnTo>
                  <a:lnTo>
                    <a:pt x="181573" y="208189"/>
                  </a:lnTo>
                  <a:lnTo>
                    <a:pt x="217087" y="181755"/>
                  </a:lnTo>
                  <a:lnTo>
                    <a:pt x="255238" y="156781"/>
                  </a:lnTo>
                  <a:lnTo>
                    <a:pt x="295895" y="133347"/>
                  </a:lnTo>
                  <a:lnTo>
                    <a:pt x="338930" y="111532"/>
                  </a:lnTo>
                  <a:lnTo>
                    <a:pt x="384212" y="91417"/>
                  </a:lnTo>
                  <a:lnTo>
                    <a:pt x="431611" y="73081"/>
                  </a:lnTo>
                  <a:lnTo>
                    <a:pt x="480999" y="56603"/>
                  </a:lnTo>
                  <a:lnTo>
                    <a:pt x="532245" y="42064"/>
                  </a:lnTo>
                  <a:lnTo>
                    <a:pt x="585219" y="29543"/>
                  </a:lnTo>
                  <a:lnTo>
                    <a:pt x="639791" y="19120"/>
                  </a:lnTo>
                  <a:lnTo>
                    <a:pt x="695833" y="10874"/>
                  </a:lnTo>
                  <a:lnTo>
                    <a:pt x="753214" y="4886"/>
                  </a:lnTo>
                  <a:lnTo>
                    <a:pt x="811804" y="1234"/>
                  </a:lnTo>
                  <a:lnTo>
                    <a:pt x="871474" y="0"/>
                  </a:lnTo>
                  <a:lnTo>
                    <a:pt x="931143" y="1234"/>
                  </a:lnTo>
                  <a:lnTo>
                    <a:pt x="989733" y="4886"/>
                  </a:lnTo>
                  <a:lnTo>
                    <a:pt x="1047114" y="10874"/>
                  </a:lnTo>
                  <a:lnTo>
                    <a:pt x="1103156" y="19120"/>
                  </a:lnTo>
                  <a:lnTo>
                    <a:pt x="1157728" y="29543"/>
                  </a:lnTo>
                  <a:lnTo>
                    <a:pt x="1210702" y="42064"/>
                  </a:lnTo>
                  <a:lnTo>
                    <a:pt x="1261948" y="56603"/>
                  </a:lnTo>
                  <a:lnTo>
                    <a:pt x="1311336" y="73081"/>
                  </a:lnTo>
                  <a:lnTo>
                    <a:pt x="1358735" y="91417"/>
                  </a:lnTo>
                  <a:lnTo>
                    <a:pt x="1404017" y="111532"/>
                  </a:lnTo>
                  <a:lnTo>
                    <a:pt x="1447052" y="133347"/>
                  </a:lnTo>
                  <a:lnTo>
                    <a:pt x="1487709" y="156781"/>
                  </a:lnTo>
                  <a:lnTo>
                    <a:pt x="1525860" y="181755"/>
                  </a:lnTo>
                  <a:lnTo>
                    <a:pt x="1561374" y="208189"/>
                  </a:lnTo>
                  <a:lnTo>
                    <a:pt x="1594121" y="236004"/>
                  </a:lnTo>
                  <a:lnTo>
                    <a:pt x="1623972" y="265119"/>
                  </a:lnTo>
                  <a:lnTo>
                    <a:pt x="1650797" y="295455"/>
                  </a:lnTo>
                  <a:lnTo>
                    <a:pt x="1674467" y="326933"/>
                  </a:lnTo>
                  <a:lnTo>
                    <a:pt x="1694851" y="359473"/>
                  </a:lnTo>
                  <a:lnTo>
                    <a:pt x="1725243" y="427418"/>
                  </a:lnTo>
                  <a:lnTo>
                    <a:pt x="1740937" y="498652"/>
                  </a:lnTo>
                  <a:lnTo>
                    <a:pt x="1742948" y="535305"/>
                  </a:lnTo>
                  <a:lnTo>
                    <a:pt x="1740937" y="571957"/>
                  </a:lnTo>
                  <a:lnTo>
                    <a:pt x="1725243" y="643191"/>
                  </a:lnTo>
                  <a:lnTo>
                    <a:pt x="1694851" y="711136"/>
                  </a:lnTo>
                  <a:lnTo>
                    <a:pt x="1674467" y="743676"/>
                  </a:lnTo>
                  <a:lnTo>
                    <a:pt x="1650797" y="775154"/>
                  </a:lnTo>
                  <a:lnTo>
                    <a:pt x="1623972" y="805490"/>
                  </a:lnTo>
                  <a:lnTo>
                    <a:pt x="1594121" y="834605"/>
                  </a:lnTo>
                  <a:lnTo>
                    <a:pt x="1561374" y="862420"/>
                  </a:lnTo>
                  <a:lnTo>
                    <a:pt x="1525860" y="888854"/>
                  </a:lnTo>
                  <a:lnTo>
                    <a:pt x="1487709" y="913828"/>
                  </a:lnTo>
                  <a:lnTo>
                    <a:pt x="1447052" y="937262"/>
                  </a:lnTo>
                  <a:lnTo>
                    <a:pt x="1404017" y="959077"/>
                  </a:lnTo>
                  <a:lnTo>
                    <a:pt x="1358735" y="979192"/>
                  </a:lnTo>
                  <a:lnTo>
                    <a:pt x="1311336" y="997528"/>
                  </a:lnTo>
                  <a:lnTo>
                    <a:pt x="1261948" y="1014006"/>
                  </a:lnTo>
                  <a:lnTo>
                    <a:pt x="1210702" y="1028545"/>
                  </a:lnTo>
                  <a:lnTo>
                    <a:pt x="1157728" y="1041066"/>
                  </a:lnTo>
                  <a:lnTo>
                    <a:pt x="1103156" y="1051489"/>
                  </a:lnTo>
                  <a:lnTo>
                    <a:pt x="1047114" y="1059735"/>
                  </a:lnTo>
                  <a:lnTo>
                    <a:pt x="989733" y="1065723"/>
                  </a:lnTo>
                  <a:lnTo>
                    <a:pt x="931143" y="1069375"/>
                  </a:lnTo>
                  <a:lnTo>
                    <a:pt x="871474" y="1070610"/>
                  </a:lnTo>
                  <a:lnTo>
                    <a:pt x="811804" y="1069375"/>
                  </a:lnTo>
                  <a:lnTo>
                    <a:pt x="753214" y="1065723"/>
                  </a:lnTo>
                  <a:lnTo>
                    <a:pt x="695833" y="1059735"/>
                  </a:lnTo>
                  <a:lnTo>
                    <a:pt x="639791" y="1051489"/>
                  </a:lnTo>
                  <a:lnTo>
                    <a:pt x="585219" y="1041066"/>
                  </a:lnTo>
                  <a:lnTo>
                    <a:pt x="532245" y="1028545"/>
                  </a:lnTo>
                  <a:lnTo>
                    <a:pt x="480999" y="1014006"/>
                  </a:lnTo>
                  <a:lnTo>
                    <a:pt x="431611" y="997528"/>
                  </a:lnTo>
                  <a:lnTo>
                    <a:pt x="384212" y="979192"/>
                  </a:lnTo>
                  <a:lnTo>
                    <a:pt x="338930" y="959077"/>
                  </a:lnTo>
                  <a:lnTo>
                    <a:pt x="295895" y="937262"/>
                  </a:lnTo>
                  <a:lnTo>
                    <a:pt x="255238" y="913828"/>
                  </a:lnTo>
                  <a:lnTo>
                    <a:pt x="217087" y="888854"/>
                  </a:lnTo>
                  <a:lnTo>
                    <a:pt x="181573" y="862420"/>
                  </a:lnTo>
                  <a:lnTo>
                    <a:pt x="148826" y="834605"/>
                  </a:lnTo>
                  <a:lnTo>
                    <a:pt x="118975" y="805490"/>
                  </a:lnTo>
                  <a:lnTo>
                    <a:pt x="92150" y="775154"/>
                  </a:lnTo>
                  <a:lnTo>
                    <a:pt x="68480" y="743676"/>
                  </a:lnTo>
                  <a:lnTo>
                    <a:pt x="48096" y="711136"/>
                  </a:lnTo>
                  <a:lnTo>
                    <a:pt x="17704" y="643191"/>
                  </a:lnTo>
                  <a:lnTo>
                    <a:pt x="2010" y="571957"/>
                  </a:lnTo>
                  <a:lnTo>
                    <a:pt x="0" y="535305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45487" y="2504060"/>
            <a:ext cx="1149985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Programs</a:t>
            </a:r>
            <a:endParaRPr sz="2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788664" y="4686300"/>
            <a:ext cx="1963420" cy="1149350"/>
            <a:chOff x="3788664" y="4686300"/>
            <a:chExt cx="1963420" cy="1149350"/>
          </a:xfrm>
        </p:grpSpPr>
        <p:sp>
          <p:nvSpPr>
            <p:cNvPr id="16" name="object 16"/>
            <p:cNvSpPr/>
            <p:nvPr/>
          </p:nvSpPr>
          <p:spPr>
            <a:xfrm>
              <a:off x="3877691" y="4726813"/>
              <a:ext cx="253365" cy="146685"/>
            </a:xfrm>
            <a:custGeom>
              <a:avLst/>
              <a:gdLst/>
              <a:ahLst/>
              <a:cxnLst/>
              <a:rect l="l" t="t" r="r" b="b"/>
              <a:pathLst>
                <a:path w="253364" h="146685">
                  <a:moveTo>
                    <a:pt x="0" y="0"/>
                  </a:moveTo>
                  <a:lnTo>
                    <a:pt x="253364" y="146304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788664" y="4686300"/>
              <a:ext cx="1962912" cy="114908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63924" y="5023091"/>
              <a:ext cx="1610868" cy="515124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50640" y="4727955"/>
              <a:ext cx="1843405" cy="1031240"/>
            </a:xfrm>
            <a:custGeom>
              <a:avLst/>
              <a:gdLst/>
              <a:ahLst/>
              <a:cxnLst/>
              <a:rect l="l" t="t" r="r" b="b"/>
              <a:pathLst>
                <a:path w="1843404" h="1031239">
                  <a:moveTo>
                    <a:pt x="921638" y="0"/>
                  </a:moveTo>
                  <a:lnTo>
                    <a:pt x="861040" y="1095"/>
                  </a:lnTo>
                  <a:lnTo>
                    <a:pt x="801487" y="4337"/>
                  </a:lnTo>
                  <a:lnTo>
                    <a:pt x="743103" y="9658"/>
                  </a:lnTo>
                  <a:lnTo>
                    <a:pt x="686009" y="16989"/>
                  </a:lnTo>
                  <a:lnTo>
                    <a:pt x="630326" y="26263"/>
                  </a:lnTo>
                  <a:lnTo>
                    <a:pt x="576175" y="37412"/>
                  </a:lnTo>
                  <a:lnTo>
                    <a:pt x="523679" y="50369"/>
                  </a:lnTo>
                  <a:lnTo>
                    <a:pt x="472957" y="65065"/>
                  </a:lnTo>
                  <a:lnTo>
                    <a:pt x="424133" y="81433"/>
                  </a:lnTo>
                  <a:lnTo>
                    <a:pt x="377327" y="99405"/>
                  </a:lnTo>
                  <a:lnTo>
                    <a:pt x="332660" y="118913"/>
                  </a:lnTo>
                  <a:lnTo>
                    <a:pt x="290255" y="139890"/>
                  </a:lnTo>
                  <a:lnTo>
                    <a:pt x="250232" y="162267"/>
                  </a:lnTo>
                  <a:lnTo>
                    <a:pt x="212713" y="185977"/>
                  </a:lnTo>
                  <a:lnTo>
                    <a:pt x="177820" y="210952"/>
                  </a:lnTo>
                  <a:lnTo>
                    <a:pt x="145673" y="237124"/>
                  </a:lnTo>
                  <a:lnTo>
                    <a:pt x="116395" y="264426"/>
                  </a:lnTo>
                  <a:lnTo>
                    <a:pt x="90107" y="292789"/>
                  </a:lnTo>
                  <a:lnTo>
                    <a:pt x="46984" y="352430"/>
                  </a:lnTo>
                  <a:lnTo>
                    <a:pt x="17278" y="415504"/>
                  </a:lnTo>
                  <a:lnTo>
                    <a:pt x="1960" y="481468"/>
                  </a:lnTo>
                  <a:lnTo>
                    <a:pt x="0" y="515366"/>
                  </a:lnTo>
                  <a:lnTo>
                    <a:pt x="1960" y="549248"/>
                  </a:lnTo>
                  <a:lnTo>
                    <a:pt x="17278" y="615189"/>
                  </a:lnTo>
                  <a:lnTo>
                    <a:pt x="46984" y="678243"/>
                  </a:lnTo>
                  <a:lnTo>
                    <a:pt x="90107" y="737870"/>
                  </a:lnTo>
                  <a:lnTo>
                    <a:pt x="116395" y="766228"/>
                  </a:lnTo>
                  <a:lnTo>
                    <a:pt x="145673" y="793525"/>
                  </a:lnTo>
                  <a:lnTo>
                    <a:pt x="177820" y="819693"/>
                  </a:lnTo>
                  <a:lnTo>
                    <a:pt x="212713" y="844665"/>
                  </a:lnTo>
                  <a:lnTo>
                    <a:pt x="250232" y="868373"/>
                  </a:lnTo>
                  <a:lnTo>
                    <a:pt x="290255" y="890749"/>
                  </a:lnTo>
                  <a:lnTo>
                    <a:pt x="332660" y="911724"/>
                  </a:lnTo>
                  <a:lnTo>
                    <a:pt x="377327" y="931232"/>
                  </a:lnTo>
                  <a:lnTo>
                    <a:pt x="424133" y="949204"/>
                  </a:lnTo>
                  <a:lnTo>
                    <a:pt x="472957" y="965572"/>
                  </a:lnTo>
                  <a:lnTo>
                    <a:pt x="523679" y="980269"/>
                  </a:lnTo>
                  <a:lnTo>
                    <a:pt x="576175" y="993226"/>
                  </a:lnTo>
                  <a:lnTo>
                    <a:pt x="630326" y="1004376"/>
                  </a:lnTo>
                  <a:lnTo>
                    <a:pt x="686009" y="1013651"/>
                  </a:lnTo>
                  <a:lnTo>
                    <a:pt x="743103" y="1020983"/>
                  </a:lnTo>
                  <a:lnTo>
                    <a:pt x="801487" y="1026304"/>
                  </a:lnTo>
                  <a:lnTo>
                    <a:pt x="861040" y="1029547"/>
                  </a:lnTo>
                  <a:lnTo>
                    <a:pt x="921638" y="1030643"/>
                  </a:lnTo>
                  <a:lnTo>
                    <a:pt x="982252" y="1029547"/>
                  </a:lnTo>
                  <a:lnTo>
                    <a:pt x="1041818" y="1026304"/>
                  </a:lnTo>
                  <a:lnTo>
                    <a:pt x="1100214" y="1020983"/>
                  </a:lnTo>
                  <a:lnTo>
                    <a:pt x="1157320" y="1013651"/>
                  </a:lnTo>
                  <a:lnTo>
                    <a:pt x="1213013" y="1004376"/>
                  </a:lnTo>
                  <a:lnTo>
                    <a:pt x="1267173" y="993226"/>
                  </a:lnTo>
                  <a:lnTo>
                    <a:pt x="1319678" y="980269"/>
                  </a:lnTo>
                  <a:lnTo>
                    <a:pt x="1370407" y="965572"/>
                  </a:lnTo>
                  <a:lnTo>
                    <a:pt x="1419238" y="949204"/>
                  </a:lnTo>
                  <a:lnTo>
                    <a:pt x="1466050" y="931232"/>
                  </a:lnTo>
                  <a:lnTo>
                    <a:pt x="1510722" y="911724"/>
                  </a:lnTo>
                  <a:lnTo>
                    <a:pt x="1553131" y="890749"/>
                  </a:lnTo>
                  <a:lnTo>
                    <a:pt x="1593158" y="868373"/>
                  </a:lnTo>
                  <a:lnTo>
                    <a:pt x="1630680" y="844665"/>
                  </a:lnTo>
                  <a:lnTo>
                    <a:pt x="1665576" y="819693"/>
                  </a:lnTo>
                  <a:lnTo>
                    <a:pt x="1697725" y="793525"/>
                  </a:lnTo>
                  <a:lnTo>
                    <a:pt x="1727005" y="766228"/>
                  </a:lnTo>
                  <a:lnTo>
                    <a:pt x="1753295" y="737870"/>
                  </a:lnTo>
                  <a:lnTo>
                    <a:pt x="1796419" y="678243"/>
                  </a:lnTo>
                  <a:lnTo>
                    <a:pt x="1826125" y="615189"/>
                  </a:lnTo>
                  <a:lnTo>
                    <a:pt x="1841444" y="549248"/>
                  </a:lnTo>
                  <a:lnTo>
                    <a:pt x="1843405" y="515366"/>
                  </a:lnTo>
                  <a:lnTo>
                    <a:pt x="1841444" y="481468"/>
                  </a:lnTo>
                  <a:lnTo>
                    <a:pt x="1826125" y="415504"/>
                  </a:lnTo>
                  <a:lnTo>
                    <a:pt x="1796419" y="352430"/>
                  </a:lnTo>
                  <a:lnTo>
                    <a:pt x="1753295" y="292789"/>
                  </a:lnTo>
                  <a:lnTo>
                    <a:pt x="1727005" y="264426"/>
                  </a:lnTo>
                  <a:lnTo>
                    <a:pt x="1697725" y="237124"/>
                  </a:lnTo>
                  <a:lnTo>
                    <a:pt x="1665576" y="210952"/>
                  </a:lnTo>
                  <a:lnTo>
                    <a:pt x="1630680" y="185977"/>
                  </a:lnTo>
                  <a:lnTo>
                    <a:pt x="1593158" y="162267"/>
                  </a:lnTo>
                  <a:lnTo>
                    <a:pt x="1553131" y="139890"/>
                  </a:lnTo>
                  <a:lnTo>
                    <a:pt x="1510722" y="118913"/>
                  </a:lnTo>
                  <a:lnTo>
                    <a:pt x="1466050" y="99405"/>
                  </a:lnTo>
                  <a:lnTo>
                    <a:pt x="1419238" y="81433"/>
                  </a:lnTo>
                  <a:lnTo>
                    <a:pt x="1370407" y="65065"/>
                  </a:lnTo>
                  <a:lnTo>
                    <a:pt x="1319678" y="50369"/>
                  </a:lnTo>
                  <a:lnTo>
                    <a:pt x="1267173" y="37412"/>
                  </a:lnTo>
                  <a:lnTo>
                    <a:pt x="1213013" y="26263"/>
                  </a:lnTo>
                  <a:lnTo>
                    <a:pt x="1157320" y="16989"/>
                  </a:lnTo>
                  <a:lnTo>
                    <a:pt x="1100214" y="9658"/>
                  </a:lnTo>
                  <a:lnTo>
                    <a:pt x="1041818" y="4337"/>
                  </a:lnTo>
                  <a:lnTo>
                    <a:pt x="982252" y="1095"/>
                  </a:lnTo>
                  <a:lnTo>
                    <a:pt x="921638" y="0"/>
                  </a:lnTo>
                  <a:close/>
                </a:path>
              </a:pathLst>
            </a:custGeom>
            <a:solidFill>
              <a:srgbClr val="8BACAD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50640" y="4727955"/>
              <a:ext cx="1843405" cy="1031240"/>
            </a:xfrm>
            <a:custGeom>
              <a:avLst/>
              <a:gdLst/>
              <a:ahLst/>
              <a:cxnLst/>
              <a:rect l="l" t="t" r="r" b="b"/>
              <a:pathLst>
                <a:path w="1843404" h="1031239">
                  <a:moveTo>
                    <a:pt x="0" y="515366"/>
                  </a:moveTo>
                  <a:lnTo>
                    <a:pt x="7760" y="448158"/>
                  </a:lnTo>
                  <a:lnTo>
                    <a:pt x="30394" y="383571"/>
                  </a:lnTo>
                  <a:lnTo>
                    <a:pt x="66929" y="322146"/>
                  </a:lnTo>
                  <a:lnTo>
                    <a:pt x="116395" y="264426"/>
                  </a:lnTo>
                  <a:lnTo>
                    <a:pt x="145673" y="237124"/>
                  </a:lnTo>
                  <a:lnTo>
                    <a:pt x="177820" y="210952"/>
                  </a:lnTo>
                  <a:lnTo>
                    <a:pt x="212713" y="185977"/>
                  </a:lnTo>
                  <a:lnTo>
                    <a:pt x="250232" y="162267"/>
                  </a:lnTo>
                  <a:lnTo>
                    <a:pt x="290255" y="139890"/>
                  </a:lnTo>
                  <a:lnTo>
                    <a:pt x="332660" y="118913"/>
                  </a:lnTo>
                  <a:lnTo>
                    <a:pt x="377327" y="99405"/>
                  </a:lnTo>
                  <a:lnTo>
                    <a:pt x="424133" y="81433"/>
                  </a:lnTo>
                  <a:lnTo>
                    <a:pt x="472957" y="65065"/>
                  </a:lnTo>
                  <a:lnTo>
                    <a:pt x="523679" y="50369"/>
                  </a:lnTo>
                  <a:lnTo>
                    <a:pt x="576175" y="37412"/>
                  </a:lnTo>
                  <a:lnTo>
                    <a:pt x="630326" y="26263"/>
                  </a:lnTo>
                  <a:lnTo>
                    <a:pt x="686009" y="16989"/>
                  </a:lnTo>
                  <a:lnTo>
                    <a:pt x="743103" y="9658"/>
                  </a:lnTo>
                  <a:lnTo>
                    <a:pt x="801487" y="4337"/>
                  </a:lnTo>
                  <a:lnTo>
                    <a:pt x="861040" y="1095"/>
                  </a:lnTo>
                  <a:lnTo>
                    <a:pt x="921638" y="0"/>
                  </a:lnTo>
                  <a:lnTo>
                    <a:pt x="982252" y="1095"/>
                  </a:lnTo>
                  <a:lnTo>
                    <a:pt x="1041818" y="4337"/>
                  </a:lnTo>
                  <a:lnTo>
                    <a:pt x="1100214" y="9658"/>
                  </a:lnTo>
                  <a:lnTo>
                    <a:pt x="1157320" y="16989"/>
                  </a:lnTo>
                  <a:lnTo>
                    <a:pt x="1213013" y="26263"/>
                  </a:lnTo>
                  <a:lnTo>
                    <a:pt x="1267173" y="37412"/>
                  </a:lnTo>
                  <a:lnTo>
                    <a:pt x="1319678" y="50369"/>
                  </a:lnTo>
                  <a:lnTo>
                    <a:pt x="1370407" y="65065"/>
                  </a:lnTo>
                  <a:lnTo>
                    <a:pt x="1419238" y="81433"/>
                  </a:lnTo>
                  <a:lnTo>
                    <a:pt x="1466050" y="99405"/>
                  </a:lnTo>
                  <a:lnTo>
                    <a:pt x="1510722" y="118913"/>
                  </a:lnTo>
                  <a:lnTo>
                    <a:pt x="1553131" y="139890"/>
                  </a:lnTo>
                  <a:lnTo>
                    <a:pt x="1593158" y="162267"/>
                  </a:lnTo>
                  <a:lnTo>
                    <a:pt x="1630680" y="185977"/>
                  </a:lnTo>
                  <a:lnTo>
                    <a:pt x="1665576" y="210952"/>
                  </a:lnTo>
                  <a:lnTo>
                    <a:pt x="1697725" y="237124"/>
                  </a:lnTo>
                  <a:lnTo>
                    <a:pt x="1727005" y="264426"/>
                  </a:lnTo>
                  <a:lnTo>
                    <a:pt x="1753295" y="292789"/>
                  </a:lnTo>
                  <a:lnTo>
                    <a:pt x="1796419" y="352430"/>
                  </a:lnTo>
                  <a:lnTo>
                    <a:pt x="1826125" y="415504"/>
                  </a:lnTo>
                  <a:lnTo>
                    <a:pt x="1841444" y="481468"/>
                  </a:lnTo>
                  <a:lnTo>
                    <a:pt x="1843405" y="515366"/>
                  </a:lnTo>
                  <a:lnTo>
                    <a:pt x="1841444" y="549248"/>
                  </a:lnTo>
                  <a:lnTo>
                    <a:pt x="1826125" y="615189"/>
                  </a:lnTo>
                  <a:lnTo>
                    <a:pt x="1796419" y="678243"/>
                  </a:lnTo>
                  <a:lnTo>
                    <a:pt x="1753295" y="737870"/>
                  </a:lnTo>
                  <a:lnTo>
                    <a:pt x="1727005" y="766228"/>
                  </a:lnTo>
                  <a:lnTo>
                    <a:pt x="1697725" y="793525"/>
                  </a:lnTo>
                  <a:lnTo>
                    <a:pt x="1665576" y="819693"/>
                  </a:lnTo>
                  <a:lnTo>
                    <a:pt x="1630680" y="844665"/>
                  </a:lnTo>
                  <a:lnTo>
                    <a:pt x="1593158" y="868373"/>
                  </a:lnTo>
                  <a:lnTo>
                    <a:pt x="1553131" y="890749"/>
                  </a:lnTo>
                  <a:lnTo>
                    <a:pt x="1510722" y="911724"/>
                  </a:lnTo>
                  <a:lnTo>
                    <a:pt x="1466050" y="931232"/>
                  </a:lnTo>
                  <a:lnTo>
                    <a:pt x="1419238" y="949204"/>
                  </a:lnTo>
                  <a:lnTo>
                    <a:pt x="1370407" y="965572"/>
                  </a:lnTo>
                  <a:lnTo>
                    <a:pt x="1319678" y="980269"/>
                  </a:lnTo>
                  <a:lnTo>
                    <a:pt x="1267173" y="993226"/>
                  </a:lnTo>
                  <a:lnTo>
                    <a:pt x="1213013" y="1004376"/>
                  </a:lnTo>
                  <a:lnTo>
                    <a:pt x="1157320" y="1013651"/>
                  </a:lnTo>
                  <a:lnTo>
                    <a:pt x="1100214" y="1020983"/>
                  </a:lnTo>
                  <a:lnTo>
                    <a:pt x="1041818" y="1026304"/>
                  </a:lnTo>
                  <a:lnTo>
                    <a:pt x="982252" y="1029547"/>
                  </a:lnTo>
                  <a:lnTo>
                    <a:pt x="921638" y="1030643"/>
                  </a:lnTo>
                  <a:lnTo>
                    <a:pt x="861040" y="1029547"/>
                  </a:lnTo>
                  <a:lnTo>
                    <a:pt x="801487" y="1026304"/>
                  </a:lnTo>
                  <a:lnTo>
                    <a:pt x="743103" y="1020983"/>
                  </a:lnTo>
                  <a:lnTo>
                    <a:pt x="686009" y="1013651"/>
                  </a:lnTo>
                  <a:lnTo>
                    <a:pt x="630326" y="1004376"/>
                  </a:lnTo>
                  <a:lnTo>
                    <a:pt x="576175" y="993226"/>
                  </a:lnTo>
                  <a:lnTo>
                    <a:pt x="523679" y="980269"/>
                  </a:lnTo>
                  <a:lnTo>
                    <a:pt x="472957" y="965572"/>
                  </a:lnTo>
                  <a:lnTo>
                    <a:pt x="424133" y="949204"/>
                  </a:lnTo>
                  <a:lnTo>
                    <a:pt x="377327" y="931232"/>
                  </a:lnTo>
                  <a:lnTo>
                    <a:pt x="332660" y="911724"/>
                  </a:lnTo>
                  <a:lnTo>
                    <a:pt x="290255" y="890749"/>
                  </a:lnTo>
                  <a:lnTo>
                    <a:pt x="250232" y="868373"/>
                  </a:lnTo>
                  <a:lnTo>
                    <a:pt x="212713" y="844665"/>
                  </a:lnTo>
                  <a:lnTo>
                    <a:pt x="177820" y="819693"/>
                  </a:lnTo>
                  <a:lnTo>
                    <a:pt x="145673" y="793525"/>
                  </a:lnTo>
                  <a:lnTo>
                    <a:pt x="116395" y="766228"/>
                  </a:lnTo>
                  <a:lnTo>
                    <a:pt x="90107" y="737870"/>
                  </a:lnTo>
                  <a:lnTo>
                    <a:pt x="46984" y="678243"/>
                  </a:lnTo>
                  <a:lnTo>
                    <a:pt x="17278" y="615189"/>
                  </a:lnTo>
                  <a:lnTo>
                    <a:pt x="1960" y="549248"/>
                  </a:lnTo>
                  <a:lnTo>
                    <a:pt x="0" y="51536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118866" y="5086603"/>
            <a:ext cx="130746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600" spc="-10" dirty="0">
                <a:solidFill>
                  <a:srgbClr val="FFFFFF"/>
                </a:solidFill>
                <a:latin typeface="Calibri"/>
                <a:cs typeface="Calibri"/>
              </a:rPr>
              <a:t>Documentation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949452" y="4686300"/>
            <a:ext cx="1828800" cy="1149350"/>
            <a:chOff x="949452" y="4686300"/>
            <a:chExt cx="1828800" cy="1149350"/>
          </a:xfrm>
        </p:grpSpPr>
        <p:sp>
          <p:nvSpPr>
            <p:cNvPr id="23" name="object 23"/>
            <p:cNvSpPr/>
            <p:nvPr/>
          </p:nvSpPr>
          <p:spPr>
            <a:xfrm>
              <a:off x="2484247" y="4726813"/>
              <a:ext cx="277495" cy="160020"/>
            </a:xfrm>
            <a:custGeom>
              <a:avLst/>
              <a:gdLst/>
              <a:ahLst/>
              <a:cxnLst/>
              <a:rect l="l" t="t" r="r" b="b"/>
              <a:pathLst>
                <a:path w="277494" h="160020">
                  <a:moveTo>
                    <a:pt x="277113" y="0"/>
                  </a:moveTo>
                  <a:lnTo>
                    <a:pt x="0" y="159893"/>
                  </a:lnTo>
                </a:path>
              </a:pathLst>
            </a:custGeom>
            <a:ln w="25400">
              <a:solidFill>
                <a:srgbClr val="9DB7B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9452" y="4686300"/>
              <a:ext cx="1828800" cy="114908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27988" y="4971288"/>
              <a:ext cx="871740" cy="6248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1011567" y="4727955"/>
              <a:ext cx="1710689" cy="1031240"/>
            </a:xfrm>
            <a:custGeom>
              <a:avLst/>
              <a:gdLst/>
              <a:ahLst/>
              <a:cxnLst/>
              <a:rect l="l" t="t" r="r" b="b"/>
              <a:pathLst>
                <a:path w="1710689" h="1031239">
                  <a:moveTo>
                    <a:pt x="855078" y="0"/>
                  </a:moveTo>
                  <a:lnTo>
                    <a:pt x="796541" y="1188"/>
                  </a:lnTo>
                  <a:lnTo>
                    <a:pt x="739061" y="4702"/>
                  </a:lnTo>
                  <a:lnTo>
                    <a:pt x="682767" y="10466"/>
                  </a:lnTo>
                  <a:lnTo>
                    <a:pt x="627785" y="18402"/>
                  </a:lnTo>
                  <a:lnTo>
                    <a:pt x="574243" y="28433"/>
                  </a:lnTo>
                  <a:lnTo>
                    <a:pt x="522268" y="40485"/>
                  </a:lnTo>
                  <a:lnTo>
                    <a:pt x="471988" y="54479"/>
                  </a:lnTo>
                  <a:lnTo>
                    <a:pt x="423530" y="70339"/>
                  </a:lnTo>
                  <a:lnTo>
                    <a:pt x="377022" y="87988"/>
                  </a:lnTo>
                  <a:lnTo>
                    <a:pt x="332591" y="107351"/>
                  </a:lnTo>
                  <a:lnTo>
                    <a:pt x="290364" y="128349"/>
                  </a:lnTo>
                  <a:lnTo>
                    <a:pt x="250469" y="150907"/>
                  </a:lnTo>
                  <a:lnTo>
                    <a:pt x="213033" y="174948"/>
                  </a:lnTo>
                  <a:lnTo>
                    <a:pt x="178184" y="200396"/>
                  </a:lnTo>
                  <a:lnTo>
                    <a:pt x="146049" y="227173"/>
                  </a:lnTo>
                  <a:lnTo>
                    <a:pt x="116756" y="255204"/>
                  </a:lnTo>
                  <a:lnTo>
                    <a:pt x="90432" y="284411"/>
                  </a:lnTo>
                  <a:lnTo>
                    <a:pt x="67204" y="314717"/>
                  </a:lnTo>
                  <a:lnTo>
                    <a:pt x="30548" y="378324"/>
                  </a:lnTo>
                  <a:lnTo>
                    <a:pt x="7807" y="445411"/>
                  </a:lnTo>
                  <a:lnTo>
                    <a:pt x="0" y="515366"/>
                  </a:lnTo>
                  <a:lnTo>
                    <a:pt x="1972" y="550648"/>
                  </a:lnTo>
                  <a:lnTo>
                    <a:pt x="17374" y="619220"/>
                  </a:lnTo>
                  <a:lnTo>
                    <a:pt x="47200" y="684624"/>
                  </a:lnTo>
                  <a:lnTo>
                    <a:pt x="90432" y="746246"/>
                  </a:lnTo>
                  <a:lnTo>
                    <a:pt x="116756" y="775448"/>
                  </a:lnTo>
                  <a:lnTo>
                    <a:pt x="146049" y="803474"/>
                  </a:lnTo>
                  <a:lnTo>
                    <a:pt x="178184" y="830248"/>
                  </a:lnTo>
                  <a:lnTo>
                    <a:pt x="213033" y="855692"/>
                  </a:lnTo>
                  <a:lnTo>
                    <a:pt x="250469" y="879732"/>
                  </a:lnTo>
                  <a:lnTo>
                    <a:pt x="290364" y="902289"/>
                  </a:lnTo>
                  <a:lnTo>
                    <a:pt x="332591" y="923286"/>
                  </a:lnTo>
                  <a:lnTo>
                    <a:pt x="377022" y="942649"/>
                  </a:lnTo>
                  <a:lnTo>
                    <a:pt x="423530" y="960298"/>
                  </a:lnTo>
                  <a:lnTo>
                    <a:pt x="471988" y="976159"/>
                  </a:lnTo>
                  <a:lnTo>
                    <a:pt x="522268" y="990153"/>
                  </a:lnTo>
                  <a:lnTo>
                    <a:pt x="574243" y="1002205"/>
                  </a:lnTo>
                  <a:lnTo>
                    <a:pt x="627785" y="1012238"/>
                  </a:lnTo>
                  <a:lnTo>
                    <a:pt x="682767" y="1020175"/>
                  </a:lnTo>
                  <a:lnTo>
                    <a:pt x="739061" y="1025939"/>
                  </a:lnTo>
                  <a:lnTo>
                    <a:pt x="796541" y="1029454"/>
                  </a:lnTo>
                  <a:lnTo>
                    <a:pt x="855078" y="1030643"/>
                  </a:lnTo>
                  <a:lnTo>
                    <a:pt x="913630" y="1029454"/>
                  </a:lnTo>
                  <a:lnTo>
                    <a:pt x="971124" y="1025939"/>
                  </a:lnTo>
                  <a:lnTo>
                    <a:pt x="1027431" y="1020175"/>
                  </a:lnTo>
                  <a:lnTo>
                    <a:pt x="1082425" y="1012238"/>
                  </a:lnTo>
                  <a:lnTo>
                    <a:pt x="1135978" y="1002205"/>
                  </a:lnTo>
                  <a:lnTo>
                    <a:pt x="1187963" y="990153"/>
                  </a:lnTo>
                  <a:lnTo>
                    <a:pt x="1238252" y="976159"/>
                  </a:lnTo>
                  <a:lnTo>
                    <a:pt x="1286718" y="960298"/>
                  </a:lnTo>
                  <a:lnTo>
                    <a:pt x="1333234" y="942649"/>
                  </a:lnTo>
                  <a:lnTo>
                    <a:pt x="1377671" y="923286"/>
                  </a:lnTo>
                  <a:lnTo>
                    <a:pt x="1419904" y="902289"/>
                  </a:lnTo>
                  <a:lnTo>
                    <a:pt x="1459804" y="879732"/>
                  </a:lnTo>
                  <a:lnTo>
                    <a:pt x="1497244" y="855692"/>
                  </a:lnTo>
                  <a:lnTo>
                    <a:pt x="1532097" y="830248"/>
                  </a:lnTo>
                  <a:lnTo>
                    <a:pt x="1564235" y="803474"/>
                  </a:lnTo>
                  <a:lnTo>
                    <a:pt x="1593531" y="775448"/>
                  </a:lnTo>
                  <a:lnTo>
                    <a:pt x="1619857" y="746246"/>
                  </a:lnTo>
                  <a:lnTo>
                    <a:pt x="1643087" y="715946"/>
                  </a:lnTo>
                  <a:lnTo>
                    <a:pt x="1679746" y="652356"/>
                  </a:lnTo>
                  <a:lnTo>
                    <a:pt x="1702488" y="585291"/>
                  </a:lnTo>
                  <a:lnTo>
                    <a:pt x="1710296" y="515366"/>
                  </a:lnTo>
                  <a:lnTo>
                    <a:pt x="1708323" y="480068"/>
                  </a:lnTo>
                  <a:lnTo>
                    <a:pt x="1692920" y="411471"/>
                  </a:lnTo>
                  <a:lnTo>
                    <a:pt x="1663092" y="346048"/>
                  </a:lnTo>
                  <a:lnTo>
                    <a:pt x="1619857" y="284411"/>
                  </a:lnTo>
                  <a:lnTo>
                    <a:pt x="1593531" y="255204"/>
                  </a:lnTo>
                  <a:lnTo>
                    <a:pt x="1564235" y="227173"/>
                  </a:lnTo>
                  <a:lnTo>
                    <a:pt x="1532097" y="200396"/>
                  </a:lnTo>
                  <a:lnTo>
                    <a:pt x="1497244" y="174948"/>
                  </a:lnTo>
                  <a:lnTo>
                    <a:pt x="1459804" y="150907"/>
                  </a:lnTo>
                  <a:lnTo>
                    <a:pt x="1419904" y="128349"/>
                  </a:lnTo>
                  <a:lnTo>
                    <a:pt x="1377671" y="107351"/>
                  </a:lnTo>
                  <a:lnTo>
                    <a:pt x="1333234" y="87988"/>
                  </a:lnTo>
                  <a:lnTo>
                    <a:pt x="1286718" y="70339"/>
                  </a:lnTo>
                  <a:lnTo>
                    <a:pt x="1238252" y="54479"/>
                  </a:lnTo>
                  <a:lnTo>
                    <a:pt x="1187963" y="40485"/>
                  </a:lnTo>
                  <a:lnTo>
                    <a:pt x="1135978" y="28433"/>
                  </a:lnTo>
                  <a:lnTo>
                    <a:pt x="1082425" y="18402"/>
                  </a:lnTo>
                  <a:lnTo>
                    <a:pt x="1027431" y="10466"/>
                  </a:lnTo>
                  <a:lnTo>
                    <a:pt x="971124" y="4702"/>
                  </a:lnTo>
                  <a:lnTo>
                    <a:pt x="913630" y="1188"/>
                  </a:lnTo>
                  <a:lnTo>
                    <a:pt x="855078" y="0"/>
                  </a:lnTo>
                  <a:close/>
                </a:path>
              </a:pathLst>
            </a:custGeom>
            <a:solidFill>
              <a:srgbClr val="8BACAD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1567" y="4727955"/>
              <a:ext cx="1710689" cy="1031240"/>
            </a:xfrm>
            <a:custGeom>
              <a:avLst/>
              <a:gdLst/>
              <a:ahLst/>
              <a:cxnLst/>
              <a:rect l="l" t="t" r="r" b="b"/>
              <a:pathLst>
                <a:path w="1710689" h="1031239">
                  <a:moveTo>
                    <a:pt x="0" y="515366"/>
                  </a:moveTo>
                  <a:lnTo>
                    <a:pt x="7807" y="445411"/>
                  </a:lnTo>
                  <a:lnTo>
                    <a:pt x="30548" y="378324"/>
                  </a:lnTo>
                  <a:lnTo>
                    <a:pt x="67204" y="314717"/>
                  </a:lnTo>
                  <a:lnTo>
                    <a:pt x="90432" y="284411"/>
                  </a:lnTo>
                  <a:lnTo>
                    <a:pt x="116756" y="255204"/>
                  </a:lnTo>
                  <a:lnTo>
                    <a:pt x="146049" y="227173"/>
                  </a:lnTo>
                  <a:lnTo>
                    <a:pt x="178184" y="200396"/>
                  </a:lnTo>
                  <a:lnTo>
                    <a:pt x="213033" y="174948"/>
                  </a:lnTo>
                  <a:lnTo>
                    <a:pt x="250469" y="150907"/>
                  </a:lnTo>
                  <a:lnTo>
                    <a:pt x="290364" y="128349"/>
                  </a:lnTo>
                  <a:lnTo>
                    <a:pt x="332591" y="107351"/>
                  </a:lnTo>
                  <a:lnTo>
                    <a:pt x="377022" y="87988"/>
                  </a:lnTo>
                  <a:lnTo>
                    <a:pt x="423530" y="70339"/>
                  </a:lnTo>
                  <a:lnTo>
                    <a:pt x="471988" y="54479"/>
                  </a:lnTo>
                  <a:lnTo>
                    <a:pt x="522268" y="40485"/>
                  </a:lnTo>
                  <a:lnTo>
                    <a:pt x="574243" y="28433"/>
                  </a:lnTo>
                  <a:lnTo>
                    <a:pt x="627785" y="18402"/>
                  </a:lnTo>
                  <a:lnTo>
                    <a:pt x="682767" y="10466"/>
                  </a:lnTo>
                  <a:lnTo>
                    <a:pt x="739061" y="4702"/>
                  </a:lnTo>
                  <a:lnTo>
                    <a:pt x="796541" y="1188"/>
                  </a:lnTo>
                  <a:lnTo>
                    <a:pt x="855078" y="0"/>
                  </a:lnTo>
                  <a:lnTo>
                    <a:pt x="913630" y="1188"/>
                  </a:lnTo>
                  <a:lnTo>
                    <a:pt x="971124" y="4702"/>
                  </a:lnTo>
                  <a:lnTo>
                    <a:pt x="1027431" y="10466"/>
                  </a:lnTo>
                  <a:lnTo>
                    <a:pt x="1082425" y="18402"/>
                  </a:lnTo>
                  <a:lnTo>
                    <a:pt x="1135978" y="28433"/>
                  </a:lnTo>
                  <a:lnTo>
                    <a:pt x="1187963" y="40485"/>
                  </a:lnTo>
                  <a:lnTo>
                    <a:pt x="1238252" y="54479"/>
                  </a:lnTo>
                  <a:lnTo>
                    <a:pt x="1286718" y="70339"/>
                  </a:lnTo>
                  <a:lnTo>
                    <a:pt x="1333234" y="87988"/>
                  </a:lnTo>
                  <a:lnTo>
                    <a:pt x="1377671" y="107351"/>
                  </a:lnTo>
                  <a:lnTo>
                    <a:pt x="1419904" y="128349"/>
                  </a:lnTo>
                  <a:lnTo>
                    <a:pt x="1459804" y="150907"/>
                  </a:lnTo>
                  <a:lnTo>
                    <a:pt x="1497244" y="174948"/>
                  </a:lnTo>
                  <a:lnTo>
                    <a:pt x="1532097" y="200396"/>
                  </a:lnTo>
                  <a:lnTo>
                    <a:pt x="1564235" y="227173"/>
                  </a:lnTo>
                  <a:lnTo>
                    <a:pt x="1593531" y="255204"/>
                  </a:lnTo>
                  <a:lnTo>
                    <a:pt x="1619857" y="284411"/>
                  </a:lnTo>
                  <a:lnTo>
                    <a:pt x="1643087" y="314717"/>
                  </a:lnTo>
                  <a:lnTo>
                    <a:pt x="1679746" y="378324"/>
                  </a:lnTo>
                  <a:lnTo>
                    <a:pt x="1702488" y="445411"/>
                  </a:lnTo>
                  <a:lnTo>
                    <a:pt x="1710296" y="515366"/>
                  </a:lnTo>
                  <a:lnTo>
                    <a:pt x="1708323" y="550648"/>
                  </a:lnTo>
                  <a:lnTo>
                    <a:pt x="1692920" y="619220"/>
                  </a:lnTo>
                  <a:lnTo>
                    <a:pt x="1663092" y="684624"/>
                  </a:lnTo>
                  <a:lnTo>
                    <a:pt x="1619857" y="746246"/>
                  </a:lnTo>
                  <a:lnTo>
                    <a:pt x="1593531" y="775448"/>
                  </a:lnTo>
                  <a:lnTo>
                    <a:pt x="1564235" y="803474"/>
                  </a:lnTo>
                  <a:lnTo>
                    <a:pt x="1532097" y="830248"/>
                  </a:lnTo>
                  <a:lnTo>
                    <a:pt x="1497244" y="855692"/>
                  </a:lnTo>
                  <a:lnTo>
                    <a:pt x="1459804" y="879732"/>
                  </a:lnTo>
                  <a:lnTo>
                    <a:pt x="1419904" y="902289"/>
                  </a:lnTo>
                  <a:lnTo>
                    <a:pt x="1377671" y="923286"/>
                  </a:lnTo>
                  <a:lnTo>
                    <a:pt x="1333234" y="942649"/>
                  </a:lnTo>
                  <a:lnTo>
                    <a:pt x="1286718" y="960298"/>
                  </a:lnTo>
                  <a:lnTo>
                    <a:pt x="1238252" y="976159"/>
                  </a:lnTo>
                  <a:lnTo>
                    <a:pt x="1187963" y="990153"/>
                  </a:lnTo>
                  <a:lnTo>
                    <a:pt x="1135978" y="1002205"/>
                  </a:lnTo>
                  <a:lnTo>
                    <a:pt x="1082425" y="1012238"/>
                  </a:lnTo>
                  <a:lnTo>
                    <a:pt x="1027431" y="1020175"/>
                  </a:lnTo>
                  <a:lnTo>
                    <a:pt x="971124" y="1025939"/>
                  </a:lnTo>
                  <a:lnTo>
                    <a:pt x="913630" y="1029454"/>
                  </a:lnTo>
                  <a:lnTo>
                    <a:pt x="855078" y="1030643"/>
                  </a:lnTo>
                  <a:lnTo>
                    <a:pt x="796541" y="1029454"/>
                  </a:lnTo>
                  <a:lnTo>
                    <a:pt x="739061" y="1025939"/>
                  </a:lnTo>
                  <a:lnTo>
                    <a:pt x="682767" y="1020175"/>
                  </a:lnTo>
                  <a:lnTo>
                    <a:pt x="627785" y="1012238"/>
                  </a:lnTo>
                  <a:lnTo>
                    <a:pt x="574243" y="1002205"/>
                  </a:lnTo>
                  <a:lnTo>
                    <a:pt x="522268" y="990153"/>
                  </a:lnTo>
                  <a:lnTo>
                    <a:pt x="471988" y="976159"/>
                  </a:lnTo>
                  <a:lnTo>
                    <a:pt x="423530" y="960298"/>
                  </a:lnTo>
                  <a:lnTo>
                    <a:pt x="377022" y="942649"/>
                  </a:lnTo>
                  <a:lnTo>
                    <a:pt x="332591" y="923286"/>
                  </a:lnTo>
                  <a:lnTo>
                    <a:pt x="290364" y="902289"/>
                  </a:lnTo>
                  <a:lnTo>
                    <a:pt x="250469" y="879732"/>
                  </a:lnTo>
                  <a:lnTo>
                    <a:pt x="213033" y="855692"/>
                  </a:lnTo>
                  <a:lnTo>
                    <a:pt x="178184" y="830248"/>
                  </a:lnTo>
                  <a:lnTo>
                    <a:pt x="146049" y="803474"/>
                  </a:lnTo>
                  <a:lnTo>
                    <a:pt x="116756" y="775448"/>
                  </a:lnTo>
                  <a:lnTo>
                    <a:pt x="90432" y="746246"/>
                  </a:lnTo>
                  <a:lnTo>
                    <a:pt x="67204" y="715946"/>
                  </a:lnTo>
                  <a:lnTo>
                    <a:pt x="30548" y="652356"/>
                  </a:lnTo>
                  <a:lnTo>
                    <a:pt x="7807" y="585291"/>
                  </a:lnTo>
                  <a:lnTo>
                    <a:pt x="0" y="515366"/>
                  </a:lnTo>
                  <a:close/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14299" y="5047564"/>
            <a:ext cx="50609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2000" spc="-20" dirty="0">
                <a:solidFill>
                  <a:srgbClr val="FFFFFF"/>
                </a:solidFill>
                <a:latin typeface="Calibri"/>
                <a:cs typeface="Calibri"/>
              </a:rPr>
              <a:t>Data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65" dirty="0"/>
              <a:t> </a:t>
            </a:r>
            <a:r>
              <a:rPr sz="4000" dirty="0"/>
              <a:t>is</a:t>
            </a:r>
            <a:r>
              <a:rPr sz="4000" spc="-65" dirty="0"/>
              <a:t> </a:t>
            </a:r>
            <a:r>
              <a:rPr sz="4000" spc="-10" dirty="0"/>
              <a:t>Software?</a:t>
            </a:r>
            <a:endParaRPr sz="4000" dirty="0"/>
          </a:p>
        </p:txBody>
      </p:sp>
      <p:sp>
        <p:nvSpPr>
          <p:cNvPr id="31" name="object 31"/>
          <p:cNvSpPr/>
          <p:nvPr/>
        </p:nvSpPr>
        <p:spPr>
          <a:xfrm>
            <a:off x="5943600" y="4572000"/>
            <a:ext cx="1905000" cy="609600"/>
          </a:xfrm>
          <a:custGeom>
            <a:avLst/>
            <a:gdLst/>
            <a:ahLst/>
            <a:cxnLst/>
            <a:rect l="l" t="t" r="r" b="b"/>
            <a:pathLst>
              <a:path w="1905000" h="609600">
                <a:moveTo>
                  <a:pt x="0" y="304800"/>
                </a:moveTo>
                <a:lnTo>
                  <a:pt x="10327" y="259772"/>
                </a:lnTo>
                <a:lnTo>
                  <a:pt x="40329" y="216792"/>
                </a:lnTo>
                <a:lnTo>
                  <a:pt x="88530" y="176330"/>
                </a:lnTo>
                <a:lnTo>
                  <a:pt x="153457" y="138860"/>
                </a:lnTo>
                <a:lnTo>
                  <a:pt x="191733" y="121394"/>
                </a:lnTo>
                <a:lnTo>
                  <a:pt x="233638" y="104853"/>
                </a:lnTo>
                <a:lnTo>
                  <a:pt x="278987" y="89296"/>
                </a:lnTo>
                <a:lnTo>
                  <a:pt x="327597" y="74783"/>
                </a:lnTo>
                <a:lnTo>
                  <a:pt x="379283" y="61371"/>
                </a:lnTo>
                <a:lnTo>
                  <a:pt x="433861" y="49120"/>
                </a:lnTo>
                <a:lnTo>
                  <a:pt x="491147" y="38090"/>
                </a:lnTo>
                <a:lnTo>
                  <a:pt x="550957" y="28338"/>
                </a:lnTo>
                <a:lnTo>
                  <a:pt x="613106" y="19925"/>
                </a:lnTo>
                <a:lnTo>
                  <a:pt x="677411" y="12909"/>
                </a:lnTo>
                <a:lnTo>
                  <a:pt x="743687" y="7350"/>
                </a:lnTo>
                <a:lnTo>
                  <a:pt x="811750" y="3306"/>
                </a:lnTo>
                <a:lnTo>
                  <a:pt x="881415" y="836"/>
                </a:lnTo>
                <a:lnTo>
                  <a:pt x="952500" y="0"/>
                </a:lnTo>
                <a:lnTo>
                  <a:pt x="1023584" y="836"/>
                </a:lnTo>
                <a:lnTo>
                  <a:pt x="1093249" y="3306"/>
                </a:lnTo>
                <a:lnTo>
                  <a:pt x="1161312" y="7350"/>
                </a:lnTo>
                <a:lnTo>
                  <a:pt x="1227588" y="12909"/>
                </a:lnTo>
                <a:lnTo>
                  <a:pt x="1291893" y="19925"/>
                </a:lnTo>
                <a:lnTo>
                  <a:pt x="1354042" y="28338"/>
                </a:lnTo>
                <a:lnTo>
                  <a:pt x="1413852" y="38090"/>
                </a:lnTo>
                <a:lnTo>
                  <a:pt x="1471138" y="49120"/>
                </a:lnTo>
                <a:lnTo>
                  <a:pt x="1525716" y="61371"/>
                </a:lnTo>
                <a:lnTo>
                  <a:pt x="1577402" y="74783"/>
                </a:lnTo>
                <a:lnTo>
                  <a:pt x="1626012" y="89296"/>
                </a:lnTo>
                <a:lnTo>
                  <a:pt x="1671361" y="104853"/>
                </a:lnTo>
                <a:lnTo>
                  <a:pt x="1713266" y="121394"/>
                </a:lnTo>
                <a:lnTo>
                  <a:pt x="1751542" y="138860"/>
                </a:lnTo>
                <a:lnTo>
                  <a:pt x="1786004" y="157192"/>
                </a:lnTo>
                <a:lnTo>
                  <a:pt x="1842752" y="196216"/>
                </a:lnTo>
                <a:lnTo>
                  <a:pt x="1882038" y="237997"/>
                </a:lnTo>
                <a:lnTo>
                  <a:pt x="1902387" y="282060"/>
                </a:lnTo>
                <a:lnTo>
                  <a:pt x="1905000" y="304800"/>
                </a:lnTo>
                <a:lnTo>
                  <a:pt x="1902387" y="327539"/>
                </a:lnTo>
                <a:lnTo>
                  <a:pt x="1882038" y="371602"/>
                </a:lnTo>
                <a:lnTo>
                  <a:pt x="1842752" y="413383"/>
                </a:lnTo>
                <a:lnTo>
                  <a:pt x="1786004" y="452407"/>
                </a:lnTo>
                <a:lnTo>
                  <a:pt x="1751542" y="470739"/>
                </a:lnTo>
                <a:lnTo>
                  <a:pt x="1713266" y="488205"/>
                </a:lnTo>
                <a:lnTo>
                  <a:pt x="1671361" y="504746"/>
                </a:lnTo>
                <a:lnTo>
                  <a:pt x="1626012" y="520303"/>
                </a:lnTo>
                <a:lnTo>
                  <a:pt x="1577402" y="534816"/>
                </a:lnTo>
                <a:lnTo>
                  <a:pt x="1525716" y="548228"/>
                </a:lnTo>
                <a:lnTo>
                  <a:pt x="1471138" y="560479"/>
                </a:lnTo>
                <a:lnTo>
                  <a:pt x="1413852" y="571509"/>
                </a:lnTo>
                <a:lnTo>
                  <a:pt x="1354042" y="581261"/>
                </a:lnTo>
                <a:lnTo>
                  <a:pt x="1291893" y="589674"/>
                </a:lnTo>
                <a:lnTo>
                  <a:pt x="1227588" y="596690"/>
                </a:lnTo>
                <a:lnTo>
                  <a:pt x="1161312" y="602249"/>
                </a:lnTo>
                <a:lnTo>
                  <a:pt x="1093249" y="606293"/>
                </a:lnTo>
                <a:lnTo>
                  <a:pt x="1023584" y="608763"/>
                </a:lnTo>
                <a:lnTo>
                  <a:pt x="952500" y="609600"/>
                </a:lnTo>
                <a:lnTo>
                  <a:pt x="881415" y="608763"/>
                </a:lnTo>
                <a:lnTo>
                  <a:pt x="811750" y="606293"/>
                </a:lnTo>
                <a:lnTo>
                  <a:pt x="743687" y="602249"/>
                </a:lnTo>
                <a:lnTo>
                  <a:pt x="677411" y="596690"/>
                </a:lnTo>
                <a:lnTo>
                  <a:pt x="613106" y="589674"/>
                </a:lnTo>
                <a:lnTo>
                  <a:pt x="550957" y="581261"/>
                </a:lnTo>
                <a:lnTo>
                  <a:pt x="491147" y="571509"/>
                </a:lnTo>
                <a:lnTo>
                  <a:pt x="433861" y="560479"/>
                </a:lnTo>
                <a:lnTo>
                  <a:pt x="379283" y="548228"/>
                </a:lnTo>
                <a:lnTo>
                  <a:pt x="327597" y="534816"/>
                </a:lnTo>
                <a:lnTo>
                  <a:pt x="278987" y="520303"/>
                </a:lnTo>
                <a:lnTo>
                  <a:pt x="233638" y="504746"/>
                </a:lnTo>
                <a:lnTo>
                  <a:pt x="191733" y="488205"/>
                </a:lnTo>
                <a:lnTo>
                  <a:pt x="153457" y="470739"/>
                </a:lnTo>
                <a:lnTo>
                  <a:pt x="118995" y="452407"/>
                </a:lnTo>
                <a:lnTo>
                  <a:pt x="62247" y="413383"/>
                </a:lnTo>
                <a:lnTo>
                  <a:pt x="22961" y="371602"/>
                </a:lnTo>
                <a:lnTo>
                  <a:pt x="2612" y="327539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9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322316" y="4639817"/>
            <a:ext cx="1148715" cy="43180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 indent="302895">
              <a:lnSpc>
                <a:spcPts val="1510"/>
              </a:lnSpc>
              <a:spcBef>
                <a:spcPts val="295"/>
              </a:spcBef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System Documentation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6019800" y="5410200"/>
            <a:ext cx="1828800" cy="609600"/>
          </a:xfrm>
          <a:custGeom>
            <a:avLst/>
            <a:gdLst/>
            <a:ahLst/>
            <a:cxnLst/>
            <a:rect l="l" t="t" r="r" b="b"/>
            <a:pathLst>
              <a:path w="1828800" h="609600">
                <a:moveTo>
                  <a:pt x="0" y="304800"/>
                </a:moveTo>
                <a:lnTo>
                  <a:pt x="9915" y="259772"/>
                </a:lnTo>
                <a:lnTo>
                  <a:pt x="38719" y="216792"/>
                </a:lnTo>
                <a:lnTo>
                  <a:pt x="84995" y="176330"/>
                </a:lnTo>
                <a:lnTo>
                  <a:pt x="147329" y="138860"/>
                </a:lnTo>
                <a:lnTo>
                  <a:pt x="184076" y="121394"/>
                </a:lnTo>
                <a:lnTo>
                  <a:pt x="224306" y="104853"/>
                </a:lnTo>
                <a:lnTo>
                  <a:pt x="267842" y="89296"/>
                </a:lnTo>
                <a:lnTo>
                  <a:pt x="314509" y="74783"/>
                </a:lnTo>
                <a:lnTo>
                  <a:pt x="364129" y="61371"/>
                </a:lnTo>
                <a:lnTo>
                  <a:pt x="416524" y="49120"/>
                </a:lnTo>
                <a:lnTo>
                  <a:pt x="471519" y="38090"/>
                </a:lnTo>
                <a:lnTo>
                  <a:pt x="528936" y="28338"/>
                </a:lnTo>
                <a:lnTo>
                  <a:pt x="588599" y="19925"/>
                </a:lnTo>
                <a:lnTo>
                  <a:pt x="650330" y="12909"/>
                </a:lnTo>
                <a:lnTo>
                  <a:pt x="713952" y="7350"/>
                </a:lnTo>
                <a:lnTo>
                  <a:pt x="779289" y="3306"/>
                </a:lnTo>
                <a:lnTo>
                  <a:pt x="846164" y="836"/>
                </a:lnTo>
                <a:lnTo>
                  <a:pt x="914400" y="0"/>
                </a:lnTo>
                <a:lnTo>
                  <a:pt x="982635" y="836"/>
                </a:lnTo>
                <a:lnTo>
                  <a:pt x="1049510" y="3306"/>
                </a:lnTo>
                <a:lnTo>
                  <a:pt x="1114847" y="7350"/>
                </a:lnTo>
                <a:lnTo>
                  <a:pt x="1178469" y="12909"/>
                </a:lnTo>
                <a:lnTo>
                  <a:pt x="1240200" y="19925"/>
                </a:lnTo>
                <a:lnTo>
                  <a:pt x="1299863" y="28338"/>
                </a:lnTo>
                <a:lnTo>
                  <a:pt x="1357280" y="38090"/>
                </a:lnTo>
                <a:lnTo>
                  <a:pt x="1412275" y="49120"/>
                </a:lnTo>
                <a:lnTo>
                  <a:pt x="1464670" y="61371"/>
                </a:lnTo>
                <a:lnTo>
                  <a:pt x="1514290" y="74783"/>
                </a:lnTo>
                <a:lnTo>
                  <a:pt x="1560957" y="89296"/>
                </a:lnTo>
                <a:lnTo>
                  <a:pt x="1604493" y="104853"/>
                </a:lnTo>
                <a:lnTo>
                  <a:pt x="1644723" y="121394"/>
                </a:lnTo>
                <a:lnTo>
                  <a:pt x="1681470" y="138860"/>
                </a:lnTo>
                <a:lnTo>
                  <a:pt x="1743804" y="176330"/>
                </a:lnTo>
                <a:lnTo>
                  <a:pt x="1790080" y="216792"/>
                </a:lnTo>
                <a:lnTo>
                  <a:pt x="1818884" y="259772"/>
                </a:lnTo>
                <a:lnTo>
                  <a:pt x="1828800" y="304800"/>
                </a:lnTo>
                <a:lnTo>
                  <a:pt x="1826291" y="327547"/>
                </a:lnTo>
                <a:lnTo>
                  <a:pt x="1806754" y="371622"/>
                </a:lnTo>
                <a:lnTo>
                  <a:pt x="1769037" y="413408"/>
                </a:lnTo>
                <a:lnTo>
                  <a:pt x="1714555" y="452436"/>
                </a:lnTo>
                <a:lnTo>
                  <a:pt x="1644723" y="488232"/>
                </a:lnTo>
                <a:lnTo>
                  <a:pt x="1604493" y="504772"/>
                </a:lnTo>
                <a:lnTo>
                  <a:pt x="1560957" y="520326"/>
                </a:lnTo>
                <a:lnTo>
                  <a:pt x="1514290" y="534838"/>
                </a:lnTo>
                <a:lnTo>
                  <a:pt x="1464670" y="548247"/>
                </a:lnTo>
                <a:lnTo>
                  <a:pt x="1412275" y="560495"/>
                </a:lnTo>
                <a:lnTo>
                  <a:pt x="1357280" y="571522"/>
                </a:lnTo>
                <a:lnTo>
                  <a:pt x="1299863" y="581271"/>
                </a:lnTo>
                <a:lnTo>
                  <a:pt x="1240200" y="589681"/>
                </a:lnTo>
                <a:lnTo>
                  <a:pt x="1178469" y="596695"/>
                </a:lnTo>
                <a:lnTo>
                  <a:pt x="1114847" y="602252"/>
                </a:lnTo>
                <a:lnTo>
                  <a:pt x="1049510" y="606295"/>
                </a:lnTo>
                <a:lnTo>
                  <a:pt x="982635" y="608763"/>
                </a:lnTo>
                <a:lnTo>
                  <a:pt x="914400" y="609600"/>
                </a:lnTo>
                <a:lnTo>
                  <a:pt x="846164" y="608763"/>
                </a:lnTo>
                <a:lnTo>
                  <a:pt x="779289" y="606295"/>
                </a:lnTo>
                <a:lnTo>
                  <a:pt x="713952" y="602252"/>
                </a:lnTo>
                <a:lnTo>
                  <a:pt x="650330" y="596695"/>
                </a:lnTo>
                <a:lnTo>
                  <a:pt x="588599" y="589681"/>
                </a:lnTo>
                <a:lnTo>
                  <a:pt x="528936" y="581271"/>
                </a:lnTo>
                <a:lnTo>
                  <a:pt x="471519" y="571522"/>
                </a:lnTo>
                <a:lnTo>
                  <a:pt x="416524" y="560495"/>
                </a:lnTo>
                <a:lnTo>
                  <a:pt x="364129" y="548247"/>
                </a:lnTo>
                <a:lnTo>
                  <a:pt x="314509" y="534838"/>
                </a:lnTo>
                <a:lnTo>
                  <a:pt x="267843" y="520326"/>
                </a:lnTo>
                <a:lnTo>
                  <a:pt x="224306" y="504772"/>
                </a:lnTo>
                <a:lnTo>
                  <a:pt x="184076" y="488232"/>
                </a:lnTo>
                <a:lnTo>
                  <a:pt x="147329" y="470767"/>
                </a:lnTo>
                <a:lnTo>
                  <a:pt x="84995" y="433296"/>
                </a:lnTo>
                <a:lnTo>
                  <a:pt x="38719" y="392831"/>
                </a:lnTo>
                <a:lnTo>
                  <a:pt x="9915" y="349841"/>
                </a:lnTo>
                <a:lnTo>
                  <a:pt x="0" y="304800"/>
                </a:lnTo>
                <a:close/>
              </a:path>
            </a:pathLst>
          </a:custGeom>
          <a:ln w="25400">
            <a:solidFill>
              <a:srgbClr val="B9CE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6360033" y="5477967"/>
            <a:ext cx="1149350" cy="43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595"/>
              </a:lnSpc>
              <a:spcBef>
                <a:spcPts val="100"/>
              </a:spcBef>
            </a:pPr>
            <a:r>
              <a:rPr sz="1400" spc="-20" dirty="0">
                <a:solidFill>
                  <a:srgbClr val="415B5C"/>
                </a:solidFill>
                <a:latin typeface="Calibri"/>
                <a:cs typeface="Calibri"/>
              </a:rPr>
              <a:t>User</a:t>
            </a:r>
            <a:endParaRPr sz="1400">
              <a:latin typeface="Calibri"/>
              <a:cs typeface="Calibri"/>
            </a:endParaRPr>
          </a:p>
          <a:p>
            <a:pPr algn="ctr">
              <a:lnSpc>
                <a:spcPts val="1595"/>
              </a:lnSpc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Documentation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562600" y="4876800"/>
            <a:ext cx="457200" cy="838200"/>
          </a:xfrm>
          <a:custGeom>
            <a:avLst/>
            <a:gdLst/>
            <a:ahLst/>
            <a:cxnLst/>
            <a:rect l="l" t="t" r="r" b="b"/>
            <a:pathLst>
              <a:path w="457200" h="838200">
                <a:moveTo>
                  <a:pt x="381000" y="0"/>
                </a:moveTo>
                <a:lnTo>
                  <a:pt x="0" y="152400"/>
                </a:lnTo>
              </a:path>
              <a:path w="457200" h="838200">
                <a:moveTo>
                  <a:pt x="457200" y="838200"/>
                </a:moveTo>
                <a:lnTo>
                  <a:pt x="0" y="609600"/>
                </a:lnTo>
              </a:path>
            </a:pathLst>
          </a:custGeom>
          <a:ln w="9525">
            <a:solidFill>
              <a:srgbClr val="6088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38450" y="488061"/>
            <a:ext cx="3735704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29665" marR="5080" indent="-11176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What</a:t>
            </a:r>
            <a:r>
              <a:rPr sz="4000" spc="-120" dirty="0">
                <a:solidFill>
                  <a:srgbClr val="000000"/>
                </a:solidFill>
              </a:rPr>
              <a:t> </a:t>
            </a:r>
            <a:r>
              <a:rPr sz="4000" dirty="0">
                <a:solidFill>
                  <a:srgbClr val="000000"/>
                </a:solidFill>
              </a:rPr>
              <a:t>is</a:t>
            </a:r>
            <a:r>
              <a:rPr sz="4000" spc="-11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software? (cont..)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596597" y="1606424"/>
            <a:ext cx="6696709" cy="3765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spcBef>
                <a:spcPts val="10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Computer</a:t>
            </a:r>
            <a:r>
              <a:rPr sz="2300" b="1" spc="-1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programs</a:t>
            </a:r>
            <a:r>
              <a:rPr sz="2300" b="1" spc="-7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and</a:t>
            </a:r>
            <a:r>
              <a:rPr sz="2300" spc="-60" dirty="0"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associated</a:t>
            </a:r>
            <a:r>
              <a:rPr sz="2300" b="1" spc="-4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documentation</a:t>
            </a:r>
            <a:endParaRPr sz="2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4403" y="3130042"/>
            <a:ext cx="7043420" cy="251841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53695" marR="388620" indent="-341630">
              <a:lnSpc>
                <a:spcPts val="2590"/>
              </a:lnSpc>
              <a:spcBef>
                <a:spcPts val="330"/>
              </a:spcBef>
              <a:buFont typeface="Times New Roman"/>
              <a:buChar char="•"/>
              <a:tabLst>
                <a:tab pos="52006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3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products</a:t>
            </a:r>
            <a:r>
              <a:rPr sz="23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5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particular 	</a:t>
            </a:r>
            <a:r>
              <a:rPr sz="2300" dirty="0">
                <a:latin typeface="Times New Roman"/>
                <a:cs typeface="Times New Roman"/>
              </a:rPr>
              <a:t>customer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or</a:t>
            </a:r>
            <a:r>
              <a:rPr sz="2300" spc="-3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4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general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market</a:t>
            </a:r>
            <a:endParaRPr sz="2300">
              <a:latin typeface="Times New Roman"/>
              <a:cs typeface="Times New Roman"/>
            </a:endParaRPr>
          </a:p>
          <a:p>
            <a:pPr marL="353695" indent="-340995">
              <a:spcBef>
                <a:spcPts val="245"/>
              </a:spcBef>
              <a:buFont typeface="Times New Roman"/>
              <a:buChar char="•"/>
              <a:tabLst>
                <a:tab pos="353695" algn="l"/>
              </a:tabLst>
            </a:pP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300" b="1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b="1" dirty="0">
                <a:solidFill>
                  <a:srgbClr val="3333CC"/>
                </a:solidFill>
                <a:latin typeface="Times New Roman"/>
                <a:cs typeface="Times New Roman"/>
              </a:rPr>
              <a:t>products</a:t>
            </a:r>
            <a:r>
              <a:rPr sz="23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may</a:t>
            </a:r>
            <a:r>
              <a:rPr sz="2300" spc="-65" dirty="0">
                <a:latin typeface="Times New Roman"/>
                <a:cs typeface="Times New Roman"/>
              </a:rPr>
              <a:t> </a:t>
            </a:r>
            <a:r>
              <a:rPr sz="2300" spc="-25" dirty="0">
                <a:latin typeface="Times New Roman"/>
                <a:cs typeface="Times New Roman"/>
              </a:rPr>
              <a:t>be</a:t>
            </a:r>
            <a:endParaRPr sz="2300">
              <a:latin typeface="Times New Roman"/>
              <a:cs typeface="Times New Roman"/>
            </a:endParaRPr>
          </a:p>
          <a:p>
            <a:pPr marL="768350" marR="5080" lvl="1" indent="-287020">
              <a:lnSpc>
                <a:spcPts val="2500"/>
              </a:lnSpc>
              <a:spcBef>
                <a:spcPts val="650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300" b="1" dirty="0">
                <a:solidFill>
                  <a:srgbClr val="FA1733"/>
                </a:solidFill>
                <a:latin typeface="Times New Roman"/>
                <a:cs typeface="Times New Roman"/>
              </a:rPr>
              <a:t>Generic </a:t>
            </a:r>
            <a:r>
              <a:rPr sz="2300" dirty="0">
                <a:latin typeface="Times New Roman"/>
                <a:cs typeface="Times New Roman"/>
              </a:rPr>
              <a:t>-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 to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be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sold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range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of</a:t>
            </a:r>
            <a:r>
              <a:rPr sz="2300" spc="-3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different customers</a:t>
            </a:r>
            <a:endParaRPr sz="2300">
              <a:latin typeface="Times New Roman"/>
              <a:cs typeface="Times New Roman"/>
            </a:endParaRPr>
          </a:p>
          <a:p>
            <a:pPr marL="768350" marR="139700" lvl="1" indent="-287020">
              <a:lnSpc>
                <a:spcPts val="2510"/>
              </a:lnSpc>
              <a:spcBef>
                <a:spcPts val="585"/>
              </a:spcBef>
              <a:buFont typeface="Times New Roman"/>
              <a:buChar char="–"/>
              <a:tabLst>
                <a:tab pos="768350" algn="l"/>
              </a:tabLst>
            </a:pPr>
            <a:r>
              <a:rPr sz="2300" b="1" dirty="0">
                <a:solidFill>
                  <a:srgbClr val="FA1733"/>
                </a:solidFill>
                <a:latin typeface="Times New Roman"/>
                <a:cs typeface="Times New Roman"/>
              </a:rPr>
              <a:t>Bespoke</a:t>
            </a:r>
            <a:r>
              <a:rPr sz="2300" b="1" spc="-20" dirty="0">
                <a:solidFill>
                  <a:srgbClr val="FA1733"/>
                </a:solidFill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(custom)</a:t>
            </a:r>
            <a:r>
              <a:rPr sz="2300" spc="-1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-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developed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for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a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single</a:t>
            </a:r>
            <a:r>
              <a:rPr sz="2300" spc="-5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customer </a:t>
            </a:r>
            <a:r>
              <a:rPr sz="2300" dirty="0">
                <a:latin typeface="Times New Roman"/>
                <a:cs typeface="Times New Roman"/>
              </a:rPr>
              <a:t>according</a:t>
            </a:r>
            <a:r>
              <a:rPr sz="2300" spc="-25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to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dirty="0">
                <a:latin typeface="Times New Roman"/>
                <a:cs typeface="Times New Roman"/>
              </a:rPr>
              <a:t>their</a:t>
            </a:r>
            <a:r>
              <a:rPr sz="2300" spc="-20" dirty="0">
                <a:latin typeface="Times New Roman"/>
                <a:cs typeface="Times New Roman"/>
              </a:rPr>
              <a:t> </a:t>
            </a:r>
            <a:r>
              <a:rPr sz="2300" spc="-10" dirty="0">
                <a:latin typeface="Times New Roman"/>
                <a:cs typeface="Times New Roman"/>
              </a:rPr>
              <a:t>specification</a:t>
            </a:r>
            <a:endParaRPr sz="2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16550" y="2360548"/>
            <a:ext cx="1045844" cy="984250"/>
            <a:chOff x="5416550" y="2360548"/>
            <a:chExt cx="1045844" cy="984250"/>
          </a:xfrm>
        </p:grpSpPr>
        <p:sp>
          <p:nvSpPr>
            <p:cNvPr id="7" name="object 7"/>
            <p:cNvSpPr/>
            <p:nvPr/>
          </p:nvSpPr>
          <p:spPr>
            <a:xfrm>
              <a:off x="5483225" y="2466974"/>
              <a:ext cx="696595" cy="806450"/>
            </a:xfrm>
            <a:custGeom>
              <a:avLst/>
              <a:gdLst/>
              <a:ahLst/>
              <a:cxnLst/>
              <a:rect l="l" t="t" r="r" b="b"/>
              <a:pathLst>
                <a:path w="696595" h="806450">
                  <a:moveTo>
                    <a:pt x="25273" y="0"/>
                  </a:moveTo>
                  <a:lnTo>
                    <a:pt x="25653" y="90297"/>
                  </a:lnTo>
                  <a:lnTo>
                    <a:pt x="2794" y="155828"/>
                  </a:lnTo>
                  <a:lnTo>
                    <a:pt x="98933" y="240537"/>
                  </a:lnTo>
                  <a:lnTo>
                    <a:pt x="0" y="468502"/>
                  </a:lnTo>
                  <a:lnTo>
                    <a:pt x="152273" y="806196"/>
                  </a:lnTo>
                  <a:lnTo>
                    <a:pt x="475107" y="761111"/>
                  </a:lnTo>
                  <a:lnTo>
                    <a:pt x="696595" y="553592"/>
                  </a:lnTo>
                  <a:lnTo>
                    <a:pt x="481964" y="65150"/>
                  </a:lnTo>
                  <a:lnTo>
                    <a:pt x="2527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89472" y="2841320"/>
              <a:ext cx="121786" cy="19448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31636" y="2823425"/>
              <a:ext cx="71715" cy="1402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663438" y="2947672"/>
              <a:ext cx="161442" cy="8800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27294" y="2698407"/>
              <a:ext cx="244779" cy="25485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962015" y="2867330"/>
              <a:ext cx="78107" cy="10116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77433" y="2852572"/>
              <a:ext cx="218351" cy="13370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34990" y="2947647"/>
              <a:ext cx="205892" cy="9768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16550" y="2360548"/>
              <a:ext cx="1045717" cy="983868"/>
            </a:xfrm>
            <a:prstGeom prst="rect">
              <a:avLst/>
            </a:prstGeom>
          </p:spPr>
        </p:pic>
      </p:grpSp>
      <p:pic>
        <p:nvPicPr>
          <p:cNvPr id="16" name="object 1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109853" y="2359027"/>
            <a:ext cx="1535049" cy="917575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144964" y="2501965"/>
            <a:ext cx="643255" cy="619125"/>
            <a:chOff x="4144962" y="2501963"/>
            <a:chExt cx="643255" cy="619125"/>
          </a:xfrm>
        </p:grpSpPr>
        <p:sp>
          <p:nvSpPr>
            <p:cNvPr id="18" name="object 18"/>
            <p:cNvSpPr/>
            <p:nvPr/>
          </p:nvSpPr>
          <p:spPr>
            <a:xfrm>
              <a:off x="4149725" y="2506979"/>
              <a:ext cx="633730" cy="609600"/>
            </a:xfrm>
            <a:custGeom>
              <a:avLst/>
              <a:gdLst/>
              <a:ahLst/>
              <a:cxnLst/>
              <a:rect l="l" t="t" r="r" b="b"/>
              <a:pathLst>
                <a:path w="633729" h="609600">
                  <a:moveTo>
                    <a:pt x="633349" y="223520"/>
                  </a:moveTo>
                  <a:lnTo>
                    <a:pt x="408940" y="223520"/>
                  </a:lnTo>
                  <a:lnTo>
                    <a:pt x="408940" y="0"/>
                  </a:lnTo>
                  <a:lnTo>
                    <a:pt x="224536" y="0"/>
                  </a:lnTo>
                  <a:lnTo>
                    <a:pt x="224536" y="223520"/>
                  </a:lnTo>
                  <a:lnTo>
                    <a:pt x="0" y="223520"/>
                  </a:lnTo>
                  <a:lnTo>
                    <a:pt x="0" y="384810"/>
                  </a:lnTo>
                  <a:lnTo>
                    <a:pt x="224536" y="384810"/>
                  </a:lnTo>
                  <a:lnTo>
                    <a:pt x="224536" y="609600"/>
                  </a:lnTo>
                  <a:lnTo>
                    <a:pt x="408940" y="609600"/>
                  </a:lnTo>
                  <a:lnTo>
                    <a:pt x="408940" y="384810"/>
                  </a:lnTo>
                  <a:lnTo>
                    <a:pt x="633349" y="384810"/>
                  </a:lnTo>
                  <a:lnTo>
                    <a:pt x="633349" y="22352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149725" y="2506726"/>
              <a:ext cx="633730" cy="609600"/>
            </a:xfrm>
            <a:custGeom>
              <a:avLst/>
              <a:gdLst/>
              <a:ahLst/>
              <a:cxnLst/>
              <a:rect l="l" t="t" r="r" b="b"/>
              <a:pathLst>
                <a:path w="633729" h="609600">
                  <a:moveTo>
                    <a:pt x="0" y="224282"/>
                  </a:moveTo>
                  <a:lnTo>
                    <a:pt x="224536" y="224282"/>
                  </a:lnTo>
                  <a:lnTo>
                    <a:pt x="224536" y="0"/>
                  </a:lnTo>
                  <a:lnTo>
                    <a:pt x="408939" y="0"/>
                  </a:lnTo>
                  <a:lnTo>
                    <a:pt x="408939" y="224282"/>
                  </a:lnTo>
                  <a:lnTo>
                    <a:pt x="633349" y="224282"/>
                  </a:lnTo>
                  <a:lnTo>
                    <a:pt x="633349" y="385063"/>
                  </a:lnTo>
                  <a:lnTo>
                    <a:pt x="408939" y="385063"/>
                  </a:lnTo>
                  <a:lnTo>
                    <a:pt x="408939" y="609600"/>
                  </a:lnTo>
                  <a:lnTo>
                    <a:pt x="224536" y="609600"/>
                  </a:lnTo>
                  <a:lnTo>
                    <a:pt x="224536" y="385063"/>
                  </a:lnTo>
                  <a:lnTo>
                    <a:pt x="0" y="385063"/>
                  </a:lnTo>
                  <a:lnTo>
                    <a:pt x="0" y="224282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10" dirty="0"/>
              <a:t>Types</a:t>
            </a:r>
            <a:r>
              <a:rPr sz="4000" spc="-120" dirty="0"/>
              <a:t> </a:t>
            </a:r>
            <a:r>
              <a:rPr sz="4000" dirty="0"/>
              <a:t>of</a:t>
            </a:r>
            <a:r>
              <a:rPr sz="4000" spc="-120" dirty="0"/>
              <a:t> </a:t>
            </a:r>
            <a:r>
              <a:rPr sz="4000" spc="-10" dirty="0"/>
              <a:t>Software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485650" y="2122655"/>
            <a:ext cx="8358505" cy="413512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7180" indent="-284480">
              <a:spcBef>
                <a:spcPts val="290"/>
              </a:spcBef>
              <a:buClr>
                <a:srgbClr val="8BACAD"/>
              </a:buClr>
              <a:buFont typeface="Arial MT"/>
              <a:buChar char="•"/>
              <a:tabLst>
                <a:tab pos="297180" algn="l"/>
              </a:tabLst>
            </a:pPr>
            <a:r>
              <a:rPr sz="2500" dirty="0">
                <a:latin typeface="Calibri"/>
                <a:cs typeface="Calibri"/>
              </a:rPr>
              <a:t>Generic</a:t>
            </a:r>
            <a:r>
              <a:rPr sz="2500" spc="-5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products.</a:t>
            </a:r>
            <a:endParaRPr sz="2500" dirty="0">
              <a:latin typeface="Calibri"/>
              <a:cs typeface="Calibri"/>
            </a:endParaRPr>
          </a:p>
          <a:p>
            <a:pPr marL="755015" marR="5080" lvl="1" indent="-285115">
              <a:spcBef>
                <a:spcPts val="120"/>
              </a:spcBef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spc="-20" dirty="0">
                <a:latin typeface="Arial MT"/>
                <a:cs typeface="Arial MT"/>
              </a:rPr>
              <a:t>Stand-</a:t>
            </a:r>
            <a:r>
              <a:rPr sz="1600" dirty="0">
                <a:latin typeface="Arial MT"/>
                <a:cs typeface="Arial MT"/>
              </a:rPr>
              <a:t>alone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marketed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sold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wishes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buy </a:t>
            </a:r>
            <a:r>
              <a:rPr sz="1600" spc="-10" dirty="0">
                <a:latin typeface="Arial MT"/>
                <a:cs typeface="Arial MT"/>
              </a:rPr>
              <a:t>them.</a:t>
            </a:r>
            <a:endParaRPr sz="1600" dirty="0">
              <a:latin typeface="Arial MT"/>
              <a:cs typeface="Arial MT"/>
            </a:endParaRPr>
          </a:p>
          <a:p>
            <a:pPr marL="755015" marR="365125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PC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graphics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programs,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project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management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tools; </a:t>
            </a:r>
            <a:r>
              <a:rPr sz="1600" dirty="0">
                <a:latin typeface="Arial MT"/>
                <a:cs typeface="Arial MT"/>
              </a:rPr>
              <a:t>CAD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software;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markets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such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appointments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for </a:t>
            </a:r>
            <a:r>
              <a:rPr sz="1600" spc="-10" dirty="0">
                <a:latin typeface="Arial MT"/>
                <a:cs typeface="Arial MT"/>
              </a:rPr>
              <a:t>dentists.</a:t>
            </a:r>
            <a:endParaRPr sz="1600" dirty="0">
              <a:latin typeface="Arial MT"/>
              <a:cs typeface="Arial MT"/>
            </a:endParaRPr>
          </a:p>
          <a:p>
            <a:pPr marL="755015" marR="19050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specification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what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should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owned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developer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decisions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made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developer.</a:t>
            </a:r>
            <a:endParaRPr sz="1600" dirty="0">
              <a:latin typeface="Arial MT"/>
              <a:cs typeface="Arial MT"/>
            </a:endParaRPr>
          </a:p>
          <a:p>
            <a:pPr lvl="1">
              <a:spcBef>
                <a:spcPts val="1045"/>
              </a:spcBef>
              <a:buClr>
                <a:srgbClr val="8BACAD"/>
              </a:buClr>
              <a:buFont typeface="Arial MT"/>
              <a:buChar char="•"/>
            </a:pPr>
            <a:endParaRPr sz="1600" dirty="0">
              <a:latin typeface="Arial MT"/>
              <a:cs typeface="Arial MT"/>
            </a:endParaRPr>
          </a:p>
          <a:p>
            <a:pPr marL="297180" indent="-284480">
              <a:buClr>
                <a:srgbClr val="8BACAD"/>
              </a:buClr>
              <a:buFont typeface="Arial MT"/>
              <a:buChar char="•"/>
              <a:tabLst>
                <a:tab pos="297180" algn="l"/>
              </a:tabLst>
            </a:pPr>
            <a:r>
              <a:rPr sz="2500" spc="-10" dirty="0">
                <a:latin typeface="Calibri"/>
                <a:cs typeface="Calibri"/>
              </a:rPr>
              <a:t>Customized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or</a:t>
            </a:r>
            <a:r>
              <a:rPr sz="2500" spc="-9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bespoke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products.</a:t>
            </a:r>
            <a:endParaRPr sz="2500" dirty="0">
              <a:latin typeface="Calibri"/>
              <a:cs typeface="Calibri"/>
            </a:endParaRPr>
          </a:p>
          <a:p>
            <a:pPr marL="755015" lvl="1" indent="-285115">
              <a:spcBef>
                <a:spcPts val="120"/>
              </a:spcBef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commissioned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to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meet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their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needs.</a:t>
            </a:r>
            <a:endParaRPr sz="1600" dirty="0">
              <a:latin typeface="Arial MT"/>
              <a:cs typeface="Arial MT"/>
            </a:endParaRPr>
          </a:p>
          <a:p>
            <a:pPr marL="755015" marR="54610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Examples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–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embedded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systems,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air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traffic</a:t>
            </a:r>
            <a:r>
              <a:rPr sz="1600" spc="-5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control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software,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traffic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monitoring systems.</a:t>
            </a:r>
            <a:endParaRPr sz="1600" dirty="0">
              <a:latin typeface="Arial MT"/>
              <a:cs typeface="Arial MT"/>
            </a:endParaRPr>
          </a:p>
          <a:p>
            <a:pPr marL="755015" lvl="1" indent="-285115">
              <a:buClr>
                <a:srgbClr val="8BACAD"/>
              </a:buClr>
              <a:buChar char="•"/>
              <a:tabLst>
                <a:tab pos="755015" algn="l"/>
              </a:tabLst>
            </a:pP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specification</a:t>
            </a:r>
            <a:r>
              <a:rPr sz="1600" spc="-6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of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what</a:t>
            </a:r>
            <a:r>
              <a:rPr sz="1600" spc="-1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should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do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is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owned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by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customer</a:t>
            </a:r>
            <a:r>
              <a:rPr sz="1600" spc="-2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for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spc="-25" dirty="0">
                <a:latin typeface="Arial MT"/>
                <a:cs typeface="Arial MT"/>
              </a:rPr>
              <a:t>the</a:t>
            </a:r>
            <a:endParaRPr sz="1600" dirty="0">
              <a:latin typeface="Arial MT"/>
              <a:cs typeface="Arial MT"/>
            </a:endParaRPr>
          </a:p>
          <a:p>
            <a:pPr marL="755015"/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2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and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they</a:t>
            </a:r>
            <a:r>
              <a:rPr sz="1600" spc="-3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make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decisions</a:t>
            </a:r>
            <a:r>
              <a:rPr sz="1600" spc="-6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on</a:t>
            </a:r>
            <a:r>
              <a:rPr sz="1600" spc="-4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software</a:t>
            </a:r>
            <a:r>
              <a:rPr sz="1600" spc="-1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changes</a:t>
            </a:r>
            <a:r>
              <a:rPr sz="1600" spc="-40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that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dirty="0">
                <a:latin typeface="Arial MT"/>
                <a:cs typeface="Arial MT"/>
              </a:rPr>
              <a:t>are</a:t>
            </a:r>
            <a:r>
              <a:rPr sz="1600" spc="-3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required.</a:t>
            </a:r>
            <a:endParaRPr sz="16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915400" cy="94064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0805">
              <a:spcBef>
                <a:spcPts val="3015"/>
              </a:spcBef>
              <a:tabLst>
                <a:tab pos="4262755" algn="l"/>
              </a:tabLst>
            </a:pPr>
            <a:r>
              <a:rPr dirty="0"/>
              <a:t>Software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dirty="0"/>
              <a:t>	</a:t>
            </a:r>
            <a:r>
              <a:rPr sz="2800" dirty="0"/>
              <a:t>vs.</a:t>
            </a:r>
            <a:r>
              <a:rPr sz="2800" spc="130" dirty="0"/>
              <a:t> </a:t>
            </a:r>
            <a:r>
              <a:rPr dirty="0"/>
              <a:t>Computer</a:t>
            </a:r>
            <a:r>
              <a:rPr spc="-75" dirty="0"/>
              <a:t> </a:t>
            </a:r>
            <a:r>
              <a:rPr spc="-10" dirty="0"/>
              <a:t>Science</a:t>
            </a:r>
            <a:endParaRPr sz="2800" dirty="0"/>
          </a:p>
        </p:txBody>
      </p:sp>
      <p:sp>
        <p:nvSpPr>
          <p:cNvPr id="4" name="object 4"/>
          <p:cNvSpPr txBox="1"/>
          <p:nvPr/>
        </p:nvSpPr>
        <p:spPr>
          <a:xfrm>
            <a:off x="1602994" y="2091541"/>
            <a:ext cx="7235190" cy="10629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marR="5080" indent="-137160">
              <a:lnSpc>
                <a:spcPct val="150000"/>
              </a:lnSpc>
              <a:spcBef>
                <a:spcPts val="95"/>
              </a:spcBef>
              <a:tabLst>
                <a:tab pos="1545590" algn="l"/>
                <a:tab pos="2621915" algn="l"/>
                <a:tab pos="2972435" algn="l"/>
                <a:tab pos="3455670" algn="l"/>
                <a:tab pos="4220845" algn="l"/>
                <a:tab pos="4277360" algn="l"/>
                <a:tab pos="5168900" algn="l"/>
                <a:tab pos="6654800" algn="l"/>
              </a:tabLst>
            </a:pPr>
            <a:r>
              <a:rPr sz="2400" spc="-10" dirty="0">
                <a:latin typeface="Calibri"/>
                <a:cs typeface="Calibri"/>
              </a:rPr>
              <a:t>“Computer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science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is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no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more</a:t>
            </a:r>
            <a:r>
              <a:rPr sz="2400" dirty="0">
                <a:latin typeface="Calibri"/>
                <a:cs typeface="Calibri"/>
              </a:rPr>
              <a:t>		</a:t>
            </a:r>
            <a:r>
              <a:rPr sz="2400" spc="-10" dirty="0">
                <a:latin typeface="Calibri"/>
                <a:cs typeface="Calibri"/>
              </a:rPr>
              <a:t>about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computers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than </a:t>
            </a:r>
            <a:r>
              <a:rPr sz="2400" spc="-10" dirty="0">
                <a:latin typeface="Calibri"/>
                <a:cs typeface="Calibri"/>
              </a:rPr>
              <a:t>astronomy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telescopes.”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000" i="1" dirty="0">
                <a:solidFill>
                  <a:srgbClr val="D16248"/>
                </a:solidFill>
                <a:latin typeface="Calibri"/>
                <a:cs typeface="Calibri"/>
              </a:rPr>
              <a:t>Edsger</a:t>
            </a:r>
            <a:r>
              <a:rPr sz="2000" i="1" spc="-80" dirty="0">
                <a:solidFill>
                  <a:srgbClr val="D16248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D16248"/>
                </a:solidFill>
                <a:latin typeface="Calibri"/>
                <a:cs typeface="Calibri"/>
              </a:rPr>
              <a:t>Dijkstra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2286000"/>
            <a:ext cx="1143000" cy="1524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977938" y="4357486"/>
            <a:ext cx="3479800" cy="591829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5585" rIns="0" bIns="0" rtlCol="0">
            <a:spAutoFit/>
          </a:bodyPr>
          <a:lstStyle/>
          <a:p>
            <a:pPr marL="662305">
              <a:spcBef>
                <a:spcPts val="185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23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90638" y="5234180"/>
            <a:ext cx="3454400" cy="1317625"/>
          </a:xfrm>
          <a:custGeom>
            <a:avLst/>
            <a:gdLst/>
            <a:ahLst/>
            <a:cxnLst/>
            <a:rect l="l" t="t" r="r" b="b"/>
            <a:pathLst>
              <a:path w="3454400" h="1317625">
                <a:moveTo>
                  <a:pt x="0" y="1317625"/>
                </a:moveTo>
                <a:lnTo>
                  <a:pt x="3453891" y="1317625"/>
                </a:lnTo>
                <a:lnTo>
                  <a:pt x="3453891" y="0"/>
                </a:lnTo>
                <a:lnTo>
                  <a:pt x="0" y="0"/>
                </a:lnTo>
                <a:lnTo>
                  <a:pt x="0" y="131762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38" y="5221478"/>
            <a:ext cx="3454400" cy="752770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80010" rIns="0" bIns="0" rtlCol="0">
            <a:spAutoFit/>
          </a:bodyPr>
          <a:lstStyle/>
          <a:p>
            <a:pPr marL="339725" indent="-227965">
              <a:spcBef>
                <a:spcPts val="630"/>
              </a:spcBef>
              <a:buChar char="•"/>
              <a:tabLst>
                <a:tab pos="339725" algn="l"/>
              </a:tabLst>
            </a:pPr>
            <a:r>
              <a:rPr sz="2100" spc="-10" dirty="0">
                <a:latin typeface="Calibri"/>
                <a:cs typeface="Calibri"/>
              </a:rPr>
              <a:t>Theory.</a:t>
            </a:r>
            <a:endParaRPr sz="2100">
              <a:latin typeface="Calibri"/>
              <a:cs typeface="Calibri"/>
            </a:endParaRPr>
          </a:p>
          <a:p>
            <a:pPr marL="339725" indent="-227965">
              <a:spcBef>
                <a:spcPts val="180"/>
              </a:spcBef>
              <a:buChar char="•"/>
              <a:tabLst>
                <a:tab pos="339725" algn="l"/>
              </a:tabLst>
            </a:pPr>
            <a:r>
              <a:rPr sz="2100" spc="-10" dirty="0">
                <a:latin typeface="Calibri"/>
                <a:cs typeface="Calibri"/>
              </a:rPr>
              <a:t>Fundamentals.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5408" y="4357486"/>
            <a:ext cx="3479800" cy="591829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5585" rIns="0" bIns="0" rtlCol="0">
            <a:spAutoFit/>
          </a:bodyPr>
          <a:lstStyle/>
          <a:p>
            <a:pPr marL="471170">
              <a:spcBef>
                <a:spcPts val="1855"/>
              </a:spcBef>
            </a:pPr>
            <a:r>
              <a:rPr sz="23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3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4928108" y="5234180"/>
            <a:ext cx="3454400" cy="1317625"/>
          </a:xfrm>
          <a:custGeom>
            <a:avLst/>
            <a:gdLst/>
            <a:ahLst/>
            <a:cxnLst/>
            <a:rect l="l" t="t" r="r" b="b"/>
            <a:pathLst>
              <a:path w="3454400" h="1317625">
                <a:moveTo>
                  <a:pt x="0" y="1317625"/>
                </a:moveTo>
                <a:lnTo>
                  <a:pt x="3453891" y="1317625"/>
                </a:lnTo>
                <a:lnTo>
                  <a:pt x="3453891" y="0"/>
                </a:lnTo>
                <a:lnTo>
                  <a:pt x="0" y="0"/>
                </a:lnTo>
                <a:lnTo>
                  <a:pt x="0" y="131762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928108" y="5221480"/>
            <a:ext cx="3454400" cy="999697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40995" marR="367030" indent="-229235" algn="just">
              <a:lnSpc>
                <a:spcPct val="91700"/>
              </a:lnSpc>
              <a:spcBef>
                <a:spcPts val="840"/>
              </a:spcBef>
              <a:buChar char="•"/>
              <a:tabLst>
                <a:tab pos="340995" algn="l"/>
              </a:tabLst>
            </a:pPr>
            <a:r>
              <a:rPr sz="2100" spc="-10" dirty="0">
                <a:latin typeface="Calibri"/>
                <a:cs typeface="Calibri"/>
              </a:rPr>
              <a:t>Practicalities</a:t>
            </a:r>
            <a:r>
              <a:rPr sz="2100" spc="-4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software </a:t>
            </a:r>
            <a:r>
              <a:rPr sz="2100" dirty="0">
                <a:latin typeface="Calibri"/>
                <a:cs typeface="Calibri"/>
              </a:rPr>
              <a:t>design,</a:t>
            </a:r>
            <a:r>
              <a:rPr sz="2100" spc="-9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development</a:t>
            </a:r>
            <a:r>
              <a:rPr sz="2100" spc="-80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and </a:t>
            </a:r>
            <a:r>
              <a:rPr sz="2100" spc="-10" dirty="0">
                <a:latin typeface="Calibri"/>
                <a:cs typeface="Calibri"/>
              </a:rPr>
              <a:t>delivery.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395" y="264160"/>
            <a:ext cx="849122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60445">
              <a:spcBef>
                <a:spcPts val="95"/>
              </a:spcBef>
            </a:pPr>
            <a:r>
              <a:rPr sz="4000" spc="-60" dirty="0">
                <a:solidFill>
                  <a:srgbClr val="000000"/>
                </a:solidFill>
              </a:rPr>
              <a:t>Contacts</a:t>
            </a:r>
            <a:endParaRPr sz="4000" dirty="0"/>
          </a:p>
        </p:txBody>
      </p:sp>
      <p:sp>
        <p:nvSpPr>
          <p:cNvPr id="3" name="object 3"/>
          <p:cNvSpPr txBox="1"/>
          <p:nvPr/>
        </p:nvSpPr>
        <p:spPr>
          <a:xfrm>
            <a:off x="162509" y="838200"/>
            <a:ext cx="8818982" cy="595291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5280" indent="-330200">
              <a:spcBef>
                <a:spcPts val="7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dirty="0">
                <a:latin typeface="Times New Roman"/>
                <a:cs typeface="Times New Roman"/>
              </a:rPr>
              <a:t>Name:</a:t>
            </a:r>
            <a:r>
              <a:rPr sz="2800" spc="-1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Dr.</a:t>
            </a:r>
            <a:r>
              <a:rPr sz="2800" spc="-5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GASHEMA</a:t>
            </a:r>
            <a:r>
              <a:rPr sz="2800" spc="-19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Gaspard</a:t>
            </a:r>
            <a:endParaRPr sz="2800" dirty="0">
              <a:latin typeface="Times New Roman"/>
              <a:cs typeface="Times New Roman"/>
            </a:endParaRPr>
          </a:p>
          <a:p>
            <a:pPr marL="335280" indent="-33020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dirty="0">
                <a:latin typeface="Times New Roman"/>
                <a:cs typeface="Times New Roman"/>
              </a:rPr>
              <a:t>Phone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Number: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0786719429</a:t>
            </a:r>
            <a:endParaRPr sz="2800" dirty="0">
              <a:latin typeface="Times New Roman"/>
              <a:cs typeface="Times New Roman"/>
            </a:endParaRPr>
          </a:p>
          <a:p>
            <a:pPr marL="335280" indent="-33020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335280" algn="l"/>
              </a:tabLst>
            </a:pPr>
            <a:r>
              <a:rPr sz="2800" spc="-10" dirty="0">
                <a:latin typeface="Times New Roman"/>
                <a:cs typeface="Times New Roman"/>
              </a:rPr>
              <a:t>Email: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2"/>
              </a:rPr>
              <a:t>ggas06@yahoo.fr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5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3"/>
              </a:rPr>
              <a:t>g.gashema@ur.ac.rw</a:t>
            </a:r>
            <a:endParaRPr sz="2800" dirty="0"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4"/>
              </a:rPr>
              <a:t>allschoolsactivities@gmail.com</a:t>
            </a:r>
            <a:endParaRPr lang="en-US" sz="2800" u="sng" spc="-10" dirty="0">
              <a:solidFill>
                <a:srgbClr val="00A2D5"/>
              </a:solidFill>
              <a:uFill>
                <a:solidFill>
                  <a:srgbClr val="00A2D5"/>
                </a:solidFill>
              </a:uFill>
              <a:latin typeface="Times New Roman"/>
              <a:cs typeface="Times New Roman"/>
            </a:endParaRPr>
          </a:p>
          <a:p>
            <a:pPr marL="1384300" lvl="1" indent="-457200">
              <a:spcBef>
                <a:spcPts val="600"/>
              </a:spcBef>
              <a:buClr>
                <a:srgbClr val="09D0D9"/>
              </a:buClr>
              <a:buSzPct val="93750"/>
              <a:buFont typeface="Wingdings"/>
              <a:buChar char=""/>
              <a:tabLst>
                <a:tab pos="1384300" algn="l"/>
              </a:tabLst>
            </a:pPr>
            <a:r>
              <a:rPr sz="2800" dirty="0">
                <a:latin typeface="Times New Roman"/>
                <a:cs typeface="Times New Roman"/>
              </a:rPr>
              <a:t>Most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preferable:</a:t>
            </a:r>
            <a:r>
              <a:rPr sz="2800" u="sng" spc="-4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4"/>
              </a:rPr>
              <a:t>allschoolsactivities@gmail.com</a:t>
            </a:r>
            <a:endParaRPr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5"/>
              </a:rPr>
              <a:t>	</a:t>
            </a:r>
            <a:r>
              <a:rPr lang="en-US" sz="2800" dirty="0">
                <a:latin typeface="Times New Roman"/>
                <a:cs typeface="Times New Roman"/>
                <a:hlinkClick r:id="rId6"/>
              </a:rPr>
              <a:t>https://scholar.google.com/citations?user=pKNk3y8AAAAJ&amp;hl=en</a:t>
            </a:r>
            <a:endParaRPr lang="en-US"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lang="en-US" sz="2800" dirty="0">
                <a:latin typeface="Times New Roman"/>
                <a:cs typeface="Times New Roman"/>
                <a:hlinkClick r:id="rId7"/>
              </a:rPr>
              <a:t>https://aceiot.ur.ac.rw/?Gaspard-GASHEMA</a:t>
            </a:r>
            <a:endParaRPr lang="en-US" sz="2800" dirty="0">
              <a:latin typeface="Times New Roman"/>
              <a:cs typeface="Times New Roman"/>
            </a:endParaRPr>
          </a:p>
          <a:p>
            <a:pPr marL="287020" marR="289560" indent="-281940">
              <a:spcBef>
                <a:spcPts val="600"/>
              </a:spcBef>
              <a:buClr>
                <a:srgbClr val="09D0D9"/>
              </a:buClr>
              <a:buSzPct val="90625"/>
              <a:buFont typeface="Segoe UI Symbol"/>
              <a:buChar char="●"/>
              <a:tabLst>
                <a:tab pos="287020" algn="l"/>
                <a:tab pos="335280" algn="l"/>
              </a:tabLst>
            </a:pPr>
            <a:r>
              <a:rPr lang="pl-PL"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8"/>
              </a:rPr>
              <a:t>https://www.linkedin.com/in/gaspard-gashema-</a:t>
            </a:r>
            <a:r>
              <a:rPr lang="pl-PL" sz="2800" spc="-10" dirty="0">
                <a:solidFill>
                  <a:srgbClr val="00A2D5"/>
                </a:solidFill>
                <a:latin typeface="Times New Roman"/>
                <a:cs typeface="Times New Roman"/>
                <a:hlinkClick r:id="rId8"/>
              </a:rPr>
              <a:t> </a:t>
            </a:r>
            <a:r>
              <a:rPr lang="pl-PL" sz="2800" u="sng" spc="-10" dirty="0">
                <a:solidFill>
                  <a:srgbClr val="00A2D5"/>
                </a:solidFill>
                <a:uFill>
                  <a:solidFill>
                    <a:srgbClr val="00A2D5"/>
                  </a:solidFill>
                </a:uFill>
                <a:latin typeface="Times New Roman"/>
                <a:cs typeface="Times New Roman"/>
                <a:hlinkClick r:id="rId8"/>
              </a:rPr>
              <a:t>19056b59/</a:t>
            </a:r>
            <a:endParaRPr lang="pl-PL" sz="2800" u="sng" spc="-10" dirty="0">
              <a:solidFill>
                <a:srgbClr val="00A2D5"/>
              </a:solidFill>
              <a:uFill>
                <a:solidFill>
                  <a:srgbClr val="00A2D5"/>
                </a:solidFill>
              </a:u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36E0C-7C54-F2F4-6F9C-C82F3854E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96E9548-08DC-6620-ED37-75B1624AF0E5}"/>
              </a:ext>
            </a:extLst>
          </p:cNvPr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17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359A30D-1CF9-9045-7225-C9CC98322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0"/>
            <a:ext cx="8915400" cy="94064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82905" rIns="0" bIns="0" rtlCol="0">
            <a:spAutoFit/>
          </a:bodyPr>
          <a:lstStyle/>
          <a:p>
            <a:pPr marL="90805">
              <a:spcBef>
                <a:spcPts val="3015"/>
              </a:spcBef>
              <a:tabLst>
                <a:tab pos="4262755" algn="l"/>
              </a:tabLst>
            </a:pPr>
            <a:r>
              <a:rPr lang="en-US" dirty="0"/>
              <a:t>Software</a:t>
            </a:r>
            <a:r>
              <a:rPr lang="en-US" spc="-105" dirty="0"/>
              <a:t> </a:t>
            </a:r>
            <a:r>
              <a:rPr lang="en-US" spc="-10" dirty="0"/>
              <a:t>Engineering</a:t>
            </a:r>
            <a:r>
              <a:rPr lang="en-US" dirty="0"/>
              <a:t>	</a:t>
            </a:r>
            <a:r>
              <a:rPr lang="en-US" sz="2800" dirty="0"/>
              <a:t>vs.</a:t>
            </a:r>
            <a:r>
              <a:rPr lang="en-US" sz="2800" spc="130" dirty="0"/>
              <a:t> </a:t>
            </a:r>
            <a:r>
              <a:rPr lang="en-US" dirty="0"/>
              <a:t>Computer</a:t>
            </a:r>
            <a:r>
              <a:rPr lang="en-US" spc="-75" dirty="0"/>
              <a:t> </a:t>
            </a:r>
            <a:r>
              <a:rPr lang="en-US" spc="-10" dirty="0"/>
              <a:t>Science……</a:t>
            </a:r>
            <a:endParaRPr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A374C4-5181-4BE0-CE7A-7A2332ED5043}"/>
              </a:ext>
            </a:extLst>
          </p:cNvPr>
          <p:cNvSpPr txBox="1"/>
          <p:nvPr/>
        </p:nvSpPr>
        <p:spPr>
          <a:xfrm>
            <a:off x="152400" y="1575721"/>
            <a:ext cx="89024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Briefly, Computer Science focuses on the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theoretical principles of computation, algorithms, and how computers work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whereas Software Engineering applies these principles to the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practical design, development, testing, and maintenance of large-scale software systems.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5E1A5-91D0-B752-0073-B14EB9A5A1BE}"/>
              </a:ext>
            </a:extLst>
          </p:cNvPr>
          <p:cNvSpPr txBox="1"/>
          <p:nvPr/>
        </p:nvSpPr>
        <p:spPr>
          <a:xfrm>
            <a:off x="304800" y="4682114"/>
            <a:ext cx="86868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Choosing between them depends on your interest in theory (Computer Science) versus practical, hands-on development of software products (Software Engineering). 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9830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52400" y="76200"/>
            <a:ext cx="8991600" cy="1371600"/>
            <a:chOff x="152400" y="76200"/>
            <a:chExt cx="8991600" cy="1371600"/>
          </a:xfrm>
        </p:grpSpPr>
        <p:sp>
          <p:nvSpPr>
            <p:cNvPr id="4" name="object 4"/>
            <p:cNvSpPr/>
            <p:nvPr/>
          </p:nvSpPr>
          <p:spPr>
            <a:xfrm>
              <a:off x="9067800" y="381000"/>
              <a:ext cx="76200" cy="0"/>
            </a:xfrm>
            <a:custGeom>
              <a:avLst/>
              <a:gdLst/>
              <a:ahLst/>
              <a:cxnLst/>
              <a:rect l="l" t="t" r="r" b="b"/>
              <a:pathLst>
                <a:path w="76200">
                  <a:moveTo>
                    <a:pt x="0" y="0"/>
                  </a:moveTo>
                  <a:lnTo>
                    <a:pt x="76200" y="0"/>
                  </a:lnTo>
                </a:path>
              </a:pathLst>
            </a:custGeom>
            <a:ln w="9525">
              <a:solidFill>
                <a:srgbClr val="B9CECE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0" y="76200"/>
              <a:ext cx="8915400" cy="1371600"/>
            </a:xfrm>
            <a:custGeom>
              <a:avLst/>
              <a:gdLst/>
              <a:ahLst/>
              <a:cxnLst/>
              <a:rect l="l" t="t" r="r" b="b"/>
              <a:pathLst>
                <a:path w="8915400" h="1371600">
                  <a:moveTo>
                    <a:pt x="8915400" y="0"/>
                  </a:moveTo>
                  <a:lnTo>
                    <a:pt x="0" y="0"/>
                  </a:lnTo>
                  <a:lnTo>
                    <a:pt x="0" y="1371600"/>
                  </a:lnTo>
                  <a:lnTo>
                    <a:pt x="8915400" y="1371600"/>
                  </a:lnTo>
                  <a:lnTo>
                    <a:pt x="8915400" y="0"/>
                  </a:lnTo>
                  <a:close/>
                </a:path>
              </a:pathLst>
            </a:custGeom>
            <a:solidFill>
              <a:srgbClr val="6088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4184015" algn="l"/>
              </a:tabLst>
            </a:pPr>
            <a:r>
              <a:rPr dirty="0"/>
              <a:t>Software</a:t>
            </a:r>
            <a:r>
              <a:rPr spc="-105" dirty="0"/>
              <a:t> </a:t>
            </a:r>
            <a:r>
              <a:rPr spc="-10" dirty="0"/>
              <a:t>Engineering</a:t>
            </a:r>
            <a:r>
              <a:rPr dirty="0"/>
              <a:t>	</a:t>
            </a:r>
            <a:r>
              <a:rPr sz="2800" dirty="0"/>
              <a:t>vs.</a:t>
            </a:r>
            <a:r>
              <a:rPr sz="2800" spc="65" dirty="0"/>
              <a:t> </a:t>
            </a:r>
            <a:r>
              <a:rPr dirty="0"/>
              <a:t>Systems</a:t>
            </a:r>
            <a:r>
              <a:rPr spc="-120" dirty="0"/>
              <a:t> </a:t>
            </a:r>
            <a:r>
              <a:rPr spc="-10" dirty="0"/>
              <a:t>Engineering</a:t>
            </a:r>
            <a:endParaRPr sz="2800"/>
          </a:p>
        </p:txBody>
      </p:sp>
      <p:sp>
        <p:nvSpPr>
          <p:cNvPr id="7" name="object 7"/>
          <p:cNvSpPr txBox="1"/>
          <p:nvPr/>
        </p:nvSpPr>
        <p:spPr>
          <a:xfrm>
            <a:off x="269240" y="1252702"/>
            <a:ext cx="8578850" cy="1743426"/>
          </a:xfrm>
          <a:prstGeom prst="rect">
            <a:avLst/>
          </a:prstGeom>
        </p:spPr>
        <p:txBody>
          <a:bodyPr vert="horz" wrap="square" lIns="0" tIns="177165" rIns="0" bIns="0" rtlCol="0">
            <a:spAutoFit/>
          </a:bodyPr>
          <a:lstStyle/>
          <a:p>
            <a:pPr marL="12700">
              <a:spcBef>
                <a:spcPts val="1395"/>
              </a:spcBef>
            </a:pP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Systems</a:t>
            </a:r>
            <a:r>
              <a:rPr sz="2000" b="1" u="sng" spc="-6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Engineering</a:t>
            </a:r>
            <a:r>
              <a:rPr sz="2000" b="1" spc="-10" dirty="0"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1300"/>
              </a:spcBef>
              <a:buFont typeface="Wingdings" panose="05000000000000000000" pitchFamily="2" charset="2"/>
              <a:buChar char="§"/>
            </a:pPr>
            <a:r>
              <a:rPr sz="2000" spc="-10" dirty="0">
                <a:latin typeface="Calibri"/>
                <a:cs typeface="Calibri"/>
              </a:rPr>
              <a:t>Interdisciplinary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field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(computer,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software,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process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eng.).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spcBef>
                <a:spcPts val="1310"/>
              </a:spcBef>
              <a:buFont typeface="Wingdings" panose="05000000000000000000" pitchFamily="2" charset="2"/>
              <a:buChar char="§"/>
            </a:pPr>
            <a:r>
              <a:rPr sz="2000" dirty="0">
                <a:latin typeface="Calibri"/>
                <a:cs typeface="Calibri"/>
              </a:rPr>
              <a:t>Focuses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how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complex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engineering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projects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should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designed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managed.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1738" y="2990213"/>
            <a:ext cx="3479800" cy="591187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4950" rIns="0" bIns="0" rtlCol="0">
            <a:spAutoFit/>
          </a:bodyPr>
          <a:lstStyle/>
          <a:p>
            <a:pPr marL="523875">
              <a:spcBef>
                <a:spcPts val="1850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Systems</a:t>
            </a:r>
            <a:r>
              <a:rPr sz="2300" spc="-9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38" y="3539365"/>
            <a:ext cx="3454400" cy="1811655"/>
          </a:xfrm>
          <a:custGeom>
            <a:avLst/>
            <a:gdLst/>
            <a:ahLst/>
            <a:cxnLst/>
            <a:rect l="l" t="t" r="r" b="b"/>
            <a:pathLst>
              <a:path w="3454400" h="1811654">
                <a:moveTo>
                  <a:pt x="0" y="1811655"/>
                </a:moveTo>
                <a:lnTo>
                  <a:pt x="3453891" y="1811655"/>
                </a:lnTo>
                <a:lnTo>
                  <a:pt x="3453891" y="0"/>
                </a:lnTo>
                <a:lnTo>
                  <a:pt x="0" y="0"/>
                </a:lnTo>
                <a:lnTo>
                  <a:pt x="0" y="181165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914438" y="3526665"/>
            <a:ext cx="3454400" cy="1645835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680" rIns="0" bIns="0" rtlCol="0">
            <a:spAutoFit/>
          </a:bodyPr>
          <a:lstStyle/>
          <a:p>
            <a:pPr marL="340360" marR="327660" indent="-228600">
              <a:lnSpc>
                <a:spcPct val="91600"/>
              </a:lnSpc>
              <a:spcBef>
                <a:spcPts val="840"/>
              </a:spcBef>
              <a:buChar char="•"/>
              <a:tabLst>
                <a:tab pos="340360" algn="l"/>
              </a:tabLst>
            </a:pPr>
            <a:r>
              <a:rPr sz="2100" dirty="0">
                <a:latin typeface="Calibri"/>
                <a:cs typeface="Calibri"/>
              </a:rPr>
              <a:t>All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aspects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computer- </a:t>
            </a:r>
            <a:r>
              <a:rPr sz="2100" dirty="0">
                <a:latin typeface="Calibri"/>
                <a:cs typeface="Calibri"/>
              </a:rPr>
              <a:t>based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systems development: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HW +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SW</a:t>
            </a:r>
            <a:r>
              <a:rPr sz="2100" spc="-5" dirty="0">
                <a:latin typeface="Calibri"/>
                <a:cs typeface="Calibri"/>
              </a:rPr>
              <a:t> </a:t>
            </a:r>
            <a:r>
              <a:rPr sz="2100" spc="-50" dirty="0">
                <a:latin typeface="Calibri"/>
                <a:cs typeface="Calibri"/>
              </a:rPr>
              <a:t>+ </a:t>
            </a:r>
            <a:r>
              <a:rPr sz="2100" spc="-10" dirty="0">
                <a:latin typeface="Calibri"/>
                <a:cs typeface="Calibri"/>
              </a:rPr>
              <a:t>Process.</a:t>
            </a:r>
            <a:endParaRPr sz="2100" dirty="0">
              <a:latin typeface="Calibri"/>
              <a:cs typeface="Calibri"/>
            </a:endParaRPr>
          </a:p>
          <a:p>
            <a:pPr marL="339725" indent="-227965">
              <a:spcBef>
                <a:spcPts val="165"/>
              </a:spcBef>
              <a:buChar char="•"/>
              <a:tabLst>
                <a:tab pos="339725" algn="l"/>
              </a:tabLst>
            </a:pPr>
            <a:r>
              <a:rPr sz="2100" dirty="0">
                <a:latin typeface="Calibri"/>
                <a:cs typeface="Calibri"/>
              </a:rPr>
              <a:t>Older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than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20" dirty="0">
                <a:latin typeface="Calibri"/>
                <a:cs typeface="Calibri"/>
              </a:rPr>
              <a:t>SWE.</a:t>
            </a:r>
            <a:endParaRPr sz="21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9208" y="2971800"/>
            <a:ext cx="3479800" cy="591187"/>
          </a:xfrm>
          <a:prstGeom prst="rect">
            <a:avLst/>
          </a:prstGeom>
          <a:solidFill>
            <a:srgbClr val="8BACAD"/>
          </a:solidFill>
        </p:spPr>
        <p:txBody>
          <a:bodyPr vert="horz" wrap="square" lIns="0" tIns="234950" rIns="0" bIns="0" rtlCol="0">
            <a:spAutoFit/>
          </a:bodyPr>
          <a:lstStyle/>
          <a:p>
            <a:pPr marL="471170">
              <a:spcBef>
                <a:spcPts val="1850"/>
              </a:spcBef>
            </a:pP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23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FFFFFF"/>
                </a:solidFill>
                <a:latin typeface="Calibri"/>
                <a:cs typeface="Calibri"/>
              </a:rPr>
              <a:t>Engineering</a:t>
            </a:r>
            <a:endParaRPr sz="2300" dirty="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851908" y="3539365"/>
            <a:ext cx="3454400" cy="1811655"/>
          </a:xfrm>
          <a:custGeom>
            <a:avLst/>
            <a:gdLst/>
            <a:ahLst/>
            <a:cxnLst/>
            <a:rect l="l" t="t" r="r" b="b"/>
            <a:pathLst>
              <a:path w="3454400" h="1811654">
                <a:moveTo>
                  <a:pt x="0" y="1811655"/>
                </a:moveTo>
                <a:lnTo>
                  <a:pt x="3453891" y="1811655"/>
                </a:lnTo>
                <a:lnTo>
                  <a:pt x="3453891" y="0"/>
                </a:lnTo>
                <a:lnTo>
                  <a:pt x="0" y="0"/>
                </a:lnTo>
                <a:lnTo>
                  <a:pt x="0" y="1811655"/>
                </a:lnTo>
                <a:close/>
              </a:path>
            </a:pathLst>
          </a:custGeom>
          <a:ln w="25400">
            <a:solidFill>
              <a:srgbClr val="DBE2E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851908" y="3526665"/>
            <a:ext cx="3454400" cy="1640257"/>
          </a:xfrm>
          <a:prstGeom prst="rect">
            <a:avLst/>
          </a:prstGeom>
          <a:solidFill>
            <a:srgbClr val="DBE2E2">
              <a:alpha val="90194"/>
            </a:srgbClr>
          </a:solidFill>
        </p:spPr>
        <p:txBody>
          <a:bodyPr vert="horz" wrap="square" lIns="0" tIns="106045" rIns="0" bIns="0" rtlCol="0">
            <a:spAutoFit/>
          </a:bodyPr>
          <a:lstStyle/>
          <a:p>
            <a:pPr marL="340995" marR="280035" indent="-229235">
              <a:lnSpc>
                <a:spcPct val="91700"/>
              </a:lnSpc>
              <a:spcBef>
                <a:spcPts val="835"/>
              </a:spcBef>
              <a:buChar char="•"/>
              <a:tabLst>
                <a:tab pos="340995" algn="l"/>
              </a:tabLst>
            </a:pPr>
            <a:r>
              <a:rPr sz="2100" dirty="0">
                <a:latin typeface="Calibri"/>
                <a:cs typeface="Calibri"/>
              </a:rPr>
              <a:t>Deals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design, development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delivery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SW.</a:t>
            </a:r>
            <a:endParaRPr sz="2100">
              <a:latin typeface="Calibri"/>
              <a:cs typeface="Calibri"/>
            </a:endParaRPr>
          </a:p>
          <a:p>
            <a:pPr marL="340995" indent="-228600">
              <a:lnSpc>
                <a:spcPts val="2410"/>
              </a:lnSpc>
              <a:spcBef>
                <a:spcPts val="170"/>
              </a:spcBef>
              <a:buChar char="•"/>
              <a:tabLst>
                <a:tab pos="340995" algn="l"/>
              </a:tabLst>
            </a:pPr>
            <a:r>
              <a:rPr sz="2100" dirty="0">
                <a:latin typeface="Calibri"/>
                <a:cs typeface="Calibri"/>
              </a:rPr>
              <a:t>Is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part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of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Systems</a:t>
            </a:r>
            <a:endParaRPr sz="2100">
              <a:latin typeface="Calibri"/>
              <a:cs typeface="Calibri"/>
            </a:endParaRPr>
          </a:p>
          <a:p>
            <a:pPr marL="340995">
              <a:lnSpc>
                <a:spcPts val="2410"/>
              </a:lnSpc>
            </a:pPr>
            <a:r>
              <a:rPr sz="2100" spc="-10" dirty="0">
                <a:latin typeface="Calibri"/>
                <a:cs typeface="Calibri"/>
              </a:rPr>
              <a:t>Engineering.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4331" y="5197043"/>
            <a:ext cx="4673600" cy="102235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spcBef>
                <a:spcPts val="795"/>
              </a:spcBef>
            </a:pP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1600" b="1" spc="-1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3333CC"/>
                </a:solidFill>
                <a:latin typeface="Times New Roman"/>
                <a:cs typeface="Times New Roman"/>
              </a:rPr>
              <a:t>engineers</a:t>
            </a:r>
            <a:r>
              <a:rPr sz="1600" b="1" spc="-6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should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695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adopt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systematic</a:t>
            </a:r>
            <a:r>
              <a:rPr sz="1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organized</a:t>
            </a:r>
            <a:r>
              <a:rPr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approach</a:t>
            </a:r>
            <a:r>
              <a:rPr sz="1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their</a:t>
            </a:r>
            <a:r>
              <a:rPr sz="1600" spc="3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work</a:t>
            </a:r>
            <a:endParaRPr sz="1600" dirty="0">
              <a:latin typeface="Times New Roman"/>
              <a:cs typeface="Times New Roman"/>
            </a:endParaRPr>
          </a:p>
          <a:p>
            <a:pPr marL="12700">
              <a:spcBef>
                <a:spcPts val="700"/>
              </a:spcBef>
            </a:pP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–use</a:t>
            </a:r>
            <a:r>
              <a:rPr sz="1600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appropriate</a:t>
            </a:r>
            <a:r>
              <a:rPr sz="1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tools</a:t>
            </a:r>
            <a:r>
              <a:rPr sz="1600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FF0000"/>
                </a:solidFill>
                <a:latin typeface="Times New Roman"/>
                <a:cs typeface="Times New Roman"/>
              </a:rPr>
              <a:t>techniques</a:t>
            </a:r>
            <a:r>
              <a:rPr sz="16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depending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on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38988" y="6193942"/>
            <a:ext cx="478599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665" indent="-227965">
              <a:spcBef>
                <a:spcPts val="700"/>
              </a:spcBef>
              <a:buChar char="•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problem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to</a:t>
            </a:r>
            <a:r>
              <a:rPr sz="1600" spc="-1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solved,</a:t>
            </a:r>
            <a:endParaRPr sz="1600">
              <a:latin typeface="Times New Roman"/>
              <a:cs typeface="Times New Roman"/>
            </a:endParaRPr>
          </a:p>
          <a:p>
            <a:pPr marL="240665" indent="-227965">
              <a:spcBef>
                <a:spcPts val="600"/>
              </a:spcBef>
              <a:buChar char="•"/>
              <a:tabLst>
                <a:tab pos="240665" algn="l"/>
              </a:tabLst>
            </a:pP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development</a:t>
            </a:r>
            <a:r>
              <a:rPr sz="1600" spc="-2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constraints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and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resources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available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19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21127" y="5570679"/>
            <a:ext cx="4625975" cy="922655"/>
          </a:xfrm>
          <a:custGeom>
            <a:avLst/>
            <a:gdLst/>
            <a:ahLst/>
            <a:cxnLst/>
            <a:rect l="l" t="t" r="r" b="b"/>
            <a:pathLst>
              <a:path w="4625975" h="922654">
                <a:moveTo>
                  <a:pt x="4625975" y="0"/>
                </a:moveTo>
                <a:lnTo>
                  <a:pt x="0" y="0"/>
                </a:lnTo>
                <a:lnTo>
                  <a:pt x="0" y="922210"/>
                </a:lnTo>
                <a:lnTo>
                  <a:pt x="4625975" y="922210"/>
                </a:lnTo>
                <a:lnTo>
                  <a:pt x="4625975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50850" y="1968502"/>
          <a:ext cx="8090534" cy="45167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259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51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54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69215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310">
                <a:tc>
                  <a:txBody>
                    <a:bodyPr/>
                    <a:lstStyle/>
                    <a:p>
                      <a:pPr marL="73025">
                        <a:lnSpc>
                          <a:spcPts val="155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4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Computer programs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 associated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documentation.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1594">
                        <a:lnSpc>
                          <a:spcPts val="1689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products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may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particular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400" spc="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may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market.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/>
                    <a:p>
                      <a:pPr marL="73025">
                        <a:lnSpc>
                          <a:spcPts val="160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attributes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Good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deliver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required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functionality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tabLst>
                          <a:tab pos="1135380" algn="l"/>
                          <a:tab pos="1417320" algn="l"/>
                          <a:tab pos="1787525" algn="l"/>
                          <a:tab pos="2230755" algn="l"/>
                          <a:tab pos="2632075" algn="l"/>
                          <a:tab pos="3248025" algn="l"/>
                          <a:tab pos="355854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performance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user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maintainable,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dependable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usable.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61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4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4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4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discipline</a:t>
                      </a:r>
                      <a:r>
                        <a:rPr sz="1400" spc="4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400" spc="4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production.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688340" algn="l"/>
                          <a:tab pos="1142365" algn="l"/>
                          <a:tab pos="1605915" algn="l"/>
                          <a:tab pos="275209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fundamental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activities?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871855" algn="l"/>
                          <a:tab pos="1973580" algn="l"/>
                          <a:tab pos="2761615" algn="l"/>
                          <a:tab pos="3913504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specification,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development,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validation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evolution.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difference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science?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Computer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science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focuses</a:t>
                      </a:r>
                      <a:r>
                        <a:rPr sz="1400" spc="1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</a:t>
                      </a:r>
                      <a:r>
                        <a:rPr sz="1400" spc="114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theory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fundamentals;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4135">
                        <a:lnSpc>
                          <a:spcPts val="1689"/>
                        </a:lnSpc>
                        <a:spcBef>
                          <a:spcPts val="5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spc="1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practicalities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 and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delivering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useful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difference</a:t>
                      </a:r>
                      <a:r>
                        <a:rPr sz="1400" spc="9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between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600"/>
                        </a:lnSpc>
                        <a:tabLst>
                          <a:tab pos="737235" algn="l"/>
                          <a:tab pos="1748155" algn="l"/>
                          <a:tab pos="2008505" algn="l"/>
                          <a:tab pos="2920365" algn="l"/>
                          <a:tab pos="3392804" algn="l"/>
                          <a:tab pos="3710940" algn="l"/>
                          <a:tab pos="4403090" algn="l"/>
                        </a:tabLst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concerned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of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413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computer-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400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3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including</a:t>
                      </a:r>
                      <a:r>
                        <a:rPr sz="1400" spc="3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hardware,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process</a:t>
                      </a:r>
                      <a:r>
                        <a:rPr sz="1400" spc="2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engineering.</a:t>
                      </a:r>
                      <a:r>
                        <a:rPr sz="1400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254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400" spc="2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is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general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process.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1217641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8585" rIns="0" bIns="0" rtlCol="0">
            <a:spAutoFit/>
          </a:bodyPr>
          <a:lstStyle/>
          <a:p>
            <a:pPr marL="434340" marR="825500" indent="-342900">
              <a:spcBef>
                <a:spcPts val="855"/>
              </a:spcBef>
            </a:pPr>
            <a:r>
              <a:rPr dirty="0"/>
              <a:t>Frequently</a:t>
            </a:r>
            <a:r>
              <a:rPr spc="-135" dirty="0"/>
              <a:t> </a:t>
            </a:r>
            <a:r>
              <a:rPr dirty="0"/>
              <a:t>asked</a:t>
            </a:r>
            <a:r>
              <a:rPr spc="-110" dirty="0"/>
              <a:t> </a:t>
            </a:r>
            <a:r>
              <a:rPr dirty="0"/>
              <a:t>questions</a:t>
            </a:r>
            <a:r>
              <a:rPr spc="-130" dirty="0"/>
              <a:t> </a:t>
            </a:r>
            <a:r>
              <a:rPr dirty="0"/>
              <a:t>about</a:t>
            </a:r>
            <a:r>
              <a:rPr spc="-114" dirty="0"/>
              <a:t> </a:t>
            </a:r>
            <a:r>
              <a:rPr spc="-10" dirty="0"/>
              <a:t>software engineering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27213" y="642711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1217641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08585" rIns="0" bIns="0" rtlCol="0">
            <a:spAutoFit/>
          </a:bodyPr>
          <a:lstStyle/>
          <a:p>
            <a:pPr marL="434340" marR="825500" indent="-342900">
              <a:spcBef>
                <a:spcPts val="855"/>
              </a:spcBef>
            </a:pPr>
            <a:r>
              <a:rPr dirty="0"/>
              <a:t>Frequently</a:t>
            </a:r>
            <a:r>
              <a:rPr spc="-135" dirty="0"/>
              <a:t> </a:t>
            </a:r>
            <a:r>
              <a:rPr dirty="0"/>
              <a:t>asked</a:t>
            </a:r>
            <a:r>
              <a:rPr spc="-110" dirty="0"/>
              <a:t> </a:t>
            </a:r>
            <a:r>
              <a:rPr dirty="0"/>
              <a:t>questions</a:t>
            </a:r>
            <a:r>
              <a:rPr spc="-130" dirty="0"/>
              <a:t> </a:t>
            </a:r>
            <a:r>
              <a:rPr dirty="0"/>
              <a:t>about</a:t>
            </a:r>
            <a:r>
              <a:rPr spc="-114" dirty="0"/>
              <a:t> </a:t>
            </a:r>
            <a:r>
              <a:rPr spc="-10" dirty="0"/>
              <a:t>software engineering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127252"/>
          <a:ext cx="8230234" cy="4272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88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2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Question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1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key</a:t>
                      </a:r>
                      <a:r>
                        <a:rPr sz="1400" spc="1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challenges</a:t>
                      </a:r>
                      <a:r>
                        <a:rPr sz="1400" spc="1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facing</a:t>
                      </a:r>
                      <a:r>
                        <a:rPr sz="1400" spc="1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Coping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increasing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diversity,</a:t>
                      </a:r>
                      <a:r>
                        <a:rPr sz="1400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demands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reduced</a:t>
                      </a:r>
                      <a:r>
                        <a:rPr sz="1400" spc="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delivery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times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developing trustworthy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 marL="73025">
                        <a:lnSpc>
                          <a:spcPts val="160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Roughly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60% of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 are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costs,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40%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3500">
                        <a:lnSpc>
                          <a:spcPts val="1689"/>
                        </a:lnSpc>
                        <a:spcBef>
                          <a:spcPts val="45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testing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costs.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custom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software,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costs</a:t>
                      </a:r>
                      <a:r>
                        <a:rPr sz="1400" spc="1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often exceed development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costs.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6210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600075" algn="l"/>
                          <a:tab pos="967105" algn="l"/>
                          <a:tab pos="1342390" algn="l"/>
                          <a:tab pos="1783080" algn="l"/>
                          <a:tab pos="255270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best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4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methods?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While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all</a:t>
                      </a:r>
                      <a:r>
                        <a:rPr sz="1400" spc="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projects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have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professionally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managed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2865" algn="just">
                        <a:lnSpc>
                          <a:spcPct val="100099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developed,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400" spc="16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techniques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400" spc="16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appropriate</a:t>
                      </a:r>
                      <a:r>
                        <a:rPr sz="1400" spc="17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for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types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system.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example,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games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should</a:t>
                      </a:r>
                      <a:r>
                        <a:rPr sz="1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always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using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series</a:t>
                      </a:r>
                      <a:r>
                        <a:rPr sz="1400" spc="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prototypes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whereas</a:t>
                      </a:r>
                      <a:r>
                        <a:rPr sz="1400" spc="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safety</a:t>
                      </a:r>
                      <a:r>
                        <a:rPr sz="1400" spc="10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critical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control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42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require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complete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42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analyzable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specification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400" spc="229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developed.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You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can’t,</a:t>
                      </a:r>
                      <a:r>
                        <a:rPr sz="1400" spc="2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therefore,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say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that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one</a:t>
                      </a:r>
                      <a:r>
                        <a:rPr sz="14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method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better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than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another.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380">
                <a:tc>
                  <a:txBody>
                    <a:bodyPr/>
                    <a:lstStyle/>
                    <a:p>
                      <a:pPr marL="73025">
                        <a:lnSpc>
                          <a:spcPts val="1595"/>
                        </a:lnSpc>
                        <a:tabLst>
                          <a:tab pos="598805" algn="l"/>
                          <a:tab pos="1529715" algn="l"/>
                          <a:tab pos="1909445" algn="l"/>
                          <a:tab pos="2281555" algn="l"/>
                          <a:tab pos="2720340" algn="l"/>
                          <a:tab pos="3261360" algn="l"/>
                        </a:tabLst>
                      </a:pPr>
                      <a:r>
                        <a:rPr sz="1400" spc="-2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differences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web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made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	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engineering?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73025" algn="just">
                        <a:lnSpc>
                          <a:spcPts val="1595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The web has led to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availability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4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services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the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 marR="65405" algn="just">
                        <a:lnSpc>
                          <a:spcPct val="100000"/>
                        </a:lnSpc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possibility</a:t>
                      </a:r>
                      <a:r>
                        <a:rPr sz="1400" spc="2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developing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highly</a:t>
                      </a:r>
                      <a:r>
                        <a:rPr sz="1400" spc="21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distributed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service-based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systems.</a:t>
                      </a:r>
                      <a:r>
                        <a:rPr sz="1400" spc="3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30" dirty="0">
                          <a:latin typeface="Calibri"/>
                          <a:cs typeface="Calibri"/>
                        </a:rPr>
                        <a:t>Web-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based</a:t>
                      </a:r>
                      <a:r>
                        <a:rPr sz="1400" spc="3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systems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led</a:t>
                      </a:r>
                      <a:r>
                        <a:rPr sz="1400" spc="305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important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advances</a:t>
                      </a:r>
                      <a:r>
                        <a:rPr sz="1400" spc="2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400" spc="1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programming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languages</a:t>
                      </a:r>
                      <a:r>
                        <a:rPr sz="1400" spc="2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1400" spc="2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software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7302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reuse.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90" dirty="0"/>
              <a:t> </a:t>
            </a:r>
            <a:r>
              <a:rPr sz="4000" dirty="0"/>
              <a:t>is</a:t>
            </a:r>
            <a:r>
              <a:rPr sz="4000" spc="-90" dirty="0"/>
              <a:t> </a:t>
            </a:r>
            <a:r>
              <a:rPr sz="4000" dirty="0"/>
              <a:t>a</a:t>
            </a:r>
            <a:r>
              <a:rPr sz="4000" spc="-110" dirty="0"/>
              <a:t> </a:t>
            </a:r>
            <a:r>
              <a:rPr sz="4000" dirty="0"/>
              <a:t>Software</a:t>
            </a:r>
            <a:r>
              <a:rPr sz="4000" spc="-85" dirty="0"/>
              <a:t> </a:t>
            </a:r>
            <a:r>
              <a:rPr sz="4000" spc="-10" dirty="0"/>
              <a:t>Process?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2147442"/>
            <a:ext cx="7002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product: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2882902"/>
          <a:ext cx="8228965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SW</a:t>
                      </a:r>
                      <a:r>
                        <a:rPr sz="2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3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going</a:t>
                      </a:r>
                      <a:r>
                        <a:rPr sz="23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there?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 marR="20891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need?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constraints?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programming.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Validation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meets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Evolution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(e.g.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customer/market).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BA135-162E-1D20-BD94-9F6A2BDC1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F905FD-2F98-5B5D-EF4E-F07D5DCB2398}"/>
              </a:ext>
            </a:extLst>
          </p:cNvPr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EF5B49-2094-A834-C9EB-5C830CF967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90" dirty="0"/>
              <a:t> </a:t>
            </a:r>
            <a:r>
              <a:rPr sz="4000" dirty="0"/>
              <a:t>is</a:t>
            </a:r>
            <a:r>
              <a:rPr sz="4000" spc="-90" dirty="0"/>
              <a:t> </a:t>
            </a:r>
            <a:r>
              <a:rPr sz="4000" dirty="0"/>
              <a:t>a</a:t>
            </a:r>
            <a:r>
              <a:rPr sz="4000" spc="-110" dirty="0"/>
              <a:t> </a:t>
            </a:r>
            <a:r>
              <a:rPr sz="4000" dirty="0"/>
              <a:t>Software</a:t>
            </a:r>
            <a:r>
              <a:rPr sz="4000" spc="-85" dirty="0"/>
              <a:t> </a:t>
            </a:r>
            <a:r>
              <a:rPr sz="4000" spc="-10" dirty="0"/>
              <a:t>Process?</a:t>
            </a:r>
            <a:endParaRPr sz="400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639F532-1833-F1C8-EBC1-C6D5EAA46566}"/>
              </a:ext>
            </a:extLst>
          </p:cNvPr>
          <p:cNvSpPr txBox="1"/>
          <p:nvPr/>
        </p:nvSpPr>
        <p:spPr>
          <a:xfrm>
            <a:off x="307340" y="2147442"/>
            <a:ext cx="70027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Activities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results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produce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product: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390D40C6-55E8-F278-024A-248616AC0925}"/>
              </a:ext>
            </a:extLst>
          </p:cNvPr>
          <p:cNvGraphicFramePr>
            <a:graphicFrameLocks noGrp="1"/>
          </p:cNvGraphicFramePr>
          <p:nvPr/>
        </p:nvGraphicFramePr>
        <p:xfrm>
          <a:off x="450850" y="2882902"/>
          <a:ext cx="8228965" cy="32823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46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4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SW</a:t>
                      </a:r>
                      <a:r>
                        <a:rPr sz="23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sz="2300" b="1" spc="-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What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sz="2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going</a:t>
                      </a:r>
                      <a:r>
                        <a:rPr sz="23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there?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Specification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305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 marR="2089150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does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need?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constraints?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Development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Design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programming.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11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Validation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Checking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whether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meets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requirements.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21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Evolution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spcBef>
                          <a:spcPts val="9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Modifications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(e.g.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customer/market).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18745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050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3000" y="163195"/>
            <a:ext cx="7246748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solidFill>
                  <a:srgbClr val="FF0000"/>
                </a:solidFill>
              </a:rPr>
              <a:t>What</a:t>
            </a:r>
            <a:r>
              <a:rPr sz="4400" spc="-3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is</a:t>
            </a:r>
            <a:r>
              <a:rPr sz="4400" spc="-5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FF0000"/>
                </a:solidFill>
              </a:rPr>
              <a:t>a</a:t>
            </a:r>
            <a:r>
              <a:rPr sz="4400" spc="-10" dirty="0">
                <a:solidFill>
                  <a:srgbClr val="FF0000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software</a:t>
            </a:r>
            <a:r>
              <a:rPr sz="4400" spc="-40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process</a:t>
            </a:r>
            <a:r>
              <a:rPr sz="4400" dirty="0">
                <a:solidFill>
                  <a:srgbClr val="FF0000"/>
                </a:solidFill>
              </a:rPr>
              <a:t>?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32657" y="1122680"/>
            <a:ext cx="8508365" cy="4612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SP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set</a:t>
            </a:r>
            <a:r>
              <a:rPr sz="2800" b="1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of</a:t>
            </a:r>
            <a:r>
              <a:rPr sz="2800" b="1" spc="10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9933FF"/>
                </a:solidFill>
                <a:latin typeface="Times New Roman"/>
                <a:cs typeface="Times New Roman"/>
              </a:rPr>
              <a:t>activities</a:t>
            </a:r>
            <a:r>
              <a:rPr sz="2800" b="1" dirty="0">
                <a:solidFill>
                  <a:srgbClr val="9933FF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whose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goal is</a:t>
            </a:r>
            <a:r>
              <a:rPr sz="2800" dirty="0">
                <a:latin typeface="Times New Roman"/>
                <a:cs typeface="Times New Roman"/>
              </a:rPr>
              <a:t> the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development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or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evolution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/>
                <a:cs typeface="Times New Roman"/>
              </a:rPr>
              <a:t>Fundamental activities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 software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processes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are:</a:t>
            </a:r>
            <a:endParaRPr sz="2800" dirty="0">
              <a:latin typeface="Times New Roman"/>
              <a:cs typeface="Times New Roman"/>
            </a:endParaRPr>
          </a:p>
          <a:p>
            <a:pPr marL="756285" marR="53975" lvl="1" indent="-287020">
              <a:lnSpc>
                <a:spcPct val="100000"/>
              </a:lnSpc>
              <a:spcBef>
                <a:spcPts val="59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Specification</a:t>
            </a:r>
            <a:r>
              <a:rPr sz="2400" b="1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what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should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do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and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its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development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constraints</a:t>
            </a:r>
            <a:endParaRPr sz="2400" dirty="0">
              <a:latin typeface="Times New Roman"/>
              <a:cs typeface="Times New Roman"/>
            </a:endParaRPr>
          </a:p>
          <a:p>
            <a:pPr marL="756285" marR="146685" lvl="1" indent="-28702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production</a:t>
            </a:r>
            <a:r>
              <a:rPr sz="2400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system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(design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and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implementation)</a:t>
            </a:r>
            <a:endParaRPr sz="2400" dirty="0">
              <a:latin typeface="Times New Roman"/>
              <a:cs typeface="Times New Roman"/>
            </a:endParaRPr>
          </a:p>
          <a:p>
            <a:pPr marL="756285" marR="329565" lvl="1" indent="-287020">
              <a:lnSpc>
                <a:spcPct val="100000"/>
              </a:lnSpc>
              <a:spcBef>
                <a:spcPts val="575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Validation</a:t>
            </a:r>
            <a:r>
              <a:rPr sz="24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checking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that</a:t>
            </a:r>
            <a:r>
              <a:rPr sz="2400" spc="-3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 is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what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customer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wants</a:t>
            </a:r>
            <a:endParaRPr sz="2400" dirty="0">
              <a:latin typeface="Times New Roman"/>
              <a:cs typeface="Times New Roman"/>
            </a:endParaRPr>
          </a:p>
          <a:p>
            <a:pPr marL="756285" marR="568960" lvl="1" indent="-287020">
              <a:lnSpc>
                <a:spcPct val="100000"/>
              </a:lnSpc>
              <a:spcBef>
                <a:spcPts val="58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Evolution</a:t>
            </a:r>
            <a:r>
              <a:rPr sz="24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</a:t>
            </a:r>
            <a:r>
              <a:rPr sz="2400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the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in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response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demands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819359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08F9BB6-A2B9-42E7-305C-14012BCC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821" y="553338"/>
            <a:ext cx="7636357" cy="1354217"/>
          </a:xfrm>
        </p:spPr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Requirement VS specification</a:t>
            </a:r>
            <a:r>
              <a:rPr lang="en-US" sz="4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US" sz="4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19C2C52-A10D-172F-FCC1-1B1A61036CA1}"/>
              </a:ext>
            </a:extLst>
          </p:cNvPr>
          <p:cNvGraphicFramePr>
            <a:graphicFrameLocks noGrp="1"/>
          </p:cNvGraphicFramePr>
          <p:nvPr/>
        </p:nvGraphicFramePr>
        <p:xfrm>
          <a:off x="152400" y="1778000"/>
          <a:ext cx="8839199" cy="42087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2480645736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665446288"/>
                    </a:ext>
                  </a:extLst>
                </a:gridCol>
                <a:gridCol w="3428999">
                  <a:extLst>
                    <a:ext uri="{9D8B030D-6E8A-4147-A177-3AD203B41FA5}">
                      <a16:colId xmlns:a16="http://schemas.microsoft.com/office/drawing/2014/main" val="683583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Requirement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Specification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9247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Dictionary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Something that is needed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precise description of an item. 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608345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management arena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customer need</a:t>
                      </a:r>
                      <a:endParaRPr lang="en-US" sz="2200" kern="10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detailed, usually technical description of how that need will be met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292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If an airline wants a plane that will fly 800 passengers from Los Angeles direct to Tokyo, that is a requirement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When the manufacturer designs an aircraft of certain dimensions powered by four engines of certain horsepower, that is a specification</a:t>
                      </a:r>
                      <a:endParaRPr lang="en-US" sz="2200" kern="100" dirty="0"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78186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6459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3995" y="519811"/>
            <a:ext cx="38906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Software</a:t>
            </a:r>
            <a:r>
              <a:rPr sz="4400" spc="-9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48460"/>
            <a:ext cx="7471409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63373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activities/steps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carried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particular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deals with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both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technical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mgt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issues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Consists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different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types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process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development: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Produces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software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as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end-results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Multiple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 processes</a:t>
            </a:r>
            <a:r>
              <a:rPr sz="2800" spc="-10" dirty="0">
                <a:latin typeface="Times New Roman"/>
                <a:cs typeface="Times New Roman"/>
              </a:rPr>
              <a:t> may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exist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Project follows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 particular process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12714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3095" y="519811"/>
            <a:ext cx="30518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Process</a:t>
            </a:r>
            <a:r>
              <a:rPr sz="4400" spc="-100" dirty="0"/>
              <a:t> </a:t>
            </a:r>
            <a:r>
              <a:rPr sz="4400" dirty="0"/>
              <a:t>types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445375" cy="317436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endParaRPr sz="3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Defines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 planning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Effort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estimations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made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schedule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prepared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Resources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are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provided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Feedback taken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quality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assurance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Monitoring</a:t>
            </a:r>
            <a:r>
              <a:rPr sz="2800" spc="-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done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747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81000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525">
            <a:solidFill>
              <a:srgbClr val="B9CECE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81101"/>
            <a:ext cx="8763000" cy="1905000"/>
          </a:xfrm>
          <a:custGeom>
            <a:avLst/>
            <a:gdLst/>
            <a:ahLst/>
            <a:cxnLst/>
            <a:rect l="l" t="t" r="r" b="b"/>
            <a:pathLst>
              <a:path w="8763000" h="1905000">
                <a:moveTo>
                  <a:pt x="8763000" y="0"/>
                </a:moveTo>
                <a:lnTo>
                  <a:pt x="0" y="0"/>
                </a:lnTo>
                <a:lnTo>
                  <a:pt x="0" y="1905000"/>
                </a:lnTo>
                <a:lnTo>
                  <a:pt x="8763000" y="1905000"/>
                </a:lnTo>
                <a:lnTo>
                  <a:pt x="8763000" y="0"/>
                </a:lnTo>
                <a:close/>
              </a:path>
            </a:pathLst>
          </a:custGeom>
          <a:solidFill>
            <a:srgbClr val="608889"/>
          </a:solidFill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741" y="720039"/>
            <a:ext cx="837946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spcBef>
                <a:spcPts val="100"/>
              </a:spcBef>
            </a:pPr>
            <a:r>
              <a:rPr lang="en-US" sz="4800" dirty="0"/>
              <a:t>Lecturer</a:t>
            </a:r>
            <a:r>
              <a:rPr sz="4800" spc="-135" dirty="0"/>
              <a:t> </a:t>
            </a:r>
            <a:r>
              <a:rPr sz="4800" dirty="0"/>
              <a:t>1:</a:t>
            </a:r>
            <a:r>
              <a:rPr sz="4800" spc="-135" dirty="0"/>
              <a:t> </a:t>
            </a:r>
            <a:r>
              <a:rPr sz="4800" spc="-10" dirty="0"/>
              <a:t>Introduction</a:t>
            </a:r>
            <a:r>
              <a:rPr sz="4800" spc="-105" dirty="0"/>
              <a:t> </a:t>
            </a:r>
            <a:endParaRPr sz="48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4648200"/>
            <a:ext cx="8763000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92679" y="519811"/>
            <a:ext cx="361187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5" dirty="0"/>
              <a:t>Process</a:t>
            </a:r>
            <a:r>
              <a:rPr sz="4400" spc="-85" dirty="0"/>
              <a:t> </a:t>
            </a:r>
            <a:r>
              <a:rPr sz="4400" dirty="0"/>
              <a:t>types…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85800" y="868108"/>
            <a:ext cx="7395209" cy="538609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change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configuration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mgt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Resolving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request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changes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Defining versions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their compositions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Release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control</a:t>
            </a:r>
            <a:endParaRPr sz="2800" dirty="0">
              <a:latin typeface="Times New Roman"/>
              <a:cs typeface="Times New Roman"/>
            </a:endParaRPr>
          </a:p>
          <a:p>
            <a:pPr marL="355600" marR="175895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Process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managing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 above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themselves:</a:t>
            </a:r>
          </a:p>
          <a:p>
            <a:pPr marL="756285" marR="461009" lvl="1" indent="-287020">
              <a:lnSpc>
                <a:spcPct val="100000"/>
              </a:lnSpc>
              <a:spcBef>
                <a:spcPts val="600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Improving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new</a:t>
            </a:r>
            <a:r>
              <a:rPr sz="2400" dirty="0">
                <a:latin typeface="Times New Roman"/>
                <a:cs typeface="Times New Roman"/>
              </a:rPr>
              <a:t> techniques,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tools,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tec..</a:t>
            </a:r>
          </a:p>
          <a:p>
            <a:pPr marL="756285" lvl="1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latin typeface="Times New Roman"/>
                <a:cs typeface="Times New Roman"/>
              </a:rPr>
              <a:t>Standardizations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Certifications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(ISO,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CMM)</a:t>
            </a:r>
          </a:p>
          <a:p>
            <a:pPr marL="1155700" marR="5080" lvl="2" indent="-228600">
              <a:lnSpc>
                <a:spcPct val="100000"/>
              </a:lnSpc>
              <a:spcBef>
                <a:spcPts val="265"/>
              </a:spcBef>
              <a:buFont typeface="Times New Roman"/>
              <a:buChar char="•"/>
              <a:tabLst>
                <a:tab pos="1155700" algn="l"/>
                <a:tab pos="1156335" algn="l"/>
              </a:tabLst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Capability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Maturity</a:t>
            </a:r>
            <a:r>
              <a:rPr sz="16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(CMM)</a:t>
            </a:r>
            <a:r>
              <a:rPr sz="1600" b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FF0000"/>
                </a:solidFill>
                <a:latin typeface="Times New Roman"/>
                <a:cs typeface="Times New Roman"/>
              </a:rPr>
              <a:t>:</a:t>
            </a:r>
            <a:r>
              <a:rPr sz="16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CMM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levels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play</a:t>
            </a:r>
            <a:r>
              <a:rPr sz="1600" b="1" spc="1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important</a:t>
            </a:r>
            <a:r>
              <a:rPr sz="1600" b="1" spc="7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role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in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1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organization's</a:t>
            </a:r>
            <a:r>
              <a:rPr sz="1600" b="1" spc="5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Quality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Assurance</a:t>
            </a:r>
            <a:r>
              <a:rPr sz="1600" b="1" spc="4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effort.</a:t>
            </a:r>
            <a:r>
              <a:rPr sz="1600" b="1" spc="2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Thus</a:t>
            </a:r>
            <a:r>
              <a:rPr lang="en-US"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,</a:t>
            </a:r>
            <a:r>
              <a:rPr sz="1600" b="1" spc="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testing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plays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an</a:t>
            </a:r>
            <a:r>
              <a:rPr sz="1600" b="1" spc="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important</a:t>
            </a:r>
            <a:r>
              <a:rPr sz="1600" b="1" spc="6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role</a:t>
            </a:r>
            <a:r>
              <a:rPr sz="1600" b="1" spc="1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in </a:t>
            </a:r>
            <a:r>
              <a:rPr sz="1600" b="1" spc="-10" dirty="0">
                <a:solidFill>
                  <a:srgbClr val="16165D"/>
                </a:solidFill>
                <a:latin typeface="Times New Roman"/>
                <a:cs typeface="Times New Roman"/>
              </a:rPr>
              <a:t>determining</a:t>
            </a:r>
            <a:r>
              <a:rPr sz="1600" b="1" spc="65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dirty="0">
                <a:solidFill>
                  <a:srgbClr val="16165D"/>
                </a:solidFill>
                <a:latin typeface="Times New Roman"/>
                <a:cs typeface="Times New Roman"/>
              </a:rPr>
              <a:t>CMM</a:t>
            </a:r>
            <a:r>
              <a:rPr sz="1600" b="1" spc="-20" dirty="0">
                <a:solidFill>
                  <a:srgbClr val="16165D"/>
                </a:solidFill>
                <a:latin typeface="Times New Roman"/>
                <a:cs typeface="Times New Roman"/>
              </a:rPr>
              <a:t> </a:t>
            </a:r>
            <a:r>
              <a:rPr sz="1600" b="1" spc="-5" dirty="0">
                <a:solidFill>
                  <a:srgbClr val="16165D"/>
                </a:solidFill>
                <a:latin typeface="Times New Roman"/>
                <a:cs typeface="Times New Roman"/>
              </a:rPr>
              <a:t>level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4363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81782" y="519811"/>
            <a:ext cx="42348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Multiple</a:t>
            </a:r>
            <a:r>
              <a:rPr sz="4400" spc="-70" dirty="0"/>
              <a:t> </a:t>
            </a:r>
            <a:r>
              <a:rPr sz="4400" dirty="0"/>
              <a:t>processes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09600" y="530697"/>
            <a:ext cx="7593330" cy="48437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5819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large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s/w development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company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have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multiple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development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processes:</a:t>
            </a: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client/server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conventional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application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(sales processing,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payroll,..)</a:t>
            </a:r>
            <a:endParaRPr sz="2800" dirty="0">
              <a:latin typeface="Times New Roman"/>
              <a:cs typeface="Times New Roman"/>
            </a:endParaRPr>
          </a:p>
          <a:p>
            <a:pPr marL="756285" marR="62103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enterprise-level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(ERP)</a:t>
            </a:r>
            <a:r>
              <a:rPr sz="2800" spc="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packages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customization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web-based,</a:t>
            </a:r>
            <a:r>
              <a:rPr sz="2800" spc="-10" dirty="0">
                <a:latin typeface="Times New Roman"/>
                <a:cs typeface="Times New Roman"/>
              </a:rPr>
              <a:t> ecommerce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type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For data-warehouse / decision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support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type</a:t>
            </a:r>
            <a:endParaRPr sz="2800" dirty="0">
              <a:latin typeface="Times New Roman"/>
              <a:cs typeface="Times New Roman"/>
            </a:endParaRPr>
          </a:p>
          <a:p>
            <a:pPr marL="756285" marR="372110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The company </a:t>
            </a:r>
            <a:r>
              <a:rPr sz="2800" spc="-10" dirty="0">
                <a:latin typeface="Times New Roman"/>
                <a:cs typeface="Times New Roman"/>
              </a:rPr>
              <a:t>may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have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many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project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-10" dirty="0">
                <a:latin typeface="Times New Roman"/>
                <a:cs typeface="Times New Roman"/>
              </a:rPr>
              <a:t> each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category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2289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4475" y="519811"/>
            <a:ext cx="38296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30" dirty="0"/>
              <a:t> </a:t>
            </a:r>
            <a:r>
              <a:rPr sz="4400" dirty="0"/>
              <a:t>in</a:t>
            </a:r>
            <a:r>
              <a:rPr sz="4400" spc="-25" dirty="0"/>
              <a:t> </a:t>
            </a:r>
            <a:r>
              <a:rPr sz="4400" dirty="0"/>
              <a:t>a</a:t>
            </a:r>
            <a:r>
              <a:rPr sz="4400" spc="-40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695996"/>
            <a:ext cx="7340600" cy="441642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Each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 has a well-defined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objective</a:t>
            </a:r>
            <a:endParaRPr sz="3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Require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people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specific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  <a:endParaRPr sz="3200">
              <a:latin typeface="Times New Roman"/>
              <a:cs typeface="Times New Roman"/>
            </a:endParaRPr>
          </a:p>
          <a:p>
            <a:pPr marL="355600" marR="36639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Tasks specific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inputs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produces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well-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outputs</a:t>
            </a:r>
            <a:endParaRPr sz="3200">
              <a:latin typeface="Times New Roman"/>
              <a:cs typeface="Times New Roman"/>
            </a:endParaRPr>
          </a:p>
          <a:p>
            <a:pPr marL="355600" marR="60896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Step defines when it may begin (entry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criteria)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 ends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(exit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criteria)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Uses specific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techniques,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tools,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guidelines,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conventions.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012121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57270" y="519811"/>
            <a:ext cx="32842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40" dirty="0"/>
              <a:t> </a:t>
            </a:r>
            <a:r>
              <a:rPr sz="4400" dirty="0"/>
              <a:t>Process</a:t>
            </a:r>
            <a:r>
              <a:rPr sz="4400" spc="-70" dirty="0"/>
              <a:t> </a:t>
            </a:r>
            <a:r>
              <a:rPr sz="4400" dirty="0"/>
              <a:t>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720088"/>
            <a:ext cx="7444105" cy="3050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8455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executed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per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plan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gives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duration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effort,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resources,</a:t>
            </a:r>
            <a:endParaRPr sz="320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</a:pPr>
            <a:r>
              <a:rPr sz="3200" spc="-5" dirty="0">
                <a:latin typeface="Times New Roman"/>
                <a:cs typeface="Times New Roman"/>
              </a:rPr>
              <a:t>constraints,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etc…</a:t>
            </a:r>
            <a:endParaRPr sz="3200">
              <a:latin typeface="Times New Roman"/>
              <a:cs typeface="Times New Roman"/>
            </a:endParaRPr>
          </a:p>
          <a:p>
            <a:pPr marL="355600" marR="50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produce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Information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mgt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corrective actions can be taken (Adding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resources)</a:t>
            </a:r>
            <a:endParaRPr sz="32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658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41091" y="519811"/>
            <a:ext cx="31165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Step</a:t>
            </a:r>
            <a:r>
              <a:rPr sz="4400" spc="-75" dirty="0"/>
              <a:t> </a:t>
            </a:r>
            <a:r>
              <a:rPr sz="4400" dirty="0"/>
              <a:t>process..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562215" cy="206438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A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step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ends</a:t>
            </a:r>
            <a:r>
              <a:rPr sz="3200" spc="-5" dirty="0">
                <a:latin typeface="Times New Roman"/>
                <a:cs typeface="Times New Roman"/>
              </a:rPr>
              <a:t> 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review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(V&amp;V)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Verification: Check consistency of </a:t>
            </a:r>
            <a:r>
              <a:rPr sz="2800" dirty="0">
                <a:latin typeface="Times New Roman"/>
                <a:cs typeface="Times New Roman"/>
              </a:rPr>
              <a:t>outputs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inputs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step</a:t>
            </a:r>
            <a:endParaRPr sz="28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Validation: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Check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consistency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user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needs</a:t>
            </a:r>
            <a:endParaRPr sz="28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608157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9">
            <a:extLst>
              <a:ext uri="{FF2B5EF4-FFF2-40B4-BE49-F238E27FC236}">
                <a16:creationId xmlns:a16="http://schemas.microsoft.com/office/drawing/2014/main" id="{29DC5FE4-B7B2-D268-E875-55DC240246F6}"/>
              </a:ext>
            </a:extLst>
          </p:cNvPr>
          <p:cNvSpPr txBox="1"/>
          <p:nvPr/>
        </p:nvSpPr>
        <p:spPr>
          <a:xfrm>
            <a:off x="353161" y="1105531"/>
            <a:ext cx="8028940" cy="4990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11960">
              <a:lnSpc>
                <a:spcPct val="100000"/>
              </a:lnSpc>
              <a:spcBef>
                <a:spcPts val="95"/>
              </a:spcBef>
            </a:pPr>
            <a:endParaRPr lang="en-US" sz="2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45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Verification</a:t>
            </a:r>
            <a:endParaRPr sz="2400" dirty="0">
              <a:latin typeface="Arial"/>
              <a:cs typeface="Arial"/>
            </a:endParaRPr>
          </a:p>
          <a:p>
            <a:pPr marL="12700" marR="6350" algn="just">
              <a:lnSpc>
                <a:spcPts val="2310"/>
              </a:lnSpc>
              <a:spcBef>
                <a:spcPts val="550"/>
              </a:spcBef>
            </a:pPr>
            <a:r>
              <a:rPr sz="2400" spc="-5" dirty="0">
                <a:latin typeface="Arial MT"/>
                <a:cs typeface="Arial MT"/>
              </a:rPr>
              <a:t>Verification </a:t>
            </a:r>
            <a:r>
              <a:rPr sz="2400" dirty="0">
                <a:latin typeface="Arial MT"/>
                <a:cs typeface="Arial MT"/>
              </a:rPr>
              <a:t>refers to </a:t>
            </a:r>
            <a:r>
              <a:rPr sz="2400" spc="-5" dirty="0">
                <a:latin typeface="Arial MT"/>
                <a:cs typeface="Arial MT"/>
              </a:rPr>
              <a:t>the </a:t>
            </a:r>
            <a:r>
              <a:rPr sz="2400" dirty="0">
                <a:latin typeface="Arial MT"/>
                <a:cs typeface="Arial MT"/>
              </a:rPr>
              <a:t>set </a:t>
            </a:r>
            <a:r>
              <a:rPr sz="2400" spc="-5" dirty="0">
                <a:latin typeface="Arial MT"/>
                <a:cs typeface="Arial MT"/>
              </a:rPr>
              <a:t>of activities that ensure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software </a:t>
            </a:r>
            <a:r>
              <a:rPr sz="2400" spc="-5" dirty="0">
                <a:latin typeface="Arial MT"/>
                <a:cs typeface="Arial MT"/>
              </a:rPr>
              <a:t>correctly implements a specific functions. Acc. To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Boehm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[Boe81]</a:t>
            </a:r>
            <a:endParaRPr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Arial"/>
                <a:cs typeface="Arial"/>
              </a:rPr>
              <a:t>“Are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building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spc="-5" dirty="0">
                <a:latin typeface="Arial"/>
                <a:cs typeface="Arial"/>
              </a:rPr>
              <a:t>Validation</a:t>
            </a:r>
            <a:endParaRPr sz="2400" dirty="0">
              <a:latin typeface="Arial"/>
              <a:cs typeface="Arial"/>
            </a:endParaRPr>
          </a:p>
          <a:p>
            <a:pPr marL="12700" marR="5080" indent="85090" algn="just">
              <a:lnSpc>
                <a:spcPts val="2300"/>
              </a:lnSpc>
              <a:spcBef>
                <a:spcPts val="560"/>
              </a:spcBef>
            </a:pPr>
            <a:r>
              <a:rPr sz="2400" spc="-5" dirty="0">
                <a:latin typeface="Arial MT"/>
                <a:cs typeface="Arial MT"/>
              </a:rPr>
              <a:t>Validation </a:t>
            </a:r>
            <a:r>
              <a:rPr sz="2400" dirty="0">
                <a:latin typeface="Arial MT"/>
                <a:cs typeface="Arial MT"/>
              </a:rPr>
              <a:t>refers to </a:t>
            </a:r>
            <a:r>
              <a:rPr sz="2400" spc="-5" dirty="0">
                <a:latin typeface="Arial MT"/>
                <a:cs typeface="Arial MT"/>
              </a:rPr>
              <a:t>a </a:t>
            </a:r>
            <a:r>
              <a:rPr sz="2400" dirty="0">
                <a:latin typeface="Arial MT"/>
                <a:cs typeface="Arial MT"/>
              </a:rPr>
              <a:t>different set </a:t>
            </a:r>
            <a:r>
              <a:rPr sz="2400" spc="-10" dirty="0">
                <a:latin typeface="Arial MT"/>
                <a:cs typeface="Arial MT"/>
              </a:rPr>
              <a:t>of </a:t>
            </a:r>
            <a:r>
              <a:rPr sz="2400" spc="-5" dirty="0">
                <a:latin typeface="Arial MT"/>
                <a:cs typeface="Arial MT"/>
              </a:rPr>
              <a:t>activities </a:t>
            </a:r>
            <a:r>
              <a:rPr sz="2400" dirty="0">
                <a:latin typeface="Arial MT"/>
                <a:cs typeface="Arial MT"/>
              </a:rPr>
              <a:t>that </a:t>
            </a:r>
            <a:r>
              <a:rPr sz="2400" spc="-5" dirty="0">
                <a:latin typeface="Arial MT"/>
                <a:cs typeface="Arial MT"/>
              </a:rPr>
              <a:t>ensures 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the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software</a:t>
            </a:r>
            <a:r>
              <a:rPr sz="2400" dirty="0">
                <a:latin typeface="Arial MT"/>
                <a:cs typeface="Arial MT"/>
              </a:rPr>
              <a:t> that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has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been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built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is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traceable</a:t>
            </a:r>
            <a:r>
              <a:rPr sz="2400" dirty="0">
                <a:latin typeface="Arial MT"/>
                <a:cs typeface="Arial MT"/>
              </a:rPr>
              <a:t> to 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customer </a:t>
            </a:r>
            <a:r>
              <a:rPr sz="2400" spc="-5" dirty="0">
                <a:latin typeface="Arial MT"/>
                <a:cs typeface="Arial MT"/>
              </a:rPr>
              <a:t>requirements.</a:t>
            </a:r>
            <a:r>
              <a:rPr sz="2400" spc="1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Acc. To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Boehm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spc="-5" dirty="0">
                <a:latin typeface="Arial MT"/>
                <a:cs typeface="Arial MT"/>
              </a:rPr>
              <a:t>[Boe81]</a:t>
            </a:r>
            <a:endParaRPr sz="2400" dirty="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2400" b="1" spc="-5" dirty="0">
                <a:latin typeface="Arial"/>
                <a:cs typeface="Arial"/>
              </a:rPr>
              <a:t>“Are</a:t>
            </a:r>
            <a:r>
              <a:rPr sz="2400" b="1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we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building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the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right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product”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5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71392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1930" y="519811"/>
            <a:ext cx="4914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Process</a:t>
            </a:r>
            <a:r>
              <a:rPr sz="4400" spc="-50" dirty="0"/>
              <a:t> </a:t>
            </a:r>
            <a:r>
              <a:rPr sz="4400" dirty="0"/>
              <a:t>step</a:t>
            </a:r>
            <a:r>
              <a:rPr sz="4400" spc="-25" dirty="0"/>
              <a:t> </a:t>
            </a:r>
            <a:r>
              <a:rPr sz="4400" dirty="0"/>
              <a:t>-</a:t>
            </a:r>
            <a:r>
              <a:rPr sz="4400" spc="-35" dirty="0"/>
              <a:t> </a:t>
            </a:r>
            <a:r>
              <a:rPr sz="4400" dirty="0"/>
              <a:t>schema</a:t>
            </a:r>
            <a:endParaRPr sz="44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3222" y="1557337"/>
            <a:ext cx="8242808" cy="446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311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5720" y="519811"/>
            <a:ext cx="75653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Characteristics</a:t>
            </a:r>
            <a:r>
              <a:rPr sz="4400" spc="-50" dirty="0"/>
              <a:t> </a:t>
            </a:r>
            <a:r>
              <a:rPr sz="4400" dirty="0"/>
              <a:t>of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25" dirty="0"/>
              <a:t> </a:t>
            </a:r>
            <a:r>
              <a:rPr sz="4400" dirty="0"/>
              <a:t>Good</a:t>
            </a:r>
            <a:r>
              <a:rPr sz="4400" spc="-35" dirty="0"/>
              <a:t> </a:t>
            </a:r>
            <a:r>
              <a:rPr sz="4400" dirty="0"/>
              <a:t>Process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764540" y="1902293"/>
            <a:ext cx="7397115" cy="43224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88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Should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 precisely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defined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ambiguity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what 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done.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When,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how,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etc,…</a:t>
            </a:r>
            <a:endParaRPr sz="28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must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predictable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2400" b="1" dirty="0">
                <a:latin typeface="Times New Roman"/>
                <a:cs typeface="Times New Roman"/>
              </a:rPr>
              <a:t>Expected</a:t>
            </a:r>
            <a:r>
              <a:rPr sz="3200" dirty="0">
                <a:latin typeface="Times New Roman"/>
                <a:cs typeface="Times New Roman"/>
              </a:rPr>
              <a:t>)</a:t>
            </a:r>
            <a:endParaRPr sz="3200">
              <a:latin typeface="Times New Roman"/>
              <a:cs typeface="Times New Roman"/>
            </a:endParaRPr>
          </a:p>
          <a:p>
            <a:pPr marL="756285" marR="122999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repeated in </a:t>
            </a:r>
            <a:r>
              <a:rPr sz="2800" dirty="0">
                <a:latin typeface="Times New Roman"/>
                <a:cs typeface="Times New Roman"/>
              </a:rPr>
              <a:t>other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with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confidence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about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its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outcome</a:t>
            </a:r>
            <a:endParaRPr sz="2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9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Predictable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effort,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endParaRPr sz="24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575"/>
              </a:spcBef>
              <a:buChar char="•"/>
              <a:tabLst>
                <a:tab pos="1156335" algn="l"/>
              </a:tabLst>
            </a:pPr>
            <a:r>
              <a:rPr sz="2400" dirty="0">
                <a:latin typeface="Times New Roman"/>
                <a:cs typeface="Times New Roman"/>
              </a:rPr>
              <a:t>Predictable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quality: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respect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5" dirty="0">
                <a:latin typeface="Times New Roman"/>
                <a:cs typeface="Times New Roman"/>
              </a:rPr>
              <a:t> number </a:t>
            </a:r>
            <a:r>
              <a:rPr sz="2400" dirty="0"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type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defects,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performance,…</a:t>
            </a:r>
            <a:endParaRPr sz="24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4412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4540" y="1720088"/>
            <a:ext cx="7531734" cy="5002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latin typeface="Times New Roman"/>
                <a:cs typeface="Times New Roman"/>
              </a:rPr>
              <a:t>Predictable </a:t>
            </a:r>
            <a:r>
              <a:rPr sz="3200" dirty="0">
                <a:latin typeface="Times New Roman"/>
                <a:cs typeface="Times New Roman"/>
              </a:rPr>
              <a:t>process is </a:t>
            </a:r>
            <a:r>
              <a:rPr sz="3200" spc="-5" dirty="0">
                <a:latin typeface="Times New Roman"/>
                <a:cs typeface="Times New Roman"/>
              </a:rPr>
              <a:t>said </a:t>
            </a:r>
            <a:r>
              <a:rPr sz="3200" spc="-10" dirty="0">
                <a:latin typeface="Times New Roman"/>
                <a:cs typeface="Times New Roman"/>
              </a:rPr>
              <a:t>to </a:t>
            </a:r>
            <a:r>
              <a:rPr sz="3200" dirty="0">
                <a:latin typeface="Times New Roman"/>
                <a:cs typeface="Times New Roman"/>
              </a:rPr>
              <a:t>be “under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statistical </a:t>
            </a:r>
            <a:r>
              <a:rPr sz="3200" dirty="0">
                <a:latin typeface="Times New Roman"/>
                <a:cs typeface="Times New Roman"/>
              </a:rPr>
              <a:t>control” where actual values are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close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expected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values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(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What to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achieve</a:t>
            </a:r>
            <a:r>
              <a:rPr sz="24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time, </a:t>
            </a:r>
            <a:r>
              <a:rPr sz="2400" spc="-5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effort…</a:t>
            </a:r>
            <a:r>
              <a:rPr sz="3200" spc="-5" dirty="0">
                <a:latin typeface="Times New Roman"/>
                <a:cs typeface="Times New Roman"/>
              </a:rPr>
              <a:t>).</a:t>
            </a:r>
            <a:endParaRPr sz="3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It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supports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testing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maintainability</a:t>
            </a:r>
          </a:p>
          <a:p>
            <a:pPr marL="756285" lvl="1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Maintenance</a:t>
            </a:r>
            <a:endParaRPr sz="2800" dirty="0">
              <a:latin typeface="Times New Roman"/>
              <a:cs typeface="Times New Roman"/>
            </a:endParaRPr>
          </a:p>
          <a:p>
            <a:pPr marL="756285" marR="1085850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Follow standards and </a:t>
            </a:r>
            <a:r>
              <a:rPr sz="2800" dirty="0">
                <a:latin typeface="Times New Roman"/>
                <a:cs typeface="Times New Roman"/>
              </a:rPr>
              <a:t>provide </a:t>
            </a:r>
            <a:r>
              <a:rPr sz="2800" spc="-5" dirty="0">
                <a:latin typeface="Times New Roman"/>
                <a:cs typeface="Times New Roman"/>
              </a:rPr>
              <a:t>necessary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documentation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This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characteristics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differentiate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between</a:t>
            </a:r>
            <a:r>
              <a:rPr lang="en-US" sz="2800" spc="-5" dirty="0">
                <a:latin typeface="Times New Roman"/>
                <a:cs typeface="Times New Roman"/>
              </a:rPr>
              <a:t> prototype and product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8505" y="6221374"/>
            <a:ext cx="2032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Good</a:t>
            </a:r>
            <a:r>
              <a:rPr dirty="0"/>
              <a:t> </a:t>
            </a:r>
            <a:r>
              <a:rPr spc="-10" dirty="0"/>
              <a:t>Process…</a:t>
            </a:r>
          </a:p>
        </p:txBody>
      </p:sp>
    </p:spTree>
    <p:extLst>
      <p:ext uri="{BB962C8B-B14F-4D97-AF65-F5344CB8AC3E}">
        <p14:creationId xmlns:p14="http://schemas.microsoft.com/office/powerpoint/2010/main" val="31623678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764540" y="1720088"/>
            <a:ext cx="8303260" cy="4689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Facilitates</a:t>
            </a:r>
            <a:r>
              <a:rPr spc="-5" dirty="0"/>
              <a:t> </a:t>
            </a:r>
            <a:r>
              <a:rPr dirty="0"/>
              <a:t>early</a:t>
            </a:r>
            <a:r>
              <a:rPr spc="-20" dirty="0"/>
              <a:t> </a:t>
            </a:r>
            <a:r>
              <a:rPr dirty="0"/>
              <a:t>detection</a:t>
            </a:r>
            <a:r>
              <a:rPr spc="-40" dirty="0"/>
              <a:t> </a:t>
            </a:r>
            <a:r>
              <a:rPr dirty="0"/>
              <a:t>of and</a:t>
            </a:r>
            <a:r>
              <a:rPr spc="-15" dirty="0"/>
              <a:t> </a:t>
            </a:r>
            <a:r>
              <a:rPr dirty="0"/>
              <a:t>removal</a:t>
            </a:r>
            <a:r>
              <a:rPr spc="-35" dirty="0"/>
              <a:t> </a:t>
            </a:r>
            <a:r>
              <a:rPr dirty="0"/>
              <a:t>of </a:t>
            </a:r>
            <a:r>
              <a:rPr spc="-785" dirty="0"/>
              <a:t> </a:t>
            </a:r>
            <a:r>
              <a:rPr dirty="0"/>
              <a:t>defects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Defects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add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project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Late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detection/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correction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costly</a:t>
            </a:r>
            <a:endParaRPr sz="2800" dirty="0">
              <a:latin typeface="Times New Roman"/>
              <a:cs typeface="Times New Roman"/>
            </a:endParaRPr>
          </a:p>
          <a:p>
            <a:pPr marL="355600" marR="1630680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dirty="0"/>
              <a:t>It</a:t>
            </a:r>
            <a:r>
              <a:rPr spc="-20" dirty="0"/>
              <a:t> </a:t>
            </a:r>
            <a:r>
              <a:rPr dirty="0"/>
              <a:t>should</a:t>
            </a:r>
            <a:r>
              <a:rPr spc="-35" dirty="0"/>
              <a:t> </a:t>
            </a:r>
            <a:r>
              <a:rPr dirty="0"/>
              <a:t>facilitate</a:t>
            </a:r>
            <a:r>
              <a:rPr spc="-25" dirty="0"/>
              <a:t> </a:t>
            </a:r>
            <a:r>
              <a:rPr dirty="0"/>
              <a:t>monitoring</a:t>
            </a:r>
            <a:r>
              <a:rPr spc="-55" dirty="0"/>
              <a:t> </a:t>
            </a:r>
            <a:r>
              <a:rPr dirty="0"/>
              <a:t>and </a:t>
            </a:r>
            <a:r>
              <a:rPr spc="-785" dirty="0"/>
              <a:t> </a:t>
            </a:r>
            <a:r>
              <a:rPr dirty="0"/>
              <a:t>improvement</a:t>
            </a: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Based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feedback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Permit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use of new </a:t>
            </a:r>
            <a:r>
              <a:rPr sz="2800" dirty="0">
                <a:latin typeface="Times New Roman"/>
                <a:cs typeface="Times New Roman"/>
              </a:rPr>
              <a:t>tools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techniques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Permit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measurements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(Evaluation</a:t>
            </a:r>
            <a:r>
              <a:rPr lang="en-US" sz="2800" spc="-5" dirty="0">
                <a:latin typeface="Times New Roman"/>
                <a:cs typeface="Times New Roman"/>
              </a:rPr>
              <a:t> Improvement</a:t>
            </a:r>
            <a:r>
              <a:rPr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985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Characteristics</a:t>
            </a:r>
            <a:r>
              <a:rPr dirty="0"/>
              <a:t> </a:t>
            </a:r>
            <a:r>
              <a:rPr spc="-5" dirty="0"/>
              <a:t>of</a:t>
            </a:r>
            <a:r>
              <a:rPr dirty="0"/>
              <a:t> </a:t>
            </a:r>
            <a:r>
              <a:rPr spc="-5" dirty="0"/>
              <a:t>a</a:t>
            </a:r>
            <a:r>
              <a:rPr spc="5" dirty="0"/>
              <a:t> </a:t>
            </a:r>
            <a:r>
              <a:rPr spc="-5" dirty="0"/>
              <a:t>Good</a:t>
            </a:r>
            <a:r>
              <a:rPr dirty="0"/>
              <a:t> </a:t>
            </a:r>
            <a:r>
              <a:rPr spc="-10" dirty="0"/>
              <a:t>Process…</a:t>
            </a:r>
          </a:p>
        </p:txBody>
      </p:sp>
    </p:spTree>
    <p:extLst>
      <p:ext uri="{BB962C8B-B14F-4D97-AF65-F5344CB8AC3E}">
        <p14:creationId xmlns:p14="http://schemas.microsoft.com/office/powerpoint/2010/main" val="35263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Why</a:t>
            </a:r>
            <a:r>
              <a:rPr sz="4000" spc="-145" dirty="0"/>
              <a:t> </a:t>
            </a:r>
            <a:r>
              <a:rPr sz="4000" dirty="0"/>
              <a:t>is</a:t>
            </a:r>
            <a:r>
              <a:rPr sz="4000" spc="-145" dirty="0"/>
              <a:t> </a:t>
            </a:r>
            <a:r>
              <a:rPr sz="4000" dirty="0"/>
              <a:t>Software</a:t>
            </a:r>
            <a:r>
              <a:rPr sz="4000" spc="-145" dirty="0"/>
              <a:t> </a:t>
            </a:r>
            <a:r>
              <a:rPr sz="4000" dirty="0"/>
              <a:t>Engineering</a:t>
            </a:r>
            <a:r>
              <a:rPr sz="4000" spc="-140" dirty="0"/>
              <a:t> </a:t>
            </a:r>
            <a:r>
              <a:rPr sz="4000" spc="-10" dirty="0"/>
              <a:t>important?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1935487"/>
            <a:ext cx="8603615" cy="11067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95"/>
              </a:spcBef>
              <a:tabLst>
                <a:tab pos="1329055" algn="l"/>
                <a:tab pos="2544445" algn="l"/>
                <a:tab pos="3390265" algn="l"/>
                <a:tab pos="3737610" algn="l"/>
                <a:tab pos="5309235" algn="l"/>
                <a:tab pos="6718934" algn="l"/>
                <a:tab pos="7282815" algn="l"/>
              </a:tabLst>
            </a:pPr>
            <a:r>
              <a:rPr sz="2500" spc="-10" dirty="0">
                <a:latin typeface="Calibri"/>
                <a:cs typeface="Calibri"/>
              </a:rPr>
              <a:t>Complex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systems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0" dirty="0">
                <a:latin typeface="Calibri"/>
                <a:cs typeface="Calibri"/>
              </a:rPr>
              <a:t>need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50" dirty="0"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disciplined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approach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25" dirty="0">
                <a:latin typeface="Calibri"/>
                <a:cs typeface="Calibri"/>
              </a:rPr>
              <a:t>for</a:t>
            </a:r>
            <a:r>
              <a:rPr sz="2500" dirty="0">
                <a:latin typeface="Calibri"/>
                <a:cs typeface="Calibri"/>
              </a:rPr>
              <a:t>	</a:t>
            </a:r>
            <a:r>
              <a:rPr sz="2500" spc="-10" dirty="0">
                <a:latin typeface="Calibri"/>
                <a:cs typeface="Calibri"/>
              </a:rPr>
              <a:t>designing, developing</a:t>
            </a:r>
            <a:r>
              <a:rPr sz="2500" spc="-8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and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managing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them.</a:t>
            </a:r>
            <a:endParaRPr sz="25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8910" y="3502419"/>
            <a:ext cx="4112768" cy="2692016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132080"/>
            <a:ext cx="7275194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0" marR="5080" indent="-2172335">
              <a:lnSpc>
                <a:spcPct val="100000"/>
              </a:lnSpc>
              <a:spcBef>
                <a:spcPts val="100"/>
              </a:spcBef>
            </a:pPr>
            <a:r>
              <a:rPr sz="4400" dirty="0"/>
              <a:t>What</a:t>
            </a:r>
            <a:r>
              <a:rPr sz="4400" spc="-40" dirty="0"/>
              <a:t> </a:t>
            </a:r>
            <a:r>
              <a:rPr sz="4400" dirty="0"/>
              <a:t>is</a:t>
            </a:r>
            <a:r>
              <a:rPr sz="4400" spc="-15" dirty="0"/>
              <a:t> </a:t>
            </a:r>
            <a:r>
              <a:rPr sz="4400" dirty="0"/>
              <a:t>a</a:t>
            </a:r>
            <a:r>
              <a:rPr sz="4400" spc="-15" dirty="0"/>
              <a:t> </a:t>
            </a:r>
            <a:r>
              <a:rPr sz="4400" dirty="0">
                <a:solidFill>
                  <a:srgbClr val="9933FF"/>
                </a:solidFill>
              </a:rPr>
              <a:t>software</a:t>
            </a:r>
            <a:r>
              <a:rPr sz="4400" spc="-45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process </a:t>
            </a:r>
            <a:r>
              <a:rPr sz="4400" spc="-1085" dirty="0">
                <a:solidFill>
                  <a:srgbClr val="9933FF"/>
                </a:solidFill>
              </a:rPr>
              <a:t> </a:t>
            </a:r>
            <a:r>
              <a:rPr sz="4400" dirty="0">
                <a:solidFill>
                  <a:srgbClr val="9933FF"/>
                </a:solidFill>
              </a:rPr>
              <a:t>model</a:t>
            </a:r>
            <a:r>
              <a:rPr sz="4400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30479" y="1662506"/>
            <a:ext cx="7726045" cy="1274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>
              <a:lnSpc>
                <a:spcPts val="2735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SPM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 is</a:t>
            </a:r>
            <a:r>
              <a:rPr sz="2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a simplified</a:t>
            </a:r>
            <a:r>
              <a:rPr sz="2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representation</a:t>
            </a:r>
            <a:r>
              <a:rPr sz="24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dirty="0">
                <a:latin typeface="Times New Roman"/>
                <a:cs typeface="Times New Roman"/>
              </a:rPr>
              <a:t>,</a:t>
            </a:r>
            <a:endParaRPr sz="2400">
              <a:latin typeface="Times New Roman"/>
              <a:cs typeface="Times New Roman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latin typeface="Times New Roman"/>
                <a:cs typeface="Times New Roman"/>
              </a:rPr>
              <a:t>presented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specific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perspective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4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Examples</a:t>
            </a:r>
            <a:r>
              <a:rPr sz="24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perspectives: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87679" y="2913075"/>
            <a:ext cx="241998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Workflow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Data-flow</a:t>
            </a:r>
            <a:r>
              <a:rPr sz="20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9414" y="2913075"/>
            <a:ext cx="4501515" cy="6965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340"/>
              </a:spcBef>
            </a:pP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inputs,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outputs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dependencies</a:t>
            </a:r>
            <a:endParaRPr sz="20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transformation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activities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0479" y="3613784"/>
            <a:ext cx="6649084" cy="2349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>
              <a:lnSpc>
                <a:spcPts val="2280"/>
              </a:lnSpc>
              <a:spcBef>
                <a:spcPts val="100"/>
              </a:spcBef>
            </a:pP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Role/action</a:t>
            </a:r>
            <a:r>
              <a:rPr sz="2000" b="1" spc="-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FF0000"/>
                </a:solidFill>
                <a:latin typeface="Times New Roman"/>
                <a:cs typeface="Times New Roman"/>
              </a:rPr>
              <a:t>perspective</a:t>
            </a:r>
            <a:r>
              <a:rPr sz="2000" b="1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represents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roles/activities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2539365">
              <a:lnSpc>
                <a:spcPts val="2280"/>
              </a:lnSpc>
            </a:pPr>
            <a:r>
              <a:rPr sz="2000" dirty="0">
                <a:latin typeface="Times New Roman"/>
                <a:cs typeface="Times New Roman"/>
              </a:rPr>
              <a:t>people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involved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software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process</a:t>
            </a: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75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Generic</a:t>
            </a:r>
            <a:r>
              <a:rPr sz="2400" b="1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400" b="1" spc="-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6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Waterfall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Evolutionary</a:t>
            </a:r>
            <a:r>
              <a:rPr sz="2000" b="1" spc="-7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Formal</a:t>
            </a:r>
            <a:r>
              <a:rPr sz="2000" b="1" spc="-4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660033"/>
                </a:solidFill>
                <a:latin typeface="Times New Roman"/>
                <a:cs typeface="Times New Roman"/>
              </a:rPr>
              <a:t>transformation</a:t>
            </a:r>
            <a:endParaRPr sz="20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240"/>
              </a:spcBef>
              <a:buFont typeface="Times New Roman"/>
              <a:buChar char="–"/>
              <a:tabLst>
                <a:tab pos="756285" algn="l"/>
                <a:tab pos="756920" algn="l"/>
              </a:tabLst>
            </a:pPr>
            <a:r>
              <a:rPr sz="2000" b="1" spc="-5" dirty="0">
                <a:solidFill>
                  <a:srgbClr val="660033"/>
                </a:solidFill>
                <a:latin typeface="Times New Roman"/>
                <a:cs typeface="Times New Roman"/>
              </a:rPr>
              <a:t>Integration</a:t>
            </a:r>
            <a:r>
              <a:rPr sz="2000" b="1" spc="-3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from</a:t>
            </a:r>
            <a:r>
              <a:rPr sz="2000" b="1" spc="-25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reusable</a:t>
            </a:r>
            <a:r>
              <a:rPr sz="2000" b="1" spc="-40" dirty="0">
                <a:solidFill>
                  <a:srgbClr val="660033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60033"/>
                </a:solidFill>
                <a:latin typeface="Times New Roman"/>
                <a:cs typeface="Times New Roman"/>
              </a:rPr>
              <a:t>components</a:t>
            </a:r>
            <a:endParaRPr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35798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6280" y="206121"/>
            <a:ext cx="754189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0000"/>
                </a:solidFill>
              </a:rPr>
              <a:t>What</a:t>
            </a:r>
            <a:r>
              <a:rPr sz="3600" spc="-25" dirty="0">
                <a:solidFill>
                  <a:srgbClr val="FF0000"/>
                </a:solidFill>
              </a:rPr>
              <a:t> </a:t>
            </a:r>
            <a:r>
              <a:rPr sz="3600" spc="-5" dirty="0">
                <a:solidFill>
                  <a:srgbClr val="FF0000"/>
                </a:solidFill>
              </a:rPr>
              <a:t>is</a:t>
            </a:r>
            <a:r>
              <a:rPr sz="3600" spc="-20" dirty="0">
                <a:solidFill>
                  <a:srgbClr val="FF0000"/>
                </a:solidFill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CASE</a:t>
            </a:r>
            <a:r>
              <a:rPr sz="3600" b="1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b="1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3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3600" spc="-5" dirty="0"/>
              <a:t>(Computer-Aided</a:t>
            </a:r>
            <a:r>
              <a:rPr sz="3600" spc="5" dirty="0"/>
              <a:t> </a:t>
            </a:r>
            <a:r>
              <a:rPr sz="3600" dirty="0"/>
              <a:t>Software</a:t>
            </a:r>
            <a:r>
              <a:rPr sz="3600" spc="10" dirty="0"/>
              <a:t> </a:t>
            </a:r>
            <a:r>
              <a:rPr sz="3600" spc="-5" dirty="0"/>
              <a:t>Engineering)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6260084" y="3242613"/>
            <a:ext cx="2391410" cy="1911350"/>
            <a:chOff x="6260084" y="3242613"/>
            <a:chExt cx="2391410" cy="1911350"/>
          </a:xfrm>
        </p:grpSpPr>
        <p:sp>
          <p:nvSpPr>
            <p:cNvPr id="4" name="object 4"/>
            <p:cNvSpPr/>
            <p:nvPr/>
          </p:nvSpPr>
          <p:spPr>
            <a:xfrm>
              <a:off x="6260084" y="3264207"/>
              <a:ext cx="2376170" cy="1849120"/>
            </a:xfrm>
            <a:custGeom>
              <a:avLst/>
              <a:gdLst/>
              <a:ahLst/>
              <a:cxnLst/>
              <a:rect l="l" t="t" r="r" b="b"/>
              <a:pathLst>
                <a:path w="2376170" h="1849120">
                  <a:moveTo>
                    <a:pt x="0" y="0"/>
                  </a:moveTo>
                  <a:lnTo>
                    <a:pt x="0" y="347542"/>
                  </a:lnTo>
                  <a:lnTo>
                    <a:pt x="2493" y="576092"/>
                  </a:lnTo>
                  <a:lnTo>
                    <a:pt x="4986" y="689743"/>
                  </a:lnTo>
                  <a:lnTo>
                    <a:pt x="6232" y="803336"/>
                  </a:lnTo>
                  <a:lnTo>
                    <a:pt x="11219" y="1030545"/>
                  </a:lnTo>
                  <a:lnTo>
                    <a:pt x="14958" y="1145491"/>
                  </a:lnTo>
                  <a:lnTo>
                    <a:pt x="19945" y="1259096"/>
                  </a:lnTo>
                  <a:lnTo>
                    <a:pt x="26178" y="1375406"/>
                  </a:lnTo>
                  <a:lnTo>
                    <a:pt x="34904" y="1490351"/>
                  </a:lnTo>
                  <a:lnTo>
                    <a:pt x="46123" y="1609366"/>
                  </a:lnTo>
                  <a:lnTo>
                    <a:pt x="58589" y="1727028"/>
                  </a:lnTo>
                  <a:lnTo>
                    <a:pt x="76042" y="1848739"/>
                  </a:lnTo>
                  <a:lnTo>
                    <a:pt x="2187746" y="1843330"/>
                  </a:lnTo>
                  <a:lnTo>
                    <a:pt x="2218879" y="1732438"/>
                  </a:lnTo>
                  <a:lnTo>
                    <a:pt x="2243807" y="1622890"/>
                  </a:lnTo>
                  <a:lnTo>
                    <a:pt x="2265053" y="1513343"/>
                  </a:lnTo>
                  <a:lnTo>
                    <a:pt x="2282513" y="1403807"/>
                  </a:lnTo>
                  <a:lnTo>
                    <a:pt x="2293768" y="1294259"/>
                  </a:lnTo>
                  <a:lnTo>
                    <a:pt x="2303654" y="1184712"/>
                  </a:lnTo>
                  <a:lnTo>
                    <a:pt x="2311122" y="1073823"/>
                  </a:lnTo>
                  <a:lnTo>
                    <a:pt x="2317433" y="964276"/>
                  </a:lnTo>
                  <a:lnTo>
                    <a:pt x="2328582" y="635645"/>
                  </a:lnTo>
                  <a:lnTo>
                    <a:pt x="2333631" y="526086"/>
                  </a:lnTo>
                  <a:lnTo>
                    <a:pt x="2339836" y="417891"/>
                  </a:lnTo>
                  <a:lnTo>
                    <a:pt x="2348566" y="308332"/>
                  </a:lnTo>
                  <a:lnTo>
                    <a:pt x="2359821" y="201501"/>
                  </a:lnTo>
                  <a:lnTo>
                    <a:pt x="2376018" y="94670"/>
                  </a:lnTo>
                  <a:lnTo>
                    <a:pt x="2223928" y="75804"/>
                  </a:lnTo>
                  <a:lnTo>
                    <a:pt x="2074362" y="64894"/>
                  </a:lnTo>
                  <a:lnTo>
                    <a:pt x="1925953" y="56825"/>
                  </a:lnTo>
                  <a:lnTo>
                    <a:pt x="1781330" y="52733"/>
                  </a:lnTo>
                  <a:lnTo>
                    <a:pt x="1635550" y="51369"/>
                  </a:lnTo>
                  <a:lnTo>
                    <a:pt x="1347567" y="54097"/>
                  </a:lnTo>
                  <a:lnTo>
                    <a:pt x="1205469" y="56825"/>
                  </a:lnTo>
                  <a:lnTo>
                    <a:pt x="913752" y="59552"/>
                  </a:lnTo>
                  <a:lnTo>
                    <a:pt x="766647" y="58188"/>
                  </a:lnTo>
                  <a:lnTo>
                    <a:pt x="617060" y="55461"/>
                  </a:lnTo>
                  <a:lnTo>
                    <a:pt x="464980" y="48755"/>
                  </a:lnTo>
                  <a:lnTo>
                    <a:pt x="309155" y="37845"/>
                  </a:lnTo>
                  <a:lnTo>
                    <a:pt x="150838" y="217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CC8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60084" y="3486052"/>
              <a:ext cx="2391410" cy="151765"/>
            </a:xfrm>
            <a:custGeom>
              <a:avLst/>
              <a:gdLst/>
              <a:ahLst/>
              <a:cxnLst/>
              <a:rect l="l" t="t" r="r" b="b"/>
              <a:pathLst>
                <a:path w="2391409" h="151764">
                  <a:moveTo>
                    <a:pt x="0" y="0"/>
                  </a:moveTo>
                  <a:lnTo>
                    <a:pt x="3739" y="54097"/>
                  </a:lnTo>
                  <a:lnTo>
                    <a:pt x="2382224" y="151382"/>
                  </a:lnTo>
                  <a:lnTo>
                    <a:pt x="2390954" y="1176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6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60084" y="3486060"/>
              <a:ext cx="2391410" cy="1483995"/>
            </a:xfrm>
            <a:custGeom>
              <a:avLst/>
              <a:gdLst/>
              <a:ahLst/>
              <a:cxnLst/>
              <a:rect l="l" t="t" r="r" b="b"/>
              <a:pathLst>
                <a:path w="2391409" h="1483995">
                  <a:moveTo>
                    <a:pt x="2174062" y="1453794"/>
                  </a:moveTo>
                  <a:lnTo>
                    <a:pt x="59829" y="1341539"/>
                  </a:lnTo>
                  <a:lnTo>
                    <a:pt x="67310" y="1384808"/>
                  </a:lnTo>
                  <a:lnTo>
                    <a:pt x="2167750" y="1483537"/>
                  </a:lnTo>
                  <a:lnTo>
                    <a:pt x="2174062" y="1453794"/>
                  </a:lnTo>
                  <a:close/>
                </a:path>
                <a:path w="2391409" h="1483995">
                  <a:moveTo>
                    <a:pt x="2210143" y="1230642"/>
                  </a:moveTo>
                  <a:lnTo>
                    <a:pt x="51104" y="1118400"/>
                  </a:lnTo>
                  <a:lnTo>
                    <a:pt x="57340" y="1163027"/>
                  </a:lnTo>
                  <a:lnTo>
                    <a:pt x="2203932" y="1261745"/>
                  </a:lnTo>
                  <a:lnTo>
                    <a:pt x="2210143" y="1230642"/>
                  </a:lnTo>
                  <a:close/>
                </a:path>
                <a:path w="2391409" h="1483995">
                  <a:moveTo>
                    <a:pt x="2246325" y="1008849"/>
                  </a:moveTo>
                  <a:lnTo>
                    <a:pt x="39878" y="893889"/>
                  </a:lnTo>
                  <a:lnTo>
                    <a:pt x="46113" y="941222"/>
                  </a:lnTo>
                  <a:lnTo>
                    <a:pt x="2240115" y="1039952"/>
                  </a:lnTo>
                  <a:lnTo>
                    <a:pt x="2246325" y="1008849"/>
                  </a:lnTo>
                  <a:close/>
                </a:path>
                <a:path w="2391409" h="1483995">
                  <a:moveTo>
                    <a:pt x="2282507" y="787057"/>
                  </a:moveTo>
                  <a:lnTo>
                    <a:pt x="28663" y="670750"/>
                  </a:lnTo>
                  <a:lnTo>
                    <a:pt x="36144" y="719442"/>
                  </a:lnTo>
                  <a:lnTo>
                    <a:pt x="2275040" y="816813"/>
                  </a:lnTo>
                  <a:lnTo>
                    <a:pt x="2282507" y="787057"/>
                  </a:lnTo>
                  <a:close/>
                </a:path>
                <a:path w="2391409" h="1483995">
                  <a:moveTo>
                    <a:pt x="2318689" y="563905"/>
                  </a:moveTo>
                  <a:lnTo>
                    <a:pt x="17449" y="447548"/>
                  </a:lnTo>
                  <a:lnTo>
                    <a:pt x="23685" y="497674"/>
                  </a:lnTo>
                  <a:lnTo>
                    <a:pt x="2311120" y="596366"/>
                  </a:lnTo>
                  <a:lnTo>
                    <a:pt x="2318689" y="563905"/>
                  </a:lnTo>
                  <a:close/>
                </a:path>
                <a:path w="2391409" h="1483995">
                  <a:moveTo>
                    <a:pt x="2354770" y="342087"/>
                  </a:moveTo>
                  <a:lnTo>
                    <a:pt x="8724" y="223088"/>
                  </a:lnTo>
                  <a:lnTo>
                    <a:pt x="14947" y="275831"/>
                  </a:lnTo>
                  <a:lnTo>
                    <a:pt x="2346033" y="374586"/>
                  </a:lnTo>
                  <a:lnTo>
                    <a:pt x="2354770" y="342087"/>
                  </a:lnTo>
                  <a:close/>
                </a:path>
                <a:path w="2391409" h="1483995">
                  <a:moveTo>
                    <a:pt x="2390952" y="117627"/>
                  </a:moveTo>
                  <a:lnTo>
                    <a:pt x="0" y="0"/>
                  </a:lnTo>
                  <a:lnTo>
                    <a:pt x="3733" y="54089"/>
                  </a:lnTo>
                  <a:lnTo>
                    <a:pt x="2382215" y="151384"/>
                  </a:lnTo>
                  <a:lnTo>
                    <a:pt x="2390952" y="117627"/>
                  </a:lnTo>
                  <a:close/>
                </a:path>
              </a:pathLst>
            </a:custGeom>
            <a:solidFill>
              <a:srgbClr val="E6E6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87508" y="3242613"/>
              <a:ext cx="2283698" cy="191090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95427" y="1807591"/>
            <a:ext cx="8027670" cy="457962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469265" marR="5080">
              <a:lnSpc>
                <a:spcPct val="90000"/>
              </a:lnSpc>
              <a:spcBef>
                <a:spcPts val="430"/>
              </a:spcBef>
            </a:pP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800" b="1" spc="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systems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which</a:t>
            </a:r>
            <a:r>
              <a:rPr sz="2800" b="1" spc="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are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intended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provide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 automated</a:t>
            </a:r>
            <a:r>
              <a:rPr sz="2800" b="1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support</a:t>
            </a:r>
            <a:r>
              <a:rPr sz="2800" b="1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for</a:t>
            </a:r>
            <a:r>
              <a:rPr sz="28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800" b="1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process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Times New Roman"/>
                <a:cs typeface="Times New Roman"/>
              </a:rPr>
              <a:t>activities, </a:t>
            </a:r>
            <a:r>
              <a:rPr sz="2800" b="1" spc="-6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such as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requirements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analysis</a:t>
            </a:r>
            <a:r>
              <a:rPr sz="2800" dirty="0"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system modelling</a:t>
            </a:r>
            <a:r>
              <a:rPr sz="2800" spc="-5" dirty="0">
                <a:latin typeface="Times New Roman"/>
                <a:cs typeface="Times New Roman"/>
              </a:rPr>
              <a:t>,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8080"/>
                </a:solidFill>
                <a:latin typeface="Times New Roman"/>
                <a:cs typeface="Times New Roman"/>
              </a:rPr>
              <a:t>debugging</a:t>
            </a:r>
            <a:r>
              <a:rPr sz="2800" spc="-25" dirty="0">
                <a:solidFill>
                  <a:srgbClr val="00808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</a:t>
            </a:r>
            <a:r>
              <a:rPr sz="2800" spc="-5" dirty="0">
                <a:solidFill>
                  <a:srgbClr val="008080"/>
                </a:solidFill>
                <a:latin typeface="Times New Roman"/>
                <a:cs typeface="Times New Roman"/>
              </a:rPr>
              <a:t>testing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914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Upper-CASE</a:t>
            </a:r>
            <a:endParaRPr sz="3200" dirty="0">
              <a:latin typeface="Times New Roman"/>
              <a:cs typeface="Times New Roman"/>
            </a:endParaRPr>
          </a:p>
          <a:p>
            <a:pPr marL="927100" marR="1866264" lvl="1" indent="-457834">
              <a:lnSpc>
                <a:spcPts val="3020"/>
              </a:lnSpc>
              <a:spcBef>
                <a:spcPts val="73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Tools to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the early process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activities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requirements and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design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4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3200" b="1" dirty="0">
                <a:solidFill>
                  <a:srgbClr val="FF0000"/>
                </a:solidFill>
                <a:latin typeface="Times New Roman"/>
                <a:cs typeface="Times New Roman"/>
              </a:rPr>
              <a:t>Lower-CASE</a:t>
            </a:r>
            <a:endParaRPr sz="3200" dirty="0">
              <a:latin typeface="Times New Roman"/>
              <a:cs typeface="Times New Roman"/>
            </a:endParaRPr>
          </a:p>
          <a:p>
            <a:pPr marL="756285" marR="1721485" lvl="1" indent="-287020">
              <a:lnSpc>
                <a:spcPts val="3020"/>
              </a:lnSpc>
              <a:spcBef>
                <a:spcPts val="725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Tools to </a:t>
            </a:r>
            <a:r>
              <a:rPr sz="2800" dirty="0">
                <a:latin typeface="Times New Roman"/>
                <a:cs typeface="Times New Roman"/>
              </a:rPr>
              <a:t>support </a:t>
            </a:r>
            <a:r>
              <a:rPr sz="2800" spc="-5" dirty="0">
                <a:latin typeface="Times New Roman"/>
                <a:cs typeface="Times New Roman"/>
              </a:rPr>
              <a:t>later activities such as </a:t>
            </a:r>
            <a:r>
              <a:rPr sz="2800" spc="-69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programming,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debugging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and testing</a:t>
            </a:r>
            <a:r>
              <a:rPr lang="en-US" sz="2800" spc="-5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291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75841" y="132080"/>
            <a:ext cx="6961505" cy="1367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94585" marR="5080" indent="-2382520">
              <a:lnSpc>
                <a:spcPct val="100000"/>
              </a:lnSpc>
              <a:spcBef>
                <a:spcPts val="100"/>
              </a:spcBef>
            </a:pPr>
            <a:r>
              <a:rPr sz="4400" dirty="0">
                <a:solidFill>
                  <a:srgbClr val="3333CC"/>
                </a:solidFill>
              </a:rPr>
              <a:t>What</a:t>
            </a:r>
            <a:r>
              <a:rPr sz="4400" spc="-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are</a:t>
            </a:r>
            <a:r>
              <a:rPr sz="4400" spc="-1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the</a:t>
            </a:r>
            <a:r>
              <a:rPr sz="4400" spc="-5" dirty="0">
                <a:solidFill>
                  <a:srgbClr val="3333CC"/>
                </a:solidFill>
              </a:rPr>
              <a:t> attributes</a:t>
            </a:r>
            <a:r>
              <a:rPr sz="4400" spc="-30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of</a:t>
            </a:r>
            <a:r>
              <a:rPr sz="4400" spc="-5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good </a:t>
            </a:r>
            <a:r>
              <a:rPr sz="4400" spc="-1085" dirty="0">
                <a:solidFill>
                  <a:srgbClr val="3333CC"/>
                </a:solidFill>
              </a:rPr>
              <a:t> </a:t>
            </a:r>
            <a:r>
              <a:rPr sz="4400" dirty="0">
                <a:solidFill>
                  <a:srgbClr val="3333CC"/>
                </a:solidFill>
              </a:rPr>
              <a:t>software?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0148" y="1695957"/>
            <a:ext cx="8303259" cy="48063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6375" marR="5080" indent="5080" algn="ctr">
              <a:lnSpc>
                <a:spcPct val="100000"/>
              </a:lnSpc>
              <a:spcBef>
                <a:spcPts val="95"/>
              </a:spcBef>
              <a:tabLst>
                <a:tab pos="1120775" algn="l"/>
              </a:tabLst>
            </a:pP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software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should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deliver</a:t>
            </a:r>
            <a:r>
              <a:rPr sz="2800" b="1" spc="-5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dirty="0">
                <a:latin typeface="Times New Roman"/>
                <a:cs typeface="Times New Roman"/>
              </a:rPr>
              <a:t> </a:t>
            </a:r>
            <a:r>
              <a:rPr sz="2800" b="1" spc="-15" dirty="0">
                <a:latin typeface="Times New Roman"/>
                <a:cs typeface="Times New Roman"/>
              </a:rPr>
              <a:t>required 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functionality</a:t>
            </a:r>
            <a:r>
              <a:rPr sz="2800" b="1" spc="-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performance to</a:t>
            </a:r>
            <a:r>
              <a:rPr sz="2800" b="1" spc="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the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user</a:t>
            </a:r>
            <a:r>
              <a:rPr sz="2800" b="1" spc="-5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should </a:t>
            </a:r>
            <a:r>
              <a:rPr sz="2800" b="1" spc="-68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latin typeface="Times New Roman"/>
                <a:cs typeface="Times New Roman"/>
              </a:rPr>
              <a:t>be	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maintainable</a:t>
            </a:r>
            <a:r>
              <a:rPr sz="2800" b="1" dirty="0">
                <a:latin typeface="Times New Roman"/>
                <a:cs typeface="Times New Roman"/>
              </a:rPr>
              <a:t>,</a:t>
            </a:r>
            <a:r>
              <a:rPr sz="2800" b="1" spc="-15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dependable</a:t>
            </a:r>
            <a:r>
              <a:rPr sz="2800" b="1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latin typeface="Times New Roman"/>
                <a:cs typeface="Times New Roman"/>
              </a:rPr>
              <a:t>and</a:t>
            </a:r>
            <a:r>
              <a:rPr sz="2800" b="1" spc="10" dirty="0"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usable</a:t>
            </a:r>
            <a:endParaRPr sz="2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00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Maintainability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evolve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meet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changing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needs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Dependability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be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trustworthy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(reliable)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0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Efficiency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05"/>
              </a:spcBef>
              <a:buChar char="–"/>
              <a:tabLst>
                <a:tab pos="756285" algn="l"/>
                <a:tab pos="756920" algn="l"/>
              </a:tabLst>
            </a:pP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should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not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make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wasteful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use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system</a:t>
            </a:r>
            <a:r>
              <a:rPr sz="2400" spc="-2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resources</a:t>
            </a:r>
            <a:endParaRPr sz="2400" dirty="0">
              <a:latin typeface="Times New Roman"/>
              <a:cs typeface="Times New Roman"/>
            </a:endParaRPr>
          </a:p>
          <a:p>
            <a:pPr marL="355600" marR="352425" indent="-342900">
              <a:lnSpc>
                <a:spcPts val="2690"/>
              </a:lnSpc>
              <a:spcBef>
                <a:spcPts val="969"/>
              </a:spcBef>
              <a:buFont typeface="Times New Roman"/>
              <a:buChar char="•"/>
              <a:tabLst>
                <a:tab pos="354965" algn="l"/>
                <a:tab pos="355600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Usability: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2400" spc="-10" dirty="0">
                <a:solidFill>
                  <a:srgbClr val="3333CC"/>
                </a:solidFill>
                <a:latin typeface="Times New Roman"/>
                <a:cs typeface="Times New Roman"/>
              </a:rPr>
              <a:t>must</a:t>
            </a:r>
            <a:r>
              <a:rPr sz="2400" spc="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usable</a:t>
            </a:r>
            <a:r>
              <a:rPr sz="2400" spc="-1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by the</a:t>
            </a:r>
            <a:r>
              <a:rPr sz="2400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users for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which it </a:t>
            </a:r>
            <a:r>
              <a:rPr sz="2400" spc="-5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Times New Roman"/>
                <a:cs typeface="Times New Roman"/>
              </a:rPr>
              <a:t>was 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designed</a:t>
            </a:r>
            <a:r>
              <a:rPr lang="en-US" sz="2400" dirty="0">
                <a:solidFill>
                  <a:srgbClr val="3333CC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3389" y="3065462"/>
            <a:ext cx="8332216" cy="5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9012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22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114" dirty="0"/>
              <a:t> </a:t>
            </a:r>
            <a:r>
              <a:rPr sz="4000" dirty="0"/>
              <a:t>is</a:t>
            </a:r>
            <a:r>
              <a:rPr sz="4000" spc="-114" dirty="0"/>
              <a:t> </a:t>
            </a:r>
            <a:r>
              <a:rPr sz="4000" dirty="0"/>
              <a:t>a</a:t>
            </a:r>
            <a:r>
              <a:rPr sz="4000" spc="-135" dirty="0"/>
              <a:t> </a:t>
            </a:r>
            <a:r>
              <a:rPr sz="4000" dirty="0"/>
              <a:t>Software</a:t>
            </a:r>
            <a:r>
              <a:rPr sz="4000" spc="-110" dirty="0"/>
              <a:t> </a:t>
            </a:r>
            <a:r>
              <a:rPr sz="4000" dirty="0"/>
              <a:t>Process</a:t>
            </a:r>
            <a:r>
              <a:rPr sz="4000" spc="-100" dirty="0"/>
              <a:t> </a:t>
            </a:r>
            <a:r>
              <a:rPr sz="4000" spc="-10" dirty="0">
                <a:solidFill>
                  <a:srgbClr val="FFE946"/>
                </a:solidFill>
              </a:rPr>
              <a:t>Model</a:t>
            </a:r>
            <a:r>
              <a:rPr sz="4000" spc="-10" dirty="0"/>
              <a:t>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231140" y="2147442"/>
            <a:ext cx="85356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2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Description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represents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view,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activities,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roles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people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involved.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50850" y="3213100"/>
          <a:ext cx="8229600" cy="29679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6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32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83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Examples</a:t>
                      </a:r>
                      <a:r>
                        <a:rPr sz="23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of</a:t>
                      </a:r>
                      <a:r>
                        <a:rPr sz="2300" b="1" spc="-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views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L w="12700">
                      <a:solidFill>
                        <a:srgbClr val="8BACAD"/>
                      </a:solidFill>
                      <a:prstDash val="solid"/>
                    </a:lnL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265"/>
                        </a:spcBef>
                      </a:pPr>
                      <a:r>
                        <a:rPr sz="23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Focus</a:t>
                      </a:r>
                      <a:r>
                        <a:rPr sz="23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3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on…</a:t>
                      </a:r>
                      <a:endParaRPr sz="2300">
                        <a:latin typeface="Calibri"/>
                        <a:cs typeface="Calibri"/>
                      </a:endParaRPr>
                    </a:p>
                  </a:txBody>
                  <a:tcPr marL="0" marR="0" marT="33655" marB="0">
                    <a:lnR w="12700">
                      <a:solidFill>
                        <a:srgbClr val="8BACAD"/>
                      </a:solidFill>
                      <a:prstDash val="solid"/>
                    </a:lnR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10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Workflow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8BACAD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186055">
                        <a:lnSpc>
                          <a:spcPct val="100000"/>
                        </a:lnSpc>
                        <a:spcBef>
                          <a:spcPts val="131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Activities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=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human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actions.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8605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input,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output,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and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dependencies.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67005" marB="0">
                    <a:lnR w="12700">
                      <a:solidFill>
                        <a:srgbClr val="8BACAD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Dataflow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6055" marR="10941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Activities =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 transformations</a:t>
                      </a:r>
                      <a:r>
                        <a:rPr sz="20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information.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input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transformed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into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output.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Role/Action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880" marB="0">
                    <a:lnL w="12700">
                      <a:solidFill>
                        <a:srgbClr val="8BACAD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186055" marR="37274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What</a:t>
                      </a:r>
                      <a:r>
                        <a:rPr sz="20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role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people</a:t>
                      </a:r>
                      <a:r>
                        <a:rPr sz="20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involved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each</a:t>
                      </a:r>
                      <a:r>
                        <a:rPr sz="20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step</a:t>
                      </a:r>
                      <a:r>
                        <a:rPr sz="2000" spc="-25" dirty="0">
                          <a:latin typeface="Calibri"/>
                          <a:cs typeface="Calibri"/>
                        </a:rPr>
                        <a:t> of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0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libri"/>
                          <a:cs typeface="Calibri"/>
                        </a:rPr>
                        <a:t>process?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R w="12700">
                      <a:solidFill>
                        <a:srgbClr val="8BACAD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23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220" dirty="0"/>
              <a:t> </a:t>
            </a:r>
            <a:r>
              <a:rPr sz="4000" dirty="0"/>
              <a:t>Process</a:t>
            </a:r>
            <a:r>
              <a:rPr sz="4000" spc="-220" dirty="0"/>
              <a:t> </a:t>
            </a:r>
            <a:r>
              <a:rPr sz="4000" spc="-10" dirty="0"/>
              <a:t>Models</a:t>
            </a:r>
            <a:endParaRPr sz="4000" dirty="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74650" y="2438402"/>
          <a:ext cx="8382000" cy="3345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375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48704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Waterfall</a:t>
                      </a:r>
                      <a:r>
                        <a:rPr sz="1800" b="1" spc="-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approach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345440">
                        <a:lnSpc>
                          <a:spcPct val="100000"/>
                        </a:lnSpc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Iterative</a:t>
                      </a:r>
                      <a:r>
                        <a:rPr sz="1800" b="1" spc="-3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6364" marR="117475" indent="39433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Component-Based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b="1" spc="-6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Engineering</a:t>
                      </a:r>
                      <a:r>
                        <a:rPr sz="1800" b="1" spc="-8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CBSE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01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082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829944" marR="272415" indent="-5505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i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assembled</a:t>
                      </a:r>
                      <a:r>
                        <a:rPr sz="1800" i="1" spc="-6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form</a:t>
                      </a:r>
                      <a:r>
                        <a:rPr sz="1800" i="1" spc="-7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existing components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1701" y="3621798"/>
            <a:ext cx="2632449" cy="16360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376" y="3666745"/>
            <a:ext cx="2428999" cy="1645793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The</a:t>
            </a:r>
            <a:r>
              <a:rPr sz="4000" spc="-110" dirty="0"/>
              <a:t> </a:t>
            </a:r>
            <a:r>
              <a:rPr sz="4000" dirty="0"/>
              <a:t>Cost</a:t>
            </a:r>
            <a:r>
              <a:rPr sz="4000" spc="-110" dirty="0"/>
              <a:t> </a:t>
            </a:r>
            <a:r>
              <a:rPr sz="4000" dirty="0"/>
              <a:t>of</a:t>
            </a:r>
            <a:r>
              <a:rPr sz="4000" spc="-100" dirty="0"/>
              <a:t> </a:t>
            </a:r>
            <a:r>
              <a:rPr sz="4000" dirty="0"/>
              <a:t>Software</a:t>
            </a:r>
            <a:r>
              <a:rPr sz="4000" spc="-105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2345565"/>
            <a:ext cx="8604885" cy="40831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4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Depends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on:</a:t>
            </a:r>
            <a:endParaRPr sz="2400" dirty="0">
              <a:latin typeface="Calibri"/>
              <a:cs typeface="Calibri"/>
            </a:endParaRPr>
          </a:p>
          <a:p>
            <a:pPr marL="405765"/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-5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process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405765"/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type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software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developed.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288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generic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approach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profile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distribution.</a:t>
            </a:r>
            <a:endParaRPr sz="2400" dirty="0">
              <a:latin typeface="Calibri"/>
              <a:cs typeface="Calibri"/>
            </a:endParaRPr>
          </a:p>
          <a:p>
            <a:pPr marL="12700">
              <a:spcBef>
                <a:spcPts val="2885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Roughly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60%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development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40%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  <a:p>
            <a:pPr marL="286385" marR="5080" indent="-274320">
              <a:spcBef>
                <a:spcPts val="288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14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custom</a:t>
            </a:r>
            <a:r>
              <a:rPr sz="2400" b="1" spc="2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software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evolution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costs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exceed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development </a:t>
            </a:r>
            <a:r>
              <a:rPr sz="2400" spc="-10" dirty="0">
                <a:latin typeface="Calibri"/>
                <a:cs typeface="Calibri"/>
              </a:rPr>
              <a:t>costs.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232410"/>
            <a:ext cx="851026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57705" marR="5080" indent="-1945005" algn="ctr">
              <a:lnSpc>
                <a:spcPct val="100000"/>
              </a:lnSpc>
              <a:spcBef>
                <a:spcPts val="100"/>
              </a:spcBef>
            </a:pPr>
            <a:r>
              <a:rPr lang="en-US" sz="44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C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osts</a:t>
            </a:r>
            <a:r>
              <a:rPr sz="4400" b="1" spc="-4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of</a:t>
            </a:r>
            <a:r>
              <a:rPr sz="4400" b="1" spc="-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software </a:t>
            </a:r>
            <a:r>
              <a:rPr sz="4400" b="1" spc="-10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4400" b="1" dirty="0">
                <a:solidFill>
                  <a:srgbClr val="3333CC"/>
                </a:solidFill>
                <a:latin typeface="Times New Roman"/>
                <a:cs typeface="Times New Roman"/>
              </a:rPr>
              <a:t>engineering</a:t>
            </a:r>
            <a:r>
              <a:rPr sz="4400" dirty="0"/>
              <a:t>?</a:t>
            </a:r>
            <a:endParaRPr sz="44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1490865"/>
            <a:ext cx="8839200" cy="5123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sz="2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used,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62965" indent="-4572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24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z="2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980" indent="-34353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  <a:r>
              <a:rPr lang="en-US"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sz="2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z="2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4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</a:t>
            </a:r>
            <a:endParaRPr lang="en-US" sz="2400" b="1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47980" indent="-343535">
              <a:lnSpc>
                <a:spcPct val="100000"/>
              </a:lnSpc>
              <a:spcBef>
                <a:spcPts val="9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Roughly</a:t>
            </a:r>
            <a:r>
              <a:rPr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60%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400" b="1" spc="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b="1" spc="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sz="2400" b="1" spc="-1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400" b="1" spc="2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b="1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are</a:t>
            </a:r>
            <a:r>
              <a:rPr sz="2400" b="1" spc="-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sz="2400" b="1" spc="1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software,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evolution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exceed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costs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3535">
              <a:lnSpc>
                <a:spcPct val="100000"/>
              </a:lnSpc>
              <a:spcBef>
                <a:spcPts val="2690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vary depending</a:t>
            </a:r>
            <a:r>
              <a:rPr lang="en-US" sz="2400" b="1" spc="1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type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being</a:t>
            </a:r>
            <a:r>
              <a:rPr 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the</a:t>
            </a:r>
            <a:r>
              <a:rPr lang="en-US"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r>
              <a:rPr lang="en-US" sz="2400" b="1" spc="4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spc="-6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performance and 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731010" indent="-343535">
              <a:lnSpc>
                <a:spcPct val="100000"/>
              </a:lnSpc>
              <a:spcBef>
                <a:spcPts val="2405"/>
              </a:spcBef>
              <a:buFont typeface="Times New Roman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costs depends on the </a:t>
            </a:r>
            <a:r>
              <a:rPr sz="2400" b="1" spc="-68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sz="2400" b="1" spc="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</a:t>
            </a:r>
            <a:r>
              <a:rPr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used</a:t>
            </a:r>
            <a:r>
              <a:rPr 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0816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25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457200"/>
            <a:ext cx="8915400" cy="12920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spcBef>
                <a:spcPts val="2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90805">
              <a:spcBef>
                <a:spcPts val="85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Custom</a:t>
            </a:r>
            <a:r>
              <a:rPr sz="34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r>
              <a:rPr sz="3400" spc="-1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(Bespoke)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1142" y="1932560"/>
            <a:ext cx="2383155" cy="1031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27760">
              <a:spcBef>
                <a:spcPts val="105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Software</a:t>
            </a:r>
            <a:r>
              <a:rPr sz="1400" spc="-5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20" dirty="0">
                <a:solidFill>
                  <a:srgbClr val="415B5C"/>
                </a:solidFill>
                <a:latin typeface="Arial MT"/>
                <a:cs typeface="Arial MT"/>
              </a:rPr>
              <a:t>Model </a:t>
            </a: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Cost</a:t>
            </a:r>
            <a:r>
              <a:rPr sz="1400" spc="-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units</a:t>
            </a:r>
            <a:endParaRPr sz="1400">
              <a:latin typeface="Arial MT"/>
              <a:cs typeface="Arial MT"/>
            </a:endParaRPr>
          </a:p>
          <a:p>
            <a:pPr marL="12700">
              <a:spcBef>
                <a:spcPts val="600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Cost</a:t>
            </a:r>
            <a:r>
              <a:rPr sz="1400" spc="-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distribution</a:t>
            </a:r>
            <a:endParaRPr sz="1400">
              <a:latin typeface="Arial MT"/>
              <a:cs typeface="Arial MT"/>
            </a:endParaRPr>
          </a:p>
          <a:p>
            <a:pPr marL="12700">
              <a:spcBef>
                <a:spcPts val="595"/>
              </a:spcBef>
            </a:pP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Software</a:t>
            </a:r>
            <a:r>
              <a:rPr sz="140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415B5C"/>
                </a:solidFill>
                <a:latin typeface="Arial MT"/>
                <a:cs typeface="Arial MT"/>
              </a:rPr>
              <a:t>development</a:t>
            </a:r>
            <a:r>
              <a:rPr sz="1400" spc="-5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Arial MT"/>
                <a:cs typeface="Arial MT"/>
              </a:rPr>
              <a:t>activity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828802" y="20090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28802" y="22376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828802" y="2542413"/>
            <a:ext cx="1600835" cy="100330"/>
          </a:xfrm>
          <a:custGeom>
            <a:avLst/>
            <a:gdLst/>
            <a:ahLst/>
            <a:cxnLst/>
            <a:rect l="l" t="t" r="r" b="b"/>
            <a:pathLst>
              <a:path w="1600835" h="100330">
                <a:moveTo>
                  <a:pt x="1581313" y="49962"/>
                </a:moveTo>
                <a:lnTo>
                  <a:pt x="1512189" y="90170"/>
                </a:lnTo>
                <a:lnTo>
                  <a:pt x="1509902" y="91566"/>
                </a:lnTo>
                <a:lnTo>
                  <a:pt x="1509140" y="94487"/>
                </a:lnTo>
                <a:lnTo>
                  <a:pt x="1511680" y="99060"/>
                </a:lnTo>
                <a:lnTo>
                  <a:pt x="1514602" y="99822"/>
                </a:lnTo>
                <a:lnTo>
                  <a:pt x="1516888" y="98425"/>
                </a:lnTo>
                <a:lnTo>
                  <a:pt x="1591912" y="54737"/>
                </a:lnTo>
                <a:lnTo>
                  <a:pt x="1590802" y="54737"/>
                </a:lnTo>
                <a:lnTo>
                  <a:pt x="1590802" y="54101"/>
                </a:lnTo>
                <a:lnTo>
                  <a:pt x="1588389" y="54101"/>
                </a:lnTo>
                <a:lnTo>
                  <a:pt x="1581313" y="49962"/>
                </a:lnTo>
                <a:close/>
              </a:path>
              <a:path w="1600835" h="100330">
                <a:moveTo>
                  <a:pt x="0" y="43561"/>
                </a:moveTo>
                <a:lnTo>
                  <a:pt x="0" y="53086"/>
                </a:lnTo>
                <a:lnTo>
                  <a:pt x="1590801" y="54737"/>
                </a:lnTo>
                <a:lnTo>
                  <a:pt x="1573105" y="54737"/>
                </a:lnTo>
                <a:lnTo>
                  <a:pt x="1581313" y="49962"/>
                </a:lnTo>
                <a:lnTo>
                  <a:pt x="1573192" y="45212"/>
                </a:lnTo>
                <a:lnTo>
                  <a:pt x="1590801" y="45212"/>
                </a:lnTo>
                <a:lnTo>
                  <a:pt x="0" y="43561"/>
                </a:lnTo>
                <a:close/>
              </a:path>
              <a:path w="1600835" h="100330">
                <a:moveTo>
                  <a:pt x="1592163" y="45212"/>
                </a:moveTo>
                <a:lnTo>
                  <a:pt x="1590802" y="45212"/>
                </a:lnTo>
                <a:lnTo>
                  <a:pt x="1590802" y="54737"/>
                </a:lnTo>
                <a:lnTo>
                  <a:pt x="1591912" y="54737"/>
                </a:lnTo>
                <a:lnTo>
                  <a:pt x="1600111" y="49962"/>
                </a:lnTo>
                <a:lnTo>
                  <a:pt x="1600288" y="49962"/>
                </a:lnTo>
                <a:lnTo>
                  <a:pt x="1592163" y="45212"/>
                </a:lnTo>
                <a:close/>
              </a:path>
              <a:path w="1600835" h="100330">
                <a:moveTo>
                  <a:pt x="1588389" y="45847"/>
                </a:moveTo>
                <a:lnTo>
                  <a:pt x="1581313" y="49962"/>
                </a:lnTo>
                <a:lnTo>
                  <a:pt x="1588389" y="54101"/>
                </a:lnTo>
                <a:lnTo>
                  <a:pt x="1588389" y="45847"/>
                </a:lnTo>
                <a:close/>
              </a:path>
              <a:path w="1600835" h="100330">
                <a:moveTo>
                  <a:pt x="1590802" y="45847"/>
                </a:moveTo>
                <a:lnTo>
                  <a:pt x="1588389" y="45847"/>
                </a:lnTo>
                <a:lnTo>
                  <a:pt x="1588389" y="54101"/>
                </a:lnTo>
                <a:lnTo>
                  <a:pt x="1590802" y="54101"/>
                </a:lnTo>
                <a:lnTo>
                  <a:pt x="1590802" y="45847"/>
                </a:lnTo>
                <a:close/>
              </a:path>
              <a:path w="1600835" h="100330">
                <a:moveTo>
                  <a:pt x="1514728" y="0"/>
                </a:moveTo>
                <a:lnTo>
                  <a:pt x="1511808" y="762"/>
                </a:lnTo>
                <a:lnTo>
                  <a:pt x="1510538" y="3048"/>
                </a:lnTo>
                <a:lnTo>
                  <a:pt x="1509140" y="5334"/>
                </a:lnTo>
                <a:lnTo>
                  <a:pt x="1509902" y="8254"/>
                </a:lnTo>
                <a:lnTo>
                  <a:pt x="1512189" y="9525"/>
                </a:lnTo>
                <a:lnTo>
                  <a:pt x="1581313" y="49962"/>
                </a:lnTo>
                <a:lnTo>
                  <a:pt x="1588389" y="45847"/>
                </a:lnTo>
                <a:lnTo>
                  <a:pt x="1590802" y="45847"/>
                </a:lnTo>
                <a:lnTo>
                  <a:pt x="1590802" y="45212"/>
                </a:lnTo>
                <a:lnTo>
                  <a:pt x="1592163" y="45212"/>
                </a:lnTo>
                <a:lnTo>
                  <a:pt x="1517014" y="1270"/>
                </a:lnTo>
                <a:lnTo>
                  <a:pt x="1514728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819400" y="2847085"/>
            <a:ext cx="609600" cy="100330"/>
          </a:xfrm>
          <a:custGeom>
            <a:avLst/>
            <a:gdLst/>
            <a:ahLst/>
            <a:cxnLst/>
            <a:rect l="l" t="t" r="r" b="b"/>
            <a:pathLst>
              <a:path w="609600" h="100330">
                <a:moveTo>
                  <a:pt x="590713" y="50071"/>
                </a:moveTo>
                <a:lnTo>
                  <a:pt x="521462" y="90169"/>
                </a:lnTo>
                <a:lnTo>
                  <a:pt x="519175" y="91566"/>
                </a:lnTo>
                <a:lnTo>
                  <a:pt x="518413" y="94487"/>
                </a:lnTo>
                <a:lnTo>
                  <a:pt x="519684" y="96774"/>
                </a:lnTo>
                <a:lnTo>
                  <a:pt x="521080" y="98933"/>
                </a:lnTo>
                <a:lnTo>
                  <a:pt x="524001" y="99822"/>
                </a:lnTo>
                <a:lnTo>
                  <a:pt x="526288" y="98425"/>
                </a:lnTo>
                <a:lnTo>
                  <a:pt x="601290" y="54863"/>
                </a:lnTo>
                <a:lnTo>
                  <a:pt x="600201" y="54863"/>
                </a:lnTo>
                <a:lnTo>
                  <a:pt x="600201" y="54228"/>
                </a:lnTo>
                <a:lnTo>
                  <a:pt x="597788" y="54228"/>
                </a:lnTo>
                <a:lnTo>
                  <a:pt x="590713" y="50071"/>
                </a:lnTo>
                <a:close/>
              </a:path>
              <a:path w="609600" h="100330">
                <a:moveTo>
                  <a:pt x="0" y="43687"/>
                </a:moveTo>
                <a:lnTo>
                  <a:pt x="0" y="53212"/>
                </a:lnTo>
                <a:lnTo>
                  <a:pt x="600201" y="54863"/>
                </a:lnTo>
                <a:lnTo>
                  <a:pt x="582435" y="54863"/>
                </a:lnTo>
                <a:lnTo>
                  <a:pt x="590713" y="50071"/>
                </a:lnTo>
                <a:lnTo>
                  <a:pt x="582660" y="45338"/>
                </a:lnTo>
                <a:lnTo>
                  <a:pt x="600202" y="45338"/>
                </a:lnTo>
                <a:lnTo>
                  <a:pt x="0" y="43687"/>
                </a:lnTo>
                <a:close/>
              </a:path>
              <a:path w="609600" h="100330">
                <a:moveTo>
                  <a:pt x="601597" y="45338"/>
                </a:moveTo>
                <a:lnTo>
                  <a:pt x="600201" y="45338"/>
                </a:lnTo>
                <a:lnTo>
                  <a:pt x="600201" y="54863"/>
                </a:lnTo>
                <a:lnTo>
                  <a:pt x="601290" y="54863"/>
                </a:lnTo>
                <a:lnTo>
                  <a:pt x="609543" y="50071"/>
                </a:lnTo>
                <a:lnTo>
                  <a:pt x="601597" y="45338"/>
                </a:lnTo>
                <a:close/>
              </a:path>
              <a:path w="609600" h="100330">
                <a:moveTo>
                  <a:pt x="597788" y="45974"/>
                </a:moveTo>
                <a:lnTo>
                  <a:pt x="590713" y="50071"/>
                </a:lnTo>
                <a:lnTo>
                  <a:pt x="597788" y="54228"/>
                </a:lnTo>
                <a:lnTo>
                  <a:pt x="597788" y="45974"/>
                </a:lnTo>
                <a:close/>
              </a:path>
              <a:path w="609600" h="100330">
                <a:moveTo>
                  <a:pt x="600201" y="45974"/>
                </a:moveTo>
                <a:lnTo>
                  <a:pt x="597788" y="45974"/>
                </a:lnTo>
                <a:lnTo>
                  <a:pt x="597788" y="54228"/>
                </a:lnTo>
                <a:lnTo>
                  <a:pt x="600201" y="54228"/>
                </a:lnTo>
                <a:lnTo>
                  <a:pt x="600201" y="45974"/>
                </a:lnTo>
                <a:close/>
              </a:path>
              <a:path w="609600" h="100330">
                <a:moveTo>
                  <a:pt x="524255" y="0"/>
                </a:moveTo>
                <a:lnTo>
                  <a:pt x="521335" y="762"/>
                </a:lnTo>
                <a:lnTo>
                  <a:pt x="519938" y="3048"/>
                </a:lnTo>
                <a:lnTo>
                  <a:pt x="518667" y="5334"/>
                </a:lnTo>
                <a:lnTo>
                  <a:pt x="519429" y="8254"/>
                </a:lnTo>
                <a:lnTo>
                  <a:pt x="521715" y="9525"/>
                </a:lnTo>
                <a:lnTo>
                  <a:pt x="590713" y="50071"/>
                </a:lnTo>
                <a:lnTo>
                  <a:pt x="597788" y="45974"/>
                </a:lnTo>
                <a:lnTo>
                  <a:pt x="600201" y="45974"/>
                </a:lnTo>
                <a:lnTo>
                  <a:pt x="600201" y="45338"/>
                </a:lnTo>
                <a:lnTo>
                  <a:pt x="601597" y="45338"/>
                </a:lnTo>
                <a:lnTo>
                  <a:pt x="526541" y="1269"/>
                </a:lnTo>
                <a:lnTo>
                  <a:pt x="524255" y="0"/>
                </a:lnTo>
                <a:close/>
              </a:path>
            </a:pathLst>
          </a:custGeom>
          <a:solidFill>
            <a:srgbClr val="415B5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51250" y="2433573"/>
          <a:ext cx="5257799" cy="341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1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41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736975" y="1810384"/>
            <a:ext cx="1052830" cy="58801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spcBef>
                <a:spcPts val="875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Waterfall</a:t>
            </a:r>
            <a:r>
              <a:rPr sz="1200" b="1" spc="-4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20" dirty="0">
                <a:solidFill>
                  <a:srgbClr val="415B5C"/>
                </a:solidFill>
                <a:latin typeface="Calibri"/>
                <a:cs typeface="Calibri"/>
              </a:rPr>
              <a:t>Model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75"/>
              </a:spcBef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9484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97348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49161" y="219011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69530" y="2190115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736977" y="2808225"/>
            <a:ext cx="6813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80228" y="2808225"/>
            <a:ext cx="36957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Design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840348" y="2808225"/>
            <a:ext cx="7200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262878" y="2808225"/>
            <a:ext cx="120586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Integration</a:t>
            </a:r>
            <a:r>
              <a:rPr sz="1000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and</a:t>
            </a:r>
            <a:r>
              <a:rPr sz="1000" spc="-3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3651250" y="3742818"/>
          <a:ext cx="525780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3736977" y="3133725"/>
            <a:ext cx="1443355" cy="57404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700">
              <a:spcBef>
                <a:spcPts val="820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Iterative</a:t>
            </a:r>
            <a:r>
              <a:rPr sz="1200" b="1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  <a:tabLst>
                <a:tab pos="1160780" algn="l"/>
              </a:tabLst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34127" y="34994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6321" y="3499484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669530" y="3499484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36975" y="4117975"/>
            <a:ext cx="2579370" cy="788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  <a:tabLst>
                <a:tab pos="1155700" algn="l"/>
              </a:tabLst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	Iterative</a:t>
            </a:r>
            <a:r>
              <a:rPr sz="1000" spc="-4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  <a:p>
            <a:pPr marL="12700">
              <a:spcBef>
                <a:spcPts val="1210"/>
              </a:spcBef>
            </a:pP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Component-</a:t>
            </a:r>
            <a:r>
              <a:rPr sz="1200" b="1" dirty="0">
                <a:solidFill>
                  <a:srgbClr val="415B5C"/>
                </a:solidFill>
                <a:latin typeface="Calibri"/>
                <a:cs typeface="Calibri"/>
              </a:rPr>
              <a:t>based</a:t>
            </a:r>
            <a:r>
              <a:rPr sz="1200" b="1" spc="5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Software</a:t>
            </a:r>
            <a:r>
              <a:rPr sz="1200" b="1" spc="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200" b="1" spc="-10" dirty="0">
                <a:solidFill>
                  <a:srgbClr val="415B5C"/>
                </a:solidFill>
                <a:latin typeface="Calibri"/>
                <a:cs typeface="Calibri"/>
              </a:rPr>
              <a:t>Engineering</a:t>
            </a:r>
            <a:endParaRPr sz="1200">
              <a:latin typeface="Calibri"/>
              <a:cs typeface="Calibri"/>
            </a:endParaRPr>
          </a:p>
          <a:p>
            <a:pPr marL="12700">
              <a:spcBef>
                <a:spcPts val="720"/>
              </a:spcBef>
              <a:tabLst>
                <a:tab pos="1366520" algn="l"/>
                <a:tab pos="2204720" algn="l"/>
              </a:tabLst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r>
              <a:rPr sz="12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12126" y="4117977"/>
            <a:ext cx="77978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System</a:t>
            </a:r>
            <a:r>
              <a:rPr sz="1000" spc="-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3651250" y="4941317"/>
          <a:ext cx="5257800" cy="342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22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415B5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object 27"/>
          <p:cNvSpPr txBox="1"/>
          <p:nvPr/>
        </p:nvSpPr>
        <p:spPr>
          <a:xfrm>
            <a:off x="6967221" y="4698238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669530" y="4698238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736977" y="5316729"/>
            <a:ext cx="6813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651628" y="5316729"/>
            <a:ext cx="720090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981192" y="5316729"/>
            <a:ext cx="1202055" cy="16607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Integration</a:t>
            </a:r>
            <a:r>
              <a:rPr sz="1000" spc="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15B5C"/>
                </a:solidFill>
                <a:latin typeface="Calibri"/>
                <a:cs typeface="Calibri"/>
              </a:rPr>
              <a:t>and </a:t>
            </a:r>
            <a:r>
              <a:rPr sz="10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0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3651252" y="5700674"/>
          <a:ext cx="5266054" cy="1035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7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0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18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12725">
                <a:tc gridSpan="5">
                  <a:txBody>
                    <a:bodyPr/>
                    <a:lstStyle/>
                    <a:p>
                      <a:pPr marL="92075" marR="3175">
                        <a:lnSpc>
                          <a:spcPts val="1140"/>
                        </a:lnSpc>
                      </a:pP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sz="1200" b="1" spc="-1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sz="1200" b="1" spc="25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200" b="1" spc="-1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costs</a:t>
                      </a:r>
                      <a:r>
                        <a:rPr sz="1200" b="1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200" b="1" spc="24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long-</a:t>
                      </a:r>
                      <a:r>
                        <a:rPr sz="12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lifetime</a:t>
                      </a:r>
                      <a:r>
                        <a:rPr sz="1200" b="1" spc="-3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7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5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100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200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300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200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400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7485">
                <a:tc>
                  <a:txBody>
                    <a:bodyPr/>
                    <a:lstStyle/>
                    <a:p>
                      <a:pPr marL="92075">
                        <a:lnSpc>
                          <a:spcPts val="1150"/>
                        </a:lnSpc>
                        <a:spcBef>
                          <a:spcPts val="309"/>
                        </a:spcBef>
                      </a:pPr>
                      <a:r>
                        <a:rPr sz="100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marL="753110">
                        <a:lnSpc>
                          <a:spcPts val="1150"/>
                        </a:lnSpc>
                        <a:spcBef>
                          <a:spcPts val="309"/>
                        </a:spcBef>
                      </a:pPr>
                      <a:r>
                        <a:rPr sz="100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r>
                        <a:rPr sz="1000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000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evolution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39369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87A0AC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26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0" y="457200"/>
            <a:ext cx="8915400" cy="1292020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7465" rIns="0" bIns="0" rtlCol="0">
            <a:spAutoFit/>
          </a:bodyPr>
          <a:lstStyle/>
          <a:p>
            <a:pPr marL="90805">
              <a:spcBef>
                <a:spcPts val="29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r>
              <a:rPr sz="4000" spc="-10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distribution</a:t>
            </a:r>
            <a:endParaRPr sz="4000">
              <a:latin typeface="Calibri"/>
              <a:cs typeface="Calibri"/>
            </a:endParaRPr>
          </a:p>
          <a:p>
            <a:pPr marL="90805">
              <a:spcBef>
                <a:spcPts val="855"/>
              </a:spcBef>
            </a:pP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Generic</a:t>
            </a:r>
            <a:r>
              <a:rPr sz="3400" spc="-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34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400" spc="-10" dirty="0">
                <a:solidFill>
                  <a:srgbClr val="FFFFFF"/>
                </a:solidFill>
                <a:latin typeface="Calibri"/>
                <a:cs typeface="Calibri"/>
              </a:rPr>
              <a:t>development</a:t>
            </a:r>
            <a:endParaRPr sz="3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0196" y="4142361"/>
            <a:ext cx="4237355" cy="926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3176905" algn="l"/>
              </a:tabLst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r>
              <a:rPr sz="1400" dirty="0">
                <a:solidFill>
                  <a:srgbClr val="415B5C"/>
                </a:solidFill>
                <a:latin typeface="Calibri"/>
                <a:cs typeface="Calibri"/>
              </a:rPr>
              <a:t>	</a:t>
            </a: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System</a:t>
            </a:r>
            <a:r>
              <a:rPr sz="1400" spc="-3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testing</a:t>
            </a:r>
            <a:endParaRPr sz="1400">
              <a:latin typeface="Calibri"/>
              <a:cs typeface="Calibri"/>
            </a:endParaRPr>
          </a:p>
          <a:p>
            <a:pPr>
              <a:spcBef>
                <a:spcPts val="700"/>
              </a:spcBef>
            </a:pPr>
            <a:endParaRPr sz="1400">
              <a:latin typeface="Calibri"/>
              <a:cs typeface="Calibri"/>
            </a:endParaRPr>
          </a:p>
          <a:p>
            <a:pPr marL="480059" algn="ctr">
              <a:spcBef>
                <a:spcPts val="5"/>
              </a:spcBef>
            </a:pPr>
            <a:r>
              <a:rPr sz="2500" dirty="0">
                <a:solidFill>
                  <a:srgbClr val="415B5C"/>
                </a:solidFill>
                <a:latin typeface="Calibri"/>
                <a:cs typeface="Calibri"/>
              </a:rPr>
              <a:t>Product</a:t>
            </a:r>
            <a:r>
              <a:rPr sz="2500" spc="-120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15B5C"/>
                </a:solidFill>
                <a:latin typeface="Calibri"/>
                <a:cs typeface="Calibri"/>
              </a:rPr>
              <a:t>development</a:t>
            </a:r>
            <a:r>
              <a:rPr sz="2500" spc="-105" dirty="0">
                <a:solidFill>
                  <a:srgbClr val="415B5C"/>
                </a:solidFill>
                <a:latin typeface="Calibri"/>
                <a:cs typeface="Calibri"/>
              </a:rPr>
              <a:t> </a:t>
            </a:r>
            <a:r>
              <a:rPr sz="2500" spc="-10" dirty="0">
                <a:solidFill>
                  <a:srgbClr val="415B5C"/>
                </a:solidFill>
                <a:latin typeface="Calibri"/>
                <a:cs typeface="Calibri"/>
              </a:rPr>
              <a:t>costs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31850" y="3651884"/>
          <a:ext cx="7040880" cy="462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092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2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D1DED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60888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825500" y="3377565"/>
            <a:ext cx="102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50" dirty="0">
                <a:solidFill>
                  <a:srgbClr val="415B5C"/>
                </a:solidFill>
                <a:latin typeface="Calibri"/>
                <a:cs typeface="Calibri"/>
              </a:rPr>
              <a:t>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3596" y="337756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25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70377" y="3377565"/>
            <a:ext cx="18097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50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022975" y="3377565"/>
            <a:ext cx="18161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75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32574" y="3377565"/>
            <a:ext cx="259079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-25" dirty="0">
                <a:solidFill>
                  <a:srgbClr val="415B5C"/>
                </a:solidFill>
                <a:latin typeface="Calibri"/>
                <a:cs typeface="Calibri"/>
              </a:rPr>
              <a:t>100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25502" y="4142359"/>
            <a:ext cx="94805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10" dirty="0">
                <a:solidFill>
                  <a:srgbClr val="415B5C"/>
                </a:solidFill>
                <a:latin typeface="Calibri"/>
                <a:cs typeface="Calibri"/>
              </a:rPr>
              <a:t>Specification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What</a:t>
            </a:r>
            <a:r>
              <a:rPr sz="4000" spc="-65" dirty="0"/>
              <a:t> </a:t>
            </a:r>
            <a:r>
              <a:rPr sz="4000" dirty="0"/>
              <a:t>is</a:t>
            </a:r>
            <a:r>
              <a:rPr sz="4000" spc="-65" dirty="0"/>
              <a:t> </a:t>
            </a:r>
            <a:r>
              <a:rPr sz="4000" spc="-10" dirty="0"/>
              <a:t>CASE?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2" y="2266316"/>
            <a:ext cx="5445125" cy="390042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950" spc="37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950" spc="2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800" b="1" dirty="0">
                <a:solidFill>
                  <a:srgbClr val="415B5C"/>
                </a:solidFill>
                <a:latin typeface="Calibri"/>
                <a:cs typeface="Calibri"/>
              </a:rPr>
              <a:t>C</a:t>
            </a:r>
            <a:r>
              <a:rPr sz="2500" dirty="0">
                <a:latin typeface="Calibri"/>
                <a:cs typeface="Calibri"/>
              </a:rPr>
              <a:t>omputer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800" b="1" dirty="0">
                <a:solidFill>
                  <a:srgbClr val="415B5C"/>
                </a:solidFill>
                <a:latin typeface="Calibri"/>
                <a:cs typeface="Calibri"/>
              </a:rPr>
              <a:t>A</a:t>
            </a:r>
            <a:r>
              <a:rPr sz="2500" dirty="0">
                <a:latin typeface="Calibri"/>
                <a:cs typeface="Calibri"/>
              </a:rPr>
              <a:t>ided</a:t>
            </a:r>
            <a:r>
              <a:rPr sz="2500" spc="-35" dirty="0">
                <a:latin typeface="Calibri"/>
                <a:cs typeface="Calibri"/>
              </a:rPr>
              <a:t> </a:t>
            </a:r>
            <a:r>
              <a:rPr sz="2800" b="1" spc="-10" dirty="0">
                <a:solidFill>
                  <a:srgbClr val="415B5C"/>
                </a:solidFill>
                <a:latin typeface="Calibri"/>
                <a:cs typeface="Calibri"/>
              </a:rPr>
              <a:t>S</a:t>
            </a:r>
            <a:r>
              <a:rPr sz="2500" spc="-10" dirty="0">
                <a:latin typeface="Calibri"/>
                <a:cs typeface="Calibri"/>
              </a:rPr>
              <a:t>oftware</a:t>
            </a:r>
            <a:r>
              <a:rPr sz="2500" spc="-65" dirty="0">
                <a:latin typeface="Calibri"/>
                <a:cs typeface="Calibri"/>
              </a:rPr>
              <a:t> </a:t>
            </a:r>
            <a:r>
              <a:rPr sz="2800" b="1" spc="-30" dirty="0">
                <a:solidFill>
                  <a:srgbClr val="415B5C"/>
                </a:solidFill>
                <a:latin typeface="Calibri"/>
                <a:cs typeface="Calibri"/>
              </a:rPr>
              <a:t>E</a:t>
            </a:r>
            <a:r>
              <a:rPr sz="2500" spc="-30" dirty="0">
                <a:latin typeface="Calibri"/>
                <a:cs typeface="Calibri"/>
              </a:rPr>
              <a:t>ngineering.</a:t>
            </a:r>
            <a:endParaRPr sz="2500">
              <a:latin typeface="Calibri"/>
              <a:cs typeface="Calibri"/>
            </a:endParaRPr>
          </a:p>
          <a:p>
            <a:pPr>
              <a:spcBef>
                <a:spcPts val="815"/>
              </a:spcBef>
            </a:pPr>
            <a:endParaRPr sz="2500">
              <a:latin typeface="Calibri"/>
              <a:cs typeface="Calibri"/>
            </a:endParaRPr>
          </a:p>
          <a:p>
            <a:pPr marL="12700"/>
            <a:r>
              <a:rPr sz="1750" spc="31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750" spc="2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Programs</a:t>
            </a:r>
            <a:r>
              <a:rPr sz="2500" u="sng" spc="-7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that</a:t>
            </a:r>
            <a:r>
              <a:rPr sz="2500" u="sng" spc="-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support</a:t>
            </a:r>
            <a:r>
              <a:rPr sz="2500" spc="-10" dirty="0"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43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latin typeface="Calibri"/>
                <a:cs typeface="Calibri"/>
              </a:rPr>
              <a:t>Requirements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analysis.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434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500" spc="-10" dirty="0">
                <a:latin typeface="Calibri"/>
                <a:cs typeface="Calibri"/>
              </a:rPr>
              <a:t>System</a:t>
            </a:r>
            <a:r>
              <a:rPr sz="2500" spc="-4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modeling.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80" dirty="0">
                <a:solidFill>
                  <a:srgbClr val="415B5C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latin typeface="Calibri"/>
                <a:cs typeface="Calibri"/>
              </a:rPr>
              <a:t>Debugging.</a:t>
            </a:r>
            <a:endParaRPr sz="2500">
              <a:latin typeface="Calibri"/>
              <a:cs typeface="Calibri"/>
            </a:endParaRPr>
          </a:p>
          <a:p>
            <a:pPr marL="353695">
              <a:spcBef>
                <a:spcPts val="1200"/>
              </a:spcBef>
            </a:pPr>
            <a:r>
              <a:rPr sz="1250" spc="225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250" spc="70" dirty="0">
                <a:solidFill>
                  <a:srgbClr val="415B5C"/>
                </a:solidFill>
                <a:latin typeface="Arial MT"/>
                <a:cs typeface="Arial MT"/>
              </a:rPr>
              <a:t>  </a:t>
            </a:r>
            <a:r>
              <a:rPr sz="2500" spc="-10" dirty="0">
                <a:latin typeface="Calibri"/>
                <a:cs typeface="Calibri"/>
              </a:rPr>
              <a:t>Testing.</a:t>
            </a:r>
            <a:endParaRPr sz="25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105400" y="2971865"/>
            <a:ext cx="3708400" cy="3286125"/>
            <a:chOff x="5105400" y="2971863"/>
            <a:chExt cx="3708400" cy="3286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05400" y="2971863"/>
              <a:ext cx="3708400" cy="290029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86400" y="4800600"/>
              <a:ext cx="2874899" cy="14478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481574" y="4795837"/>
              <a:ext cx="2884805" cy="1457325"/>
            </a:xfrm>
            <a:custGeom>
              <a:avLst/>
              <a:gdLst/>
              <a:ahLst/>
              <a:cxnLst/>
              <a:rect l="l" t="t" r="r" b="b"/>
              <a:pathLst>
                <a:path w="2884804" h="1457325">
                  <a:moveTo>
                    <a:pt x="0" y="1457325"/>
                  </a:moveTo>
                  <a:lnTo>
                    <a:pt x="2884551" y="1457325"/>
                  </a:lnTo>
                  <a:lnTo>
                    <a:pt x="2884551" y="0"/>
                  </a:lnTo>
                  <a:lnTo>
                    <a:pt x="0" y="0"/>
                  </a:lnTo>
                  <a:lnTo>
                    <a:pt x="0" y="1457325"/>
                  </a:lnTo>
                  <a:close/>
                </a:path>
              </a:pathLst>
            </a:custGeom>
            <a:ln w="9525">
              <a:solidFill>
                <a:srgbClr val="415B5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9882" y="525017"/>
            <a:ext cx="57061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Why</a:t>
            </a:r>
            <a:r>
              <a:rPr sz="4000" spc="-18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</a:t>
            </a:r>
            <a:r>
              <a:rPr sz="4000" spc="-210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Engineering?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64846" y="1670298"/>
            <a:ext cx="7323455" cy="30568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54965" indent="-342265">
              <a:spcBef>
                <a:spcPts val="475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2800" b="1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development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9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hard</a:t>
            </a:r>
            <a:r>
              <a:rPr sz="2800" b="1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!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90000"/>
              </a:lnSpc>
              <a:spcBef>
                <a:spcPts val="715"/>
              </a:spcBef>
              <a:buFont typeface="Times New Roman"/>
              <a:buChar char="•"/>
              <a:tabLst>
                <a:tab pos="355600" algn="l"/>
              </a:tabLst>
            </a:pP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Important</a:t>
            </a:r>
            <a:r>
              <a:rPr sz="2800" b="1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to</a:t>
            </a:r>
            <a:r>
              <a:rPr sz="2800" b="1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distinguish</a:t>
            </a:r>
            <a:r>
              <a:rPr sz="2800" b="1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“easy”</a:t>
            </a:r>
            <a:r>
              <a:rPr sz="2800" b="1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sz="2800" b="1" spc="-5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(</a:t>
            </a:r>
            <a:r>
              <a:rPr sz="2800" i="1" spc="-20" dirty="0">
                <a:latin typeface="Times New Roman"/>
                <a:cs typeface="Times New Roman"/>
              </a:rPr>
              <a:t>one </a:t>
            </a:r>
            <a:r>
              <a:rPr sz="2800" i="1" spc="-30" dirty="0">
                <a:latin typeface="Times New Roman"/>
                <a:cs typeface="Times New Roman"/>
              </a:rPr>
              <a:t>developer,</a:t>
            </a:r>
            <a:r>
              <a:rPr sz="2800" i="1" spc="-5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spc="-55" dirty="0">
                <a:latin typeface="Times New Roman"/>
                <a:cs typeface="Times New Roman"/>
              </a:rPr>
              <a:t>user,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experimental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use</a:t>
            </a:r>
            <a:r>
              <a:rPr sz="2800" i="1" spc="-4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only</a:t>
            </a:r>
            <a:r>
              <a:rPr sz="2800" dirty="0">
                <a:latin typeface="Times New Roman"/>
                <a:cs typeface="Times New Roman"/>
              </a:rPr>
              <a:t>)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from </a:t>
            </a:r>
            <a:r>
              <a:rPr sz="2800" b="1" dirty="0">
                <a:solidFill>
                  <a:srgbClr val="3333CC"/>
                </a:solidFill>
                <a:latin typeface="Times New Roman"/>
                <a:cs typeface="Times New Roman"/>
              </a:rPr>
              <a:t>“hard”</a:t>
            </a:r>
            <a:r>
              <a:rPr sz="2800" b="1" spc="-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spc="-20" dirty="0">
                <a:solidFill>
                  <a:srgbClr val="3333CC"/>
                </a:solidFill>
                <a:latin typeface="Times New Roman"/>
                <a:cs typeface="Times New Roman"/>
              </a:rPr>
              <a:t>systems</a:t>
            </a:r>
            <a:r>
              <a:rPr sz="2800" b="1" spc="-3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</a:t>
            </a:r>
            <a:r>
              <a:rPr sz="2800" i="1" dirty="0">
                <a:latin typeface="Times New Roman"/>
                <a:cs typeface="Times New Roman"/>
              </a:rPr>
              <a:t>multiple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developers,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multiple </a:t>
            </a:r>
            <a:r>
              <a:rPr sz="2800" i="1" dirty="0">
                <a:latin typeface="Times New Roman"/>
                <a:cs typeface="Times New Roman"/>
              </a:rPr>
              <a:t>users,</a:t>
            </a:r>
            <a:r>
              <a:rPr sz="2800" i="1" spc="-40" dirty="0">
                <a:latin typeface="Times New Roman"/>
                <a:cs typeface="Times New Roman"/>
              </a:rPr>
              <a:t> </a:t>
            </a:r>
            <a:r>
              <a:rPr sz="2800" i="1" spc="-10" dirty="0">
                <a:latin typeface="Times New Roman"/>
                <a:cs typeface="Times New Roman"/>
              </a:rPr>
              <a:t>products</a:t>
            </a:r>
            <a:r>
              <a:rPr sz="2800" spc="-10" dirty="0">
                <a:latin typeface="Times New Roman"/>
                <a:cs typeface="Times New Roman"/>
              </a:rPr>
              <a:t>)</a:t>
            </a:r>
            <a:endParaRPr sz="2800" dirty="0">
              <a:latin typeface="Times New Roman"/>
              <a:cs typeface="Times New Roman"/>
            </a:endParaRPr>
          </a:p>
          <a:p>
            <a:pPr marL="354965" indent="-342265">
              <a:spcBef>
                <a:spcPts val="300"/>
              </a:spcBef>
              <a:buFont typeface="Times New Roman"/>
              <a:buChar char="•"/>
              <a:tabLst>
                <a:tab pos="354965" algn="l"/>
              </a:tabLst>
            </a:pP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Experience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with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“easy”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systems</a:t>
            </a:r>
            <a:r>
              <a:rPr sz="28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2800" b="1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misleading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spcBef>
                <a:spcPts val="300"/>
              </a:spcBef>
            </a:pPr>
            <a:r>
              <a:rPr sz="2800" dirty="0">
                <a:latin typeface="Times New Roman"/>
                <a:cs typeface="Times New Roman"/>
              </a:rPr>
              <a:t>–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One</a:t>
            </a:r>
            <a:r>
              <a:rPr sz="2800" i="1" spc="-1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person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techniques</a:t>
            </a:r>
            <a:r>
              <a:rPr sz="2800" i="1" spc="-5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do</a:t>
            </a:r>
            <a:r>
              <a:rPr sz="2800" i="1" spc="-3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not</a:t>
            </a:r>
            <a:r>
              <a:rPr sz="2800" i="1" spc="-20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scale</a:t>
            </a:r>
            <a:r>
              <a:rPr sz="2800" i="1" spc="-35" dirty="0">
                <a:latin typeface="Times New Roman"/>
                <a:cs typeface="Times New Roman"/>
              </a:rPr>
              <a:t> </a:t>
            </a:r>
            <a:r>
              <a:rPr sz="2800" i="1" spc="-25" dirty="0">
                <a:latin typeface="Times New Roman"/>
                <a:cs typeface="Times New Roman"/>
              </a:rPr>
              <a:t>up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20" dirty="0"/>
              <a:t>Attributes</a:t>
            </a:r>
            <a:r>
              <a:rPr sz="4000" spc="-105" dirty="0"/>
              <a:t> </a:t>
            </a:r>
            <a:r>
              <a:rPr sz="4000" dirty="0"/>
              <a:t>of</a:t>
            </a:r>
            <a:r>
              <a:rPr sz="4000" spc="-90" dirty="0"/>
              <a:t> </a:t>
            </a:r>
            <a:r>
              <a:rPr sz="4000" dirty="0"/>
              <a:t>good</a:t>
            </a:r>
            <a:r>
              <a:rPr sz="4000" spc="-95" dirty="0"/>
              <a:t> </a:t>
            </a:r>
            <a:r>
              <a:rPr sz="4000" spc="-10" dirty="0"/>
              <a:t>software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995042"/>
            <a:ext cx="7633334" cy="179792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spcBef>
                <a:spcPts val="13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35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(performance;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does).</a:t>
            </a:r>
            <a:endParaRPr sz="2400">
              <a:latin typeface="Calibri"/>
              <a:cs typeface="Calibri"/>
            </a:endParaRPr>
          </a:p>
          <a:p>
            <a:pPr marL="12700">
              <a:spcBef>
                <a:spcPts val="12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4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Non-</a:t>
            </a:r>
            <a:r>
              <a:rPr sz="2400" dirty="0">
                <a:latin typeface="Calibri"/>
                <a:cs typeface="Calibri"/>
              </a:rPr>
              <a:t>functional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(quality;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it).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294156"/>
              </p:ext>
            </p:extLst>
          </p:nvPr>
        </p:nvGraphicFramePr>
        <p:xfrm>
          <a:off x="495617" y="4191000"/>
          <a:ext cx="8152765" cy="239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3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14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Product</a:t>
                      </a:r>
                      <a:r>
                        <a:rPr sz="1800" b="1" spc="-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Characteristic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8BA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Maintainability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Evolution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qualities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such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Testability,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extensibility.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Dependability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Reliability,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security,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safety.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Efficiency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Response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processing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time,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memory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utilization.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B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Usability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tc>
                  <a:txBody>
                    <a:bodyPr/>
                    <a:lstStyle/>
                    <a:p>
                      <a:pPr marL="92075" marR="2959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Easy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learn</a:t>
                      </a:r>
                      <a:r>
                        <a:rPr sz="1800" i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target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 </a:t>
                      </a:r>
                      <a:r>
                        <a:rPr sz="1800" i="1" u="sng" spc="-1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Efficient</a:t>
                      </a:r>
                      <a:r>
                        <a:rPr sz="1800" i="1" u="sng" spc="-40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i="1" u="sng" spc="-4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i="1" u="sng" spc="-35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users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accomplish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task. </a:t>
                      </a:r>
                      <a:r>
                        <a:rPr sz="1800" i="1" u="sng" dirty="0">
                          <a:uFill>
                            <a:solidFill>
                              <a:srgbClr val="000000"/>
                            </a:solidFill>
                          </a:uFill>
                          <a:latin typeface="Calibri"/>
                          <a:cs typeface="Calibri"/>
                        </a:rPr>
                        <a:t>Satisfying</a:t>
                      </a:r>
                      <a:r>
                        <a:rPr sz="1800" i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use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intended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DF0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29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spc="-10" dirty="0"/>
              <a:t>Activity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995042"/>
            <a:ext cx="422021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650" spc="330" dirty="0">
                <a:solidFill>
                  <a:srgbClr val="415B5C"/>
                </a:solidFill>
                <a:latin typeface="Arial MT"/>
                <a:cs typeface="Arial MT"/>
              </a:rPr>
              <a:t>🟆</a:t>
            </a:r>
            <a:r>
              <a:rPr sz="1650" spc="30" dirty="0">
                <a:solidFill>
                  <a:srgbClr val="415B5C"/>
                </a:solidFill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What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5" dirty="0">
                <a:latin typeface="Calibri"/>
                <a:cs typeface="Calibri"/>
              </a:rPr>
              <a:t>for..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74650" y="2660652"/>
          <a:ext cx="8382000" cy="38385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Interactive</a:t>
                      </a:r>
                      <a:r>
                        <a:rPr sz="18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game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2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Banking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system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6827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Cardiac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monitor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latin typeface="Calibri"/>
                          <a:cs typeface="Calibri"/>
                        </a:rPr>
                        <a:t>ICU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unit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Players,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score,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scenes,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theme.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Client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accounts,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stocks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bonds,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money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transfers.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heart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rate,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temperature,</a:t>
                      </a:r>
                      <a:endParaRPr sz="1800">
                        <a:latin typeface="Calibri"/>
                        <a:cs typeface="Calibri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blood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pressure.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96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87A0AC"/>
                      </a:solidFill>
                      <a:prstDash val="solid"/>
                    </a:lnL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7A0AC"/>
                      </a:solidFill>
                      <a:prstDash val="solid"/>
                    </a:lnT>
                    <a:lnB w="12700">
                      <a:solidFill>
                        <a:srgbClr val="87A0A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90925" y="4210050"/>
            <a:ext cx="1104900" cy="457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81400" y="4829177"/>
            <a:ext cx="1905000" cy="46672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1659" y="5394385"/>
            <a:ext cx="1791467" cy="42269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81400" y="5867402"/>
            <a:ext cx="1905000" cy="4758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808899" y="4236720"/>
            <a:ext cx="813302" cy="44057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2962" y="4290823"/>
            <a:ext cx="2024149" cy="189661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211047" y="4343402"/>
            <a:ext cx="2267726" cy="17049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860028" y="51053"/>
            <a:ext cx="20574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Challenges</a:t>
            </a:r>
            <a:r>
              <a:rPr sz="4000" spc="-160" dirty="0"/>
              <a:t> </a:t>
            </a:r>
            <a:r>
              <a:rPr sz="4000" dirty="0"/>
              <a:t>facing</a:t>
            </a:r>
            <a:r>
              <a:rPr sz="4000" spc="-155" dirty="0"/>
              <a:t> </a:t>
            </a:r>
            <a:r>
              <a:rPr sz="4000" dirty="0"/>
              <a:t>software</a:t>
            </a:r>
            <a:r>
              <a:rPr sz="4000" spc="-170" dirty="0"/>
              <a:t> </a:t>
            </a:r>
            <a:r>
              <a:rPr sz="4000" spc="-10" dirty="0"/>
              <a:t>engineering</a:t>
            </a:r>
            <a:endParaRPr sz="4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490661"/>
              </p:ext>
            </p:extLst>
          </p:nvPr>
        </p:nvGraphicFramePr>
        <p:xfrm>
          <a:off x="152400" y="1602656"/>
          <a:ext cx="8915400" cy="5112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8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94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959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spc="-1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Challenge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spc="-2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Why?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b="1" spc="-4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b="1" spc="-5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b="1" spc="-70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5" dirty="0">
                          <a:solidFill>
                            <a:srgbClr val="415B5C"/>
                          </a:solidFill>
                          <a:latin typeface="Calibri"/>
                          <a:cs typeface="Calibri"/>
                        </a:rPr>
                        <a:t>..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2715" marB="0">
                    <a:lnT w="12700">
                      <a:solidFill>
                        <a:srgbClr val="8BACAD"/>
                      </a:solidFill>
                      <a:prstDash val="solid"/>
                    </a:lnT>
                    <a:lnB w="12700">
                      <a:solidFill>
                        <a:srgbClr val="8BACAD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0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35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Heterogeneity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45745" marB="0">
                    <a:lnR w="12700">
                      <a:solidFill>
                        <a:srgbClr val="87A0AC"/>
                      </a:solidFill>
                      <a:prstDash val="solid"/>
                    </a:lnR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82880" marR="136525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Systems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are</a:t>
                      </a:r>
                      <a:r>
                        <a:rPr lang="en-US" sz="18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distributed</a:t>
                      </a:r>
                      <a:r>
                        <a:rPr lang="en-US" sz="18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include </a:t>
                      </a:r>
                      <a:r>
                        <a:rPr lang="en-US" sz="1800" spc="-5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lang="en-US"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mix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hardware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lang="en-US"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 err="1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800" dirty="0" err="1">
                          <a:latin typeface="+mn-lt"/>
                          <a:cs typeface="Calibri"/>
                        </a:rPr>
                        <a:t>.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computers,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platforms,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different</a:t>
                      </a:r>
                      <a:r>
                        <a:rPr sz="18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support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systems.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53670" marB="0">
                    <a:lnL w="12700">
                      <a:solidFill>
                        <a:srgbClr val="87A0AC"/>
                      </a:solidFill>
                      <a:prstDash val="solid"/>
                    </a:lnL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Cope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this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variability.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T w="12700">
                      <a:solidFill>
                        <a:srgbClr val="8BACAD"/>
                      </a:solidFill>
                      <a:prstDash val="solid"/>
                    </a:lnT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0"/>
                        </a:spcBef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Delivery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26060" marB="0">
                    <a:lnR w="12700">
                      <a:solidFill>
                        <a:srgbClr val="87A0AC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05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Businesses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responsive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82880" marR="554990" lvl="0" indent="0" defTabSz="914400" eaLnBrk="1" fontAlgn="auto" latinLnBrk="0" hangingPunct="1">
                        <a:lnSpc>
                          <a:spcPts val="2140"/>
                        </a:lnSpc>
                        <a:spcBef>
                          <a:spcPts val="11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latin typeface="Wingdings"/>
                          <a:cs typeface="Wingdings"/>
                        </a:rPr>
                        <a:t></a:t>
                      </a:r>
                      <a:r>
                        <a:rPr sz="18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supporting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needs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to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evolve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rapidly.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There 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increasing pressure </a:t>
                      </a:r>
                      <a:r>
                        <a:rPr lang="en-US"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lang="en-US"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faster</a:t>
                      </a:r>
                      <a:r>
                        <a:rPr lang="en-US" sz="18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delivery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lang="en-US"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software</a:t>
                      </a:r>
                      <a:r>
                        <a:rPr lang="en-US" sz="1800" dirty="0">
                          <a:latin typeface="Calibri"/>
                          <a:cs typeface="Calibri"/>
                        </a:rPr>
                        <a:t>.</a:t>
                      </a:r>
                      <a:endParaRPr lang="en-US"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0350" marB="0">
                    <a:lnL w="12700">
                      <a:solidFill>
                        <a:srgbClr val="87A0A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60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144145" marR="19177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delivered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shorter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time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without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compromising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quality.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462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285"/>
                        </a:spcBef>
                      </a:pPr>
                      <a:r>
                        <a:rPr sz="2000" b="1" spc="-10" dirty="0">
                          <a:latin typeface="Calibri"/>
                          <a:cs typeface="Calibri"/>
                        </a:rPr>
                        <a:t>Trust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0195" marB="0">
                    <a:lnR w="12700">
                      <a:solidFill>
                        <a:srgbClr val="87A0AC"/>
                      </a:solidFill>
                      <a:prstDash val="solid"/>
                    </a:lnR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8288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Software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part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many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aspects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of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18288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our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lives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(work,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study,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leisure).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8288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Legacy systems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(Old, valuable systems must be maintained and updated)</a:t>
                      </a:r>
                    </a:p>
                  </a:txBody>
                  <a:tcPr marL="0" marR="0" marT="31750" marB="0">
                    <a:lnL w="12700">
                      <a:solidFill>
                        <a:srgbClr val="87A0AC"/>
                      </a:solidFill>
                      <a:prstDash val="solid"/>
                    </a:lnL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144145" marR="534035">
                        <a:lnSpc>
                          <a:spcPct val="100000"/>
                        </a:lnSpc>
                        <a:spcBef>
                          <a:spcPts val="133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Demonstrate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that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it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can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be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trusted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by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users.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168910" marB="0">
                    <a:lnB w="12700">
                      <a:solidFill>
                        <a:srgbClr val="8BACAD"/>
                      </a:solidFill>
                      <a:prstDash val="solid"/>
                    </a:lnB>
                    <a:solidFill>
                      <a:srgbClr val="8BACAD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3295" y="315975"/>
            <a:ext cx="7772400" cy="1143000"/>
          </a:xfrm>
          <a:prstGeom prst="rect">
            <a:avLst/>
          </a:prstGeom>
          <a:solidFill>
            <a:srgbClr val="008080"/>
          </a:solidFill>
        </p:spPr>
        <p:txBody>
          <a:bodyPr vert="horz" wrap="square" lIns="0" tIns="1841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50"/>
              </a:spcBef>
            </a:pPr>
            <a:r>
              <a:rPr sz="4800" dirty="0"/>
              <a:t>Discuss</a:t>
            </a:r>
            <a:endParaRPr sz="4800"/>
          </a:p>
        </p:txBody>
      </p:sp>
      <p:sp>
        <p:nvSpPr>
          <p:cNvPr id="4" name="object 4"/>
          <p:cNvSpPr txBox="1"/>
          <p:nvPr/>
        </p:nvSpPr>
        <p:spPr>
          <a:xfrm>
            <a:off x="764540" y="2001138"/>
            <a:ext cx="76174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00000"/>
              </a:lnSpc>
              <a:spcBef>
                <a:spcPts val="105"/>
              </a:spcBef>
              <a:buChar char="•"/>
              <a:tabLst>
                <a:tab pos="356235" algn="l"/>
              </a:tabLst>
            </a:pPr>
            <a:r>
              <a:rPr sz="3200" dirty="0">
                <a:latin typeface="Times New Roman"/>
                <a:cs typeface="Times New Roman"/>
              </a:rPr>
              <a:t>Why </a:t>
            </a:r>
            <a:r>
              <a:rPr sz="3200" spc="-5" dirty="0">
                <a:latin typeface="Times New Roman"/>
                <a:cs typeface="Times New Roman"/>
              </a:rPr>
              <a:t>do </a:t>
            </a:r>
            <a:r>
              <a:rPr sz="3200" dirty="0">
                <a:latin typeface="Times New Roman"/>
                <a:cs typeface="Times New Roman"/>
              </a:rPr>
              <a:t>we have </a:t>
            </a:r>
            <a:r>
              <a:rPr sz="3200" spc="-5" dirty="0">
                <a:latin typeface="Times New Roman"/>
                <a:cs typeface="Times New Roman"/>
              </a:rPr>
              <a:t>to follow </a:t>
            </a:r>
            <a:r>
              <a:rPr sz="3200" dirty="0">
                <a:latin typeface="Times New Roman"/>
                <a:cs typeface="Times New Roman"/>
              </a:rPr>
              <a:t>standard process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we</a:t>
            </a:r>
            <a:r>
              <a:rPr sz="3200" dirty="0">
                <a:latin typeface="Times New Roman"/>
                <a:cs typeface="Times New Roman"/>
              </a:rPr>
              <a:t> make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software?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What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would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happen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if</a:t>
            </a:r>
            <a:r>
              <a:rPr sz="3200" dirty="0">
                <a:latin typeface="Times New Roman"/>
                <a:cs typeface="Times New Roman"/>
              </a:rPr>
              <a:t> we ignore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standard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process?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2312" y="2906776"/>
            <a:ext cx="7772400" cy="1170192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244475" rIns="0" bIns="0" rtlCol="0">
            <a:spAutoFit/>
          </a:bodyPr>
          <a:lstStyle/>
          <a:p>
            <a:pPr marL="1270" algn="ctr">
              <a:spcBef>
                <a:spcPts val="1925"/>
              </a:spcBef>
            </a:pPr>
            <a:r>
              <a:rPr sz="6000" b="1" spc="-25" dirty="0">
                <a:solidFill>
                  <a:srgbClr val="FFFFFF"/>
                </a:solidFill>
                <a:latin typeface="Calibri"/>
                <a:cs typeface="Calibri"/>
              </a:rPr>
              <a:t>End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02575" y="6408826"/>
            <a:ext cx="20637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25" dirty="0">
                <a:solidFill>
                  <a:srgbClr val="87A0AC"/>
                </a:solidFill>
                <a:latin typeface="Calibri"/>
                <a:cs typeface="Calibri"/>
              </a:rPr>
              <a:t>31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96925" y="525017"/>
            <a:ext cx="5819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4000" dirty="0">
                <a:solidFill>
                  <a:srgbClr val="000000"/>
                </a:solidFill>
              </a:rPr>
              <a:t>Why</a:t>
            </a:r>
            <a:r>
              <a:rPr sz="4000" spc="-15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Software</a:t>
            </a:r>
            <a:r>
              <a:rPr sz="4000" spc="-165" dirty="0">
                <a:solidFill>
                  <a:srgbClr val="000000"/>
                </a:solidFill>
              </a:rPr>
              <a:t> </a:t>
            </a:r>
            <a:r>
              <a:rPr sz="4000" spc="-10" dirty="0">
                <a:solidFill>
                  <a:srgbClr val="000000"/>
                </a:solidFill>
              </a:rPr>
              <a:t>Engineering</a:t>
            </a:r>
            <a:r>
              <a:rPr sz="4000" spc="-200" dirty="0">
                <a:solidFill>
                  <a:srgbClr val="000000"/>
                </a:solidFill>
              </a:rPr>
              <a:t> </a:t>
            </a:r>
            <a:r>
              <a:rPr sz="4000" spc="-50" dirty="0">
                <a:solidFill>
                  <a:srgbClr val="000000"/>
                </a:solidFill>
              </a:rPr>
              <a:t>?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26746" y="1888401"/>
            <a:ext cx="7560309" cy="458266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93065" indent="-342265">
              <a:spcBef>
                <a:spcPts val="894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problem</a:t>
            </a:r>
            <a:r>
              <a:rPr sz="3200" spc="-9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b="1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complexity</a:t>
            </a:r>
            <a:endParaRPr sz="3200" dirty="0">
              <a:latin typeface="Times New Roman"/>
              <a:cs typeface="Times New Roman"/>
            </a:endParaRPr>
          </a:p>
          <a:p>
            <a:pPr marL="393065" indent="-342265">
              <a:spcBef>
                <a:spcPts val="795"/>
              </a:spcBef>
              <a:buChar char="•"/>
              <a:tabLst>
                <a:tab pos="393065" algn="l"/>
              </a:tabLst>
            </a:pPr>
            <a:r>
              <a:rPr sz="3200" dirty="0">
                <a:latin typeface="Times New Roman"/>
                <a:cs typeface="Times New Roman"/>
              </a:rPr>
              <a:t>Many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sources</a:t>
            </a:r>
            <a:r>
              <a:rPr lang="en-US" sz="3200" dirty="0">
                <a:latin typeface="Times New Roman"/>
                <a:cs typeface="Times New Roman"/>
              </a:rPr>
              <a:t> of complexity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but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b="1" i="1" dirty="0">
                <a:solidFill>
                  <a:srgbClr val="FF0000"/>
                </a:solidFill>
                <a:latin typeface="Times New Roman"/>
                <a:cs typeface="Times New Roman"/>
              </a:rPr>
              <a:t>size</a:t>
            </a:r>
            <a:r>
              <a:rPr sz="3200" b="1" i="1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key:</a:t>
            </a:r>
            <a:endParaRPr sz="32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710"/>
              </a:spcBef>
              <a:buChar char="–"/>
              <a:tabLst>
                <a:tab pos="793750" algn="l"/>
              </a:tabLst>
            </a:pP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UNIX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contains</a:t>
            </a:r>
            <a:r>
              <a:rPr sz="2800" spc="-65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4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million</a:t>
            </a:r>
            <a:r>
              <a:rPr sz="2800" spc="-9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lines</a:t>
            </a:r>
            <a:r>
              <a:rPr sz="2800" spc="-8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5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 marL="793750" lvl="1" indent="-285750">
              <a:spcBef>
                <a:spcPts val="710"/>
              </a:spcBef>
              <a:buChar char="–"/>
              <a:tabLst>
                <a:tab pos="793750" algn="l"/>
              </a:tabLst>
            </a:pPr>
            <a:r>
              <a:rPr sz="2800" spc="-10" dirty="0">
                <a:solidFill>
                  <a:srgbClr val="3333CC"/>
                </a:solidFill>
                <a:latin typeface="Times New Roman"/>
                <a:cs typeface="Times New Roman"/>
              </a:rPr>
              <a:t>Windows</a:t>
            </a:r>
            <a:r>
              <a:rPr sz="2800" spc="-6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2000</a:t>
            </a:r>
            <a:r>
              <a:rPr sz="2800" spc="-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contains</a:t>
            </a:r>
            <a:r>
              <a:rPr sz="2800" spc="-70" dirty="0"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10</a:t>
            </a:r>
            <a:r>
              <a:rPr sz="2775" baseline="21021" dirty="0">
                <a:solidFill>
                  <a:srgbClr val="3333CC"/>
                </a:solidFill>
                <a:latin typeface="Times New Roman"/>
                <a:cs typeface="Times New Roman"/>
              </a:rPr>
              <a:t>8</a:t>
            </a:r>
            <a:r>
              <a:rPr sz="2775" spc="247" baseline="21021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3333CC"/>
                </a:solidFill>
                <a:latin typeface="Times New Roman"/>
                <a:cs typeface="Times New Roman"/>
              </a:rPr>
              <a:t>lines</a:t>
            </a:r>
            <a:r>
              <a:rPr sz="2800" spc="-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of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code</a:t>
            </a:r>
            <a:endParaRPr sz="2800" dirty="0">
              <a:latin typeface="Times New Roman"/>
              <a:cs typeface="Times New Roman"/>
            </a:endParaRPr>
          </a:p>
          <a:p>
            <a:pPr>
              <a:spcBef>
                <a:spcPts val="2365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31445" algn="ctr"/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Software</a:t>
            </a:r>
            <a:r>
              <a:rPr sz="3600" spc="-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engineering</a:t>
            </a:r>
            <a:r>
              <a:rPr sz="3600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is</a:t>
            </a:r>
            <a:r>
              <a:rPr sz="36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about</a:t>
            </a:r>
            <a:r>
              <a:rPr sz="36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imes New Roman"/>
                <a:cs typeface="Times New Roman"/>
              </a:rPr>
              <a:t>managing</a:t>
            </a:r>
            <a:endParaRPr sz="3600" dirty="0">
              <a:latin typeface="Times New Roman"/>
              <a:cs typeface="Times New Roman"/>
            </a:endParaRPr>
          </a:p>
          <a:p>
            <a:pPr marL="473709" algn="ctr"/>
            <a:r>
              <a:rPr sz="3600" dirty="0">
                <a:solidFill>
                  <a:srgbClr val="FF0000"/>
                </a:solidFill>
                <a:latin typeface="Times New Roman"/>
                <a:cs typeface="Times New Roman"/>
              </a:rPr>
              <a:t>this</a:t>
            </a:r>
            <a:r>
              <a:rPr sz="3600" spc="-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FF0000"/>
                </a:solidFill>
                <a:latin typeface="Times New Roman"/>
                <a:cs typeface="Times New Roman"/>
              </a:rPr>
              <a:t>complexity</a:t>
            </a:r>
            <a:r>
              <a:rPr sz="3600" spc="-10" dirty="0">
                <a:latin typeface="Times New Roman"/>
                <a:cs typeface="Times New Roman"/>
              </a:rPr>
              <a:t>.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B233597-A32D-0B09-A6D6-DADB174BC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EFD127-6CDE-DF3F-E274-D41E9991CA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525017"/>
            <a:ext cx="77723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4000" b="1" dirty="0">
                <a:solidFill>
                  <a:schemeClr val="tx1"/>
                </a:solidFill>
                <a:latin typeface="Times New Roman"/>
                <a:cs typeface="Times New Roman"/>
              </a:rPr>
              <a:t>Goals of Software Development</a:t>
            </a:r>
            <a:endParaRPr lang="en-US" sz="4400" b="1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F34958-2BD7-2B31-182E-9D9574A75700}"/>
              </a:ext>
            </a:extLst>
          </p:cNvPr>
          <p:cNvSpPr txBox="1"/>
          <p:nvPr/>
        </p:nvSpPr>
        <p:spPr>
          <a:xfrm>
            <a:off x="791845" y="1647727"/>
            <a:ext cx="7560309" cy="4685256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Satisfy users requirements.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High reliability.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Low maintenance costs.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Delivery on time.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Low production costs.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High performance.</a:t>
            </a:r>
          </a:p>
          <a:p>
            <a:pPr marL="50800">
              <a:spcBef>
                <a:spcPts val="894"/>
              </a:spcBef>
              <a:tabLst>
                <a:tab pos="393065" algn="l"/>
              </a:tabLst>
            </a:pPr>
            <a:r>
              <a:rPr lang="en-US" sz="3600" dirty="0">
                <a:latin typeface="Times New Roman"/>
                <a:cs typeface="Times New Roman"/>
              </a:rPr>
              <a:t>• Ease of reuse</a:t>
            </a:r>
            <a:endParaRPr sz="3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639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7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2400" y="457202"/>
            <a:ext cx="8915400" cy="967573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348615" rIns="0" bIns="0" rtlCol="0">
            <a:spAutoFit/>
          </a:bodyPr>
          <a:lstStyle/>
          <a:p>
            <a:pPr marL="90805">
              <a:spcBef>
                <a:spcPts val="2745"/>
              </a:spcBef>
            </a:pPr>
            <a:r>
              <a:rPr sz="4000" dirty="0"/>
              <a:t>Software</a:t>
            </a:r>
            <a:r>
              <a:rPr sz="4000" spc="-170" dirty="0"/>
              <a:t> </a:t>
            </a:r>
            <a:r>
              <a:rPr sz="4000" spc="-20" dirty="0"/>
              <a:t>Development</a:t>
            </a:r>
            <a:r>
              <a:rPr sz="4000" spc="-170" dirty="0"/>
              <a:t> </a:t>
            </a:r>
            <a:r>
              <a:rPr sz="4000" spc="-10" dirty="0"/>
              <a:t>Crises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07340" y="1863369"/>
            <a:ext cx="3346450" cy="3336290"/>
          </a:xfrm>
          <a:prstGeom prst="rect">
            <a:avLst/>
          </a:prstGeom>
        </p:spPr>
        <p:txBody>
          <a:bodyPr vert="horz" wrap="square" lIns="0" tIns="143510" rIns="0" bIns="0" rtlCol="0">
            <a:spAutoFit/>
          </a:bodyPr>
          <a:lstStyle/>
          <a:p>
            <a:pPr marL="12700">
              <a:spcBef>
                <a:spcPts val="1130"/>
              </a:spcBef>
            </a:pPr>
            <a:r>
              <a:rPr sz="25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Projects</a:t>
            </a:r>
            <a:r>
              <a:rPr sz="2500" b="1" u="sng" spc="-9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5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were</a:t>
            </a:r>
            <a:r>
              <a:rPr sz="2500" b="1" spc="-20" dirty="0">
                <a:latin typeface="Calibri"/>
                <a:cs typeface="Calibri"/>
              </a:rPr>
              <a:t>: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035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Late.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0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dirty="0">
                <a:latin typeface="Calibri"/>
                <a:cs typeface="Calibri"/>
              </a:rPr>
              <a:t>Over</a:t>
            </a:r>
            <a:r>
              <a:rPr sz="2500" spc="-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budget.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0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Unreliable.</a:t>
            </a:r>
            <a:endParaRPr sz="2500">
              <a:latin typeface="Calibri"/>
              <a:cs typeface="Calibri"/>
            </a:endParaRPr>
          </a:p>
          <a:p>
            <a:pPr marL="695325" indent="-225425">
              <a:spcBef>
                <a:spcPts val="1500"/>
              </a:spcBef>
              <a:buFont typeface="Arial MT"/>
              <a:buChar char="•"/>
              <a:tabLst>
                <a:tab pos="695325" algn="l"/>
              </a:tabLst>
            </a:pPr>
            <a:r>
              <a:rPr sz="2500" spc="-10" dirty="0">
                <a:latin typeface="Calibri"/>
                <a:cs typeface="Calibri"/>
              </a:rPr>
              <a:t>Difficult</a:t>
            </a:r>
            <a:r>
              <a:rPr sz="2500" spc="-40" dirty="0">
                <a:latin typeface="Calibri"/>
                <a:cs typeface="Calibri"/>
              </a:rPr>
              <a:t> </a:t>
            </a:r>
            <a:r>
              <a:rPr sz="2500" dirty="0">
                <a:latin typeface="Calibri"/>
                <a:cs typeface="Calibri"/>
              </a:rPr>
              <a:t>to</a:t>
            </a:r>
            <a:r>
              <a:rPr sz="2500" spc="-60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maintain.</a:t>
            </a:r>
            <a:endParaRPr sz="2500">
              <a:latin typeface="Calibri"/>
              <a:cs typeface="Calibri"/>
            </a:endParaRPr>
          </a:p>
          <a:p>
            <a:pPr marL="695960" indent="-226060">
              <a:spcBef>
                <a:spcPts val="1505"/>
              </a:spcBef>
              <a:buFont typeface="Arial MT"/>
              <a:buChar char="•"/>
              <a:tabLst>
                <a:tab pos="695960" algn="l"/>
              </a:tabLst>
            </a:pPr>
            <a:r>
              <a:rPr sz="2500" spc="-10" dirty="0">
                <a:latin typeface="Calibri"/>
                <a:cs typeface="Calibri"/>
              </a:rPr>
              <a:t>Performed</a:t>
            </a:r>
            <a:r>
              <a:rPr sz="2500" spc="-114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poorly.</a:t>
            </a:r>
            <a:endParaRPr sz="2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9945" y="51053"/>
            <a:ext cx="11620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400" spc="-50" dirty="0">
                <a:solidFill>
                  <a:srgbClr val="87A0AC"/>
                </a:solidFill>
                <a:latin typeface="Calibri"/>
                <a:cs typeface="Calibri"/>
              </a:rPr>
              <a:t>8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6945" y="2667000"/>
            <a:ext cx="8763000" cy="2385268"/>
          </a:xfrm>
          <a:prstGeom prst="rect">
            <a:avLst/>
          </a:prstGeom>
          <a:solidFill>
            <a:srgbClr val="608889"/>
          </a:solidFill>
        </p:spPr>
        <p:txBody>
          <a:bodyPr vert="horz" wrap="square" lIns="0" tIns="190500" rIns="0" bIns="0" rtlCol="0">
            <a:spAutoFit/>
          </a:bodyPr>
          <a:lstStyle/>
          <a:p>
            <a:pPr algn="ctr">
              <a:spcBef>
                <a:spcPts val="1500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000" spc="-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errors….</a:t>
            </a:r>
            <a:r>
              <a:rPr sz="4000" i="1" spc="-1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4000" i="1" spc="-2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i="1" spc="-20" dirty="0">
                <a:solidFill>
                  <a:srgbClr val="FFFFFF"/>
                </a:solidFill>
                <a:latin typeface="Calibri"/>
                <a:cs typeface="Calibri"/>
              </a:rPr>
              <a:t>cost</a:t>
            </a:r>
            <a:endParaRPr sz="4000" dirty="0">
              <a:latin typeface="Calibri"/>
              <a:cs typeface="Calibri"/>
            </a:endParaRPr>
          </a:p>
          <a:p>
            <a:pPr marL="2558415" marR="346710" indent="-1863089">
              <a:spcBef>
                <a:spcPts val="2735"/>
              </a:spcBef>
            </a:pP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Errors</a:t>
            </a:r>
            <a:r>
              <a:rPr sz="4000" spc="-1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software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dirty="0">
                <a:solidFill>
                  <a:srgbClr val="FFFFFF"/>
                </a:solidFill>
                <a:latin typeface="Calibri"/>
                <a:cs typeface="Calibri"/>
              </a:rPr>
              <a:t>can</a:t>
            </a:r>
            <a:r>
              <a:rPr sz="4000" spc="-1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FFFFFF"/>
                </a:solidFill>
                <a:latin typeface="Calibri"/>
                <a:cs typeface="Calibri"/>
              </a:rPr>
              <a:t>have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devastating</a:t>
            </a:r>
            <a:r>
              <a:rPr sz="4000" spc="-2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spc="-10" dirty="0">
                <a:solidFill>
                  <a:srgbClr val="FFFFFF"/>
                </a:solidFill>
                <a:latin typeface="Calibri"/>
                <a:cs typeface="Calibri"/>
              </a:rPr>
              <a:t>effects.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A2D5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Words>3452</Words>
  <Application>Microsoft Office PowerPoint</Application>
  <PresentationFormat>On-screen Show (4:3)</PresentationFormat>
  <Paragraphs>514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3" baseType="lpstr">
      <vt:lpstr>Arial MT</vt:lpstr>
      <vt:lpstr>Google Sans</vt:lpstr>
      <vt:lpstr>Aptos</vt:lpstr>
      <vt:lpstr>Arial</vt:lpstr>
      <vt:lpstr>Calibri</vt:lpstr>
      <vt:lpstr>Segoe UI Symbol</vt:lpstr>
      <vt:lpstr>Times New Roman</vt:lpstr>
      <vt:lpstr>Wingdings</vt:lpstr>
      <vt:lpstr>Office Theme</vt:lpstr>
      <vt:lpstr>SENG 8215: SOFTWARE ENGINEERING</vt:lpstr>
      <vt:lpstr>Contacts</vt:lpstr>
      <vt:lpstr>Lecturer 1: Introduction </vt:lpstr>
      <vt:lpstr>Why is Software Engineering important?</vt:lpstr>
      <vt:lpstr>Why Software Engineering?</vt:lpstr>
      <vt:lpstr>Why Software Engineering ?</vt:lpstr>
      <vt:lpstr>Goals of Software Development</vt:lpstr>
      <vt:lpstr>Software Development Crises</vt:lpstr>
      <vt:lpstr>PowerPoint Presentation</vt:lpstr>
      <vt:lpstr>Software Crisis</vt:lpstr>
      <vt:lpstr>Software Crisis</vt:lpstr>
      <vt:lpstr>Software Crisis</vt:lpstr>
      <vt:lpstr>Software Crisis</vt:lpstr>
      <vt:lpstr>Therefore…</vt:lpstr>
      <vt:lpstr>Software Engineering</vt:lpstr>
      <vt:lpstr>What is Software?</vt:lpstr>
      <vt:lpstr>What is software? (cont..)</vt:lpstr>
      <vt:lpstr>Types of Software</vt:lpstr>
      <vt:lpstr>Software Engineering vs. Computer Science</vt:lpstr>
      <vt:lpstr>Software Engineering vs. Computer Science……</vt:lpstr>
      <vt:lpstr>Software Engineering vs. Systems Engineering</vt:lpstr>
      <vt:lpstr>Frequently asked questions about software engineering</vt:lpstr>
      <vt:lpstr>Frequently asked questions about software engineering</vt:lpstr>
      <vt:lpstr>What is a Software Process?</vt:lpstr>
      <vt:lpstr>What is a Software Process?</vt:lpstr>
      <vt:lpstr>What is a software process?</vt:lpstr>
      <vt:lpstr>Requirement VS specification. </vt:lpstr>
      <vt:lpstr>Software Process</vt:lpstr>
      <vt:lpstr>Process types</vt:lpstr>
      <vt:lpstr>Process types…</vt:lpstr>
      <vt:lpstr>Multiple processes</vt:lpstr>
      <vt:lpstr>Step in a Process</vt:lpstr>
      <vt:lpstr>Step Process ..</vt:lpstr>
      <vt:lpstr>Step process..</vt:lpstr>
      <vt:lpstr>PowerPoint Presentation</vt:lpstr>
      <vt:lpstr>Process step - schema</vt:lpstr>
      <vt:lpstr>Characteristics of a Good Process</vt:lpstr>
      <vt:lpstr>Characteristics of a Good Process…</vt:lpstr>
      <vt:lpstr>Characteristics of a Good Process…</vt:lpstr>
      <vt:lpstr>What is a software process  model?</vt:lpstr>
      <vt:lpstr>What is CASE ? (Computer-Aided Software Engineering)</vt:lpstr>
      <vt:lpstr>What are the attributes of good  software?</vt:lpstr>
      <vt:lpstr>What is a Software Process Model?</vt:lpstr>
      <vt:lpstr>Software Process Models</vt:lpstr>
      <vt:lpstr>The Cost of Software Engineering</vt:lpstr>
      <vt:lpstr>Costs of software  engineering?</vt:lpstr>
      <vt:lpstr>PowerPoint Presentation</vt:lpstr>
      <vt:lpstr>PowerPoint Presentation</vt:lpstr>
      <vt:lpstr>What is CASE?</vt:lpstr>
      <vt:lpstr>Attributes of good software</vt:lpstr>
      <vt:lpstr>Activity</vt:lpstr>
      <vt:lpstr>Challenges facing software engineering</vt:lpstr>
      <vt:lpstr>Discuss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Areej</dc:creator>
  <cp:lastModifiedBy>Gaspard Gashema</cp:lastModifiedBy>
  <cp:revision>13</cp:revision>
  <dcterms:created xsi:type="dcterms:W3CDTF">2025-09-15T12:23:54Z</dcterms:created>
  <dcterms:modified xsi:type="dcterms:W3CDTF">2025-09-20T17:20:31Z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2025-09-15T00:00:00Z</vt:filetime>
  </property>
  <property fmtid="{D5CDD505-2E9C-101B-9397-08002B2CF9AE}" pid="5" name="Producer">
    <vt:lpwstr>Microsoft® PowerPoint® for Microsoft 365</vt:lpwstr>
  </property>
</Properties>
</file>